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67" r:id="rId4"/>
    <p:sldId id="258" r:id="rId5"/>
    <p:sldId id="268" r:id="rId6"/>
    <p:sldId id="269" r:id="rId7"/>
    <p:sldId id="259" r:id="rId8"/>
    <p:sldId id="261" r:id="rId9"/>
    <p:sldId id="262" r:id="rId10"/>
    <p:sldId id="263" r:id="rId11"/>
    <p:sldId id="265" r:id="rId12"/>
    <p:sldId id="264" r:id="rId13"/>
    <p:sldId id="271" r:id="rId14"/>
    <p:sldId id="272" r:id="rId15"/>
    <p:sldId id="281" r:id="rId16"/>
    <p:sldId id="280" r:id="rId17"/>
    <p:sldId id="279" r:id="rId18"/>
    <p:sldId id="274" r:id="rId19"/>
    <p:sldId id="275" r:id="rId20"/>
    <p:sldId id="276" r:id="rId21"/>
    <p:sldId id="277" r:id="rId22"/>
    <p:sldId id="282" r:id="rId23"/>
    <p:sldId id="283" r:id="rId24"/>
    <p:sldId id="260" r:id="rId25"/>
    <p:sldId id="284" r:id="rId26"/>
    <p:sldId id="266" r:id="rId27"/>
  </p:sldIdLst>
  <p:sldSz cx="12192000" cy="6858000"/>
  <p:notesSz cx="6858000" cy="9144000"/>
  <p:embeddedFontLst>
    <p:embeddedFont>
      <p:font typeface="Al Qabas" panose="00000500000000000000" pitchFamily="2" charset="-78"/>
      <p:regular r:id="rId28"/>
    </p:embeddedFont>
    <p:embeddedFont>
      <p:font typeface="AlexBrush-Regular" pitchFamily="2" charset="0"/>
      <p:regular r:id="rId29"/>
    </p:embeddedFont>
    <p:embeddedFont>
      <p:font typeface="Hacen Jordan" panose="02000000000000000000" pitchFamily="2" charset="-78"/>
      <p:regular r:id="rId30"/>
    </p:embeddedFont>
    <p:embeddedFont>
      <p:font typeface="Raleway Thin" pitchFamily="2" charset="0"/>
      <p:regular r:id="rId31"/>
      <p:italic r:id="rId3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0D9"/>
    <a:srgbClr val="507E32"/>
    <a:srgbClr val="BFD9AD"/>
    <a:srgbClr val="F9BE41"/>
    <a:srgbClr val="5A6D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4660"/>
  </p:normalViewPr>
  <p:slideViewPr>
    <p:cSldViewPr snapToGrid="0" showGuides="1">
      <p:cViewPr varScale="1">
        <p:scale>
          <a:sx n="82" d="100"/>
          <a:sy n="82" d="100"/>
        </p:scale>
        <p:origin x="56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29E482-A393-45AD-A7C0-CFC784AE5E3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B374058-4326-41AA-9E3C-25552E15B7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2A94DAD-55C0-47B9-B2DC-37E215A4A20B}"/>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8D196946-CC60-4966-B1AA-FD149B999AD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E8C01B-C4FD-4A45-8F17-409C7C1633C9}"/>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39401323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706237-423D-42CD-A3C9-0064A477BAF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8251C78-5AB9-44B7-9A7D-328524DD046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4DE64B1-FA7F-4041-B8EE-31910FB367B0}"/>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3C7670B1-782D-48A5-B1EB-C82FCB4A7D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2028FFE-F057-43D3-ABA3-DEB3C9FE1502}"/>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32286411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6B03A-3CC8-4EE7-9BC2-450D6FEFD02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3FD4FCB-3262-4394-B162-2EC9EC2E36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3B1AACA-7F0D-4E99-AC59-DA6F49DAE8D0}"/>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7DC313D5-B835-47FC-8005-3C33204639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0C18477-6558-4057-9CF9-C5DF76222C61}"/>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29167536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E137A0-2FAA-4F48-B279-AF037863194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8954041-E4C8-4DA3-9A19-3DEECFE3DDE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1CF6E37-3A25-4FB0-AEA3-B0A16AF7E21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4B908C6-7C23-4B09-9672-FE4061E56289}"/>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6" name="Espace réservé du pied de page 5">
            <a:extLst>
              <a:ext uri="{FF2B5EF4-FFF2-40B4-BE49-F238E27FC236}">
                <a16:creationId xmlns:a16="http://schemas.microsoft.com/office/drawing/2014/main" id="{66BE8AE9-D756-44A9-B617-15D8154D70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10C31D1-2AF1-4355-8B23-C2CC6CCA0111}"/>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317626070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DF8995-B91B-43BC-BC6E-5DDCA7EA94F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E40C7AB-F078-4850-8AD0-D1B4D1BA8D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64F0E91-7B4D-4765-9347-18EE55208A9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D972FAA-0BFE-44C9-A8AD-554B7A3E29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6970A64-69DA-45F4-BE03-2F1C1A2B8CA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6C3A4E2-F9A6-4411-9F40-A4B702405E7F}"/>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8" name="Espace réservé du pied de page 7">
            <a:extLst>
              <a:ext uri="{FF2B5EF4-FFF2-40B4-BE49-F238E27FC236}">
                <a16:creationId xmlns:a16="http://schemas.microsoft.com/office/drawing/2014/main" id="{E4F5C63C-0C6C-4974-A5AF-71FC2ADEFC6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6740CDA-398A-46E3-9C59-834FC35AF5E9}"/>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31486197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FF63C5-0FB1-4D3B-B452-49CCCB0EC87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AE41393-AEFB-431E-A673-A6420334F1E4}"/>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4" name="Espace réservé du pied de page 3">
            <a:extLst>
              <a:ext uri="{FF2B5EF4-FFF2-40B4-BE49-F238E27FC236}">
                <a16:creationId xmlns:a16="http://schemas.microsoft.com/office/drawing/2014/main" id="{60641724-F581-477F-9059-8F808D3D9FE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A480B3F-C1CE-464A-876E-746E0B611D83}"/>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11214500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BDB058F-EF2C-4BF5-8D6D-06DB3C51C9A0}"/>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3" name="Espace réservé du pied de page 2">
            <a:extLst>
              <a:ext uri="{FF2B5EF4-FFF2-40B4-BE49-F238E27FC236}">
                <a16:creationId xmlns:a16="http://schemas.microsoft.com/office/drawing/2014/main" id="{A4A5650F-7397-42A9-B11B-8E3384976B1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25B07C2-A185-4C11-945C-C876B6E582A2}"/>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273954539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64F4D2-4C55-47BA-B211-9C32DA02FD9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3F087E-545D-4CBB-A70B-F71F0FC41F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0949D8E-E3CC-4E01-832C-F2698832A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C483C4-0ED9-46DE-B099-0F5A95F5F72B}"/>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6" name="Espace réservé du pied de page 5">
            <a:extLst>
              <a:ext uri="{FF2B5EF4-FFF2-40B4-BE49-F238E27FC236}">
                <a16:creationId xmlns:a16="http://schemas.microsoft.com/office/drawing/2014/main" id="{3216A6A9-C85E-4514-8FB1-2DB06861C76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B096E0C-0646-4CCA-8144-99ACD88BB7E1}"/>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21507492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7ABA48-64A3-4465-BCF1-2979775A1D9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EAE36DC-2A6C-4E09-B25D-FD6E493BA0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9E7788A-3DB6-428D-8D25-A962DE20B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3C7BC8-D2E0-4561-9AFE-5EF514E23FEA}"/>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6" name="Espace réservé du pied de page 5">
            <a:extLst>
              <a:ext uri="{FF2B5EF4-FFF2-40B4-BE49-F238E27FC236}">
                <a16:creationId xmlns:a16="http://schemas.microsoft.com/office/drawing/2014/main" id="{48260AC8-2C3E-44FC-B7CF-74B375268F3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D8E6334-7DAC-45AC-ABED-8F62FAB0E2A6}"/>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10180181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0B6D6D-0347-4F13-ABBD-4B6C318FDD9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E14B467-5C1E-4FC7-8960-B93BFE2FF97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0940D06-E736-445C-80C3-D831AE9EC805}"/>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EB97D088-ACCA-4B31-ACCA-99B96882EBA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F616A66-B22D-4714-92EF-7B0FE127586A}"/>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38775533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7DC3DC9-8462-4EF3-AB1F-4EA66479B94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2D5A4AE-7945-4524-A93D-19F3E33E3AC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38B0268-9531-4E8B-AD1B-AF7A90E094BC}"/>
              </a:ext>
            </a:extLst>
          </p:cNvPr>
          <p:cNvSpPr>
            <a:spLocks noGrp="1"/>
          </p:cNvSpPr>
          <p:nvPr>
            <p:ph type="dt" sz="half" idx="10"/>
          </p:nvPr>
        </p:nvSpPr>
        <p:spPr/>
        <p:txBody>
          <a:bodyPr/>
          <a:lstStyle/>
          <a:p>
            <a:fld id="{2C470585-09E6-4CEA-9696-802BBD718803}"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B65F72CE-3967-4816-8184-8335B1AC89F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022A5E2-B358-4424-B1A9-332C32D4F6AF}"/>
              </a:ext>
            </a:extLst>
          </p:cNvPr>
          <p:cNvSpPr>
            <a:spLocks noGrp="1"/>
          </p:cNvSpPr>
          <p:nvPr>
            <p:ph type="sldNum" sz="quarter" idx="12"/>
          </p:nvPr>
        </p:nvSpPr>
        <p:spPr/>
        <p:txBody>
          <a:bodyPr/>
          <a:lstStyle/>
          <a:p>
            <a:fld id="{909DC8A4-2B0E-4E42-B38D-59FEC5FEB33F}" type="slidenum">
              <a:rPr lang="fr-FR" smtClean="0"/>
              <a:t>‹N°›</a:t>
            </a:fld>
            <a:endParaRPr lang="fr-FR"/>
          </a:p>
        </p:txBody>
      </p:sp>
    </p:spTree>
    <p:extLst>
      <p:ext uri="{BB962C8B-B14F-4D97-AF65-F5344CB8AC3E}">
        <p14:creationId xmlns:p14="http://schemas.microsoft.com/office/powerpoint/2010/main" val="14112405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8B45141-5162-49FF-BBD4-729B4E528D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5560E70-AA25-4F3C-9C1D-526B353C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41093C8-73FA-40AE-BAF1-C7E7F1A5F8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470585-09E6-4CEA-9696-802BBD718803}"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54E059AC-AAC0-499E-94A5-700AAB72B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5184FFE-299D-433F-B570-7EF3363FE0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9DC8A4-2B0E-4E42-B38D-59FEC5FEB33F}" type="slidenum">
              <a:rPr lang="fr-FR" smtClean="0"/>
              <a:t>‹N°›</a:t>
            </a:fld>
            <a:endParaRPr lang="fr-FR"/>
          </a:p>
        </p:txBody>
      </p:sp>
    </p:spTree>
    <p:extLst>
      <p:ext uri="{BB962C8B-B14F-4D97-AF65-F5344CB8AC3E}">
        <p14:creationId xmlns:p14="http://schemas.microsoft.com/office/powerpoint/2010/main" val="3592089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sv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svg"/><Relationship Id="rId7" Type="http://schemas.openxmlformats.org/officeDocument/2006/relationships/image" Target="../media/image22.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4.svg"/></Relationships>
</file>

<file path=ppt/slides/_rels/slide6.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4.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28.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42.svg"/><Relationship Id="rId3" Type="http://schemas.openxmlformats.org/officeDocument/2006/relationships/image" Target="../media/image34.svg"/><Relationship Id="rId7" Type="http://schemas.openxmlformats.org/officeDocument/2006/relationships/image" Target="../media/image38.svg"/><Relationship Id="rId12" Type="http://schemas.openxmlformats.org/officeDocument/2006/relationships/image" Target="../media/image41.png"/><Relationship Id="rId17" Type="http://schemas.openxmlformats.org/officeDocument/2006/relationships/image" Target="../media/image46.svg"/><Relationship Id="rId2" Type="http://schemas.openxmlformats.org/officeDocument/2006/relationships/image" Target="../media/image33.png"/><Relationship Id="rId16"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0.svg"/><Relationship Id="rId5" Type="http://schemas.openxmlformats.org/officeDocument/2006/relationships/image" Target="../media/image36.svg"/><Relationship Id="rId15" Type="http://schemas.openxmlformats.org/officeDocument/2006/relationships/image" Target="../media/image44.svg"/><Relationship Id="rId10"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32.svg"/><Relationship Id="rId1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2.sv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4.sv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54.sv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7AE89CDB-6AE8-4292-AA79-AE2D797383E8}"/>
              </a:ext>
            </a:extLst>
          </p:cNvPr>
          <p:cNvSpPr txBox="1"/>
          <p:nvPr/>
        </p:nvSpPr>
        <p:spPr>
          <a:xfrm>
            <a:off x="3957006" y="1901120"/>
            <a:ext cx="4238878" cy="735747"/>
          </a:xfrm>
          <a:prstGeom prst="roundRect">
            <a:avLst>
              <a:gd name="adj" fmla="val 50000"/>
            </a:avLst>
          </a:prstGeom>
          <a:noFill/>
        </p:spPr>
        <p:txBody>
          <a:bodyPr wrap="square" rtlCol="0" anchor="ctr">
            <a:spAutoFit/>
          </a:bodyPr>
          <a:lstStyle/>
          <a:p>
            <a:pPr algn="ctr"/>
            <a:r>
              <a:rPr lang="ar-MA" sz="2800" dirty="0">
                <a:solidFill>
                  <a:srgbClr val="333F50"/>
                </a:solidFill>
                <a:latin typeface="Al Qabas" panose="00000500000000000000" pitchFamily="2" charset="-78"/>
                <a:ea typeface="GE Heritage One" panose="020A0503020102020204" pitchFamily="18" charset="-78"/>
                <a:cs typeface="Al Qabas" panose="00000500000000000000" pitchFamily="2" charset="-78"/>
              </a:rPr>
              <a:t>عـــــــــــرض حـــــــــــول :</a:t>
            </a:r>
          </a:p>
        </p:txBody>
      </p:sp>
      <p:sp>
        <p:nvSpPr>
          <p:cNvPr id="6" name="Rectangle: Rounded Corners 34">
            <a:extLst>
              <a:ext uri="{FF2B5EF4-FFF2-40B4-BE49-F238E27FC236}">
                <a16:creationId xmlns:a16="http://schemas.microsoft.com/office/drawing/2014/main" id="{01515C2E-A42F-45C8-8822-86B6C54EDD3B}"/>
              </a:ext>
            </a:extLst>
          </p:cNvPr>
          <p:cNvSpPr>
            <a:spLocks/>
          </p:cNvSpPr>
          <p:nvPr/>
        </p:nvSpPr>
        <p:spPr>
          <a:xfrm>
            <a:off x="4661585" y="4248335"/>
            <a:ext cx="2868830" cy="517739"/>
          </a:xfrm>
          <a:prstGeom prst="roundRect">
            <a:avLst>
              <a:gd name="adj" fmla="val 5000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solidFill>
                  <a:schemeClr val="tx2">
                    <a:lumMod val="75000"/>
                  </a:schemeClr>
                </a:solidFill>
                <a:latin typeface="Al Qabas" panose="00000500000000000000" pitchFamily="2" charset="-78"/>
                <a:cs typeface="Al Qabas" panose="00000500000000000000" pitchFamily="2" charset="-78"/>
              </a:rPr>
              <a:t>من اعداد :</a:t>
            </a:r>
            <a:endParaRPr lang="fr-FR" sz="3200" dirty="0">
              <a:solidFill>
                <a:schemeClr val="tx2">
                  <a:lumMod val="75000"/>
                </a:schemeClr>
              </a:solidFill>
              <a:latin typeface="Al Qabas" panose="00000500000000000000" pitchFamily="2" charset="-78"/>
              <a:cs typeface="Al Qabas" panose="00000500000000000000" pitchFamily="2" charset="-78"/>
            </a:endParaRPr>
          </a:p>
        </p:txBody>
      </p:sp>
      <p:sp>
        <p:nvSpPr>
          <p:cNvPr id="39" name="Rectangle : coins arrondis 38">
            <a:extLst>
              <a:ext uri="{FF2B5EF4-FFF2-40B4-BE49-F238E27FC236}">
                <a16:creationId xmlns:a16="http://schemas.microsoft.com/office/drawing/2014/main" id="{BE27EA41-4F77-472B-AD9E-007F30E543BA}"/>
              </a:ext>
            </a:extLst>
          </p:cNvPr>
          <p:cNvSpPr/>
          <p:nvPr/>
        </p:nvSpPr>
        <p:spPr>
          <a:xfrm>
            <a:off x="0" y="2685190"/>
            <a:ext cx="12192000" cy="1205573"/>
          </a:xfrm>
          <a:prstGeom prst="roundRect">
            <a:avLst/>
          </a:prstGeom>
          <a:solidFill>
            <a:schemeClr val="accent6">
              <a:lumMod val="40000"/>
              <a:lumOff val="60000"/>
            </a:schemeClr>
          </a:solidFill>
          <a:ln>
            <a:noFill/>
          </a:ln>
          <a:effectLst>
            <a:glow rad="228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000" b="1" dirty="0">
                <a:solidFill>
                  <a:schemeClr val="tx1"/>
                </a:solidFill>
                <a:latin typeface="Al Qabas" panose="00000500000000000000" pitchFamily="2" charset="-78"/>
                <a:cs typeface="Al Qabas" panose="00000500000000000000" pitchFamily="2" charset="-78"/>
              </a:rPr>
              <a:t>أدوار ومهام المتدخلين في الحياة المدرسية</a:t>
            </a:r>
            <a:endParaRPr lang="fr-FR" sz="4000" b="1" dirty="0">
              <a:solidFill>
                <a:schemeClr val="tx1"/>
              </a:solidFill>
              <a:latin typeface="Al Qabas" panose="00000500000000000000" pitchFamily="2" charset="-78"/>
              <a:cs typeface="Al Qabas" panose="00000500000000000000" pitchFamily="2" charset="-78"/>
            </a:endParaRPr>
          </a:p>
        </p:txBody>
      </p:sp>
      <p:grpSp>
        <p:nvGrpSpPr>
          <p:cNvPr id="40" name="Group 5">
            <a:extLst>
              <a:ext uri="{FF2B5EF4-FFF2-40B4-BE49-F238E27FC236}">
                <a16:creationId xmlns:a16="http://schemas.microsoft.com/office/drawing/2014/main" id="{CA439B5A-980D-42CB-B92C-BB9A46F227EE}"/>
              </a:ext>
            </a:extLst>
          </p:cNvPr>
          <p:cNvGrpSpPr>
            <a:grpSpLocks/>
          </p:cNvGrpSpPr>
          <p:nvPr/>
        </p:nvGrpSpPr>
        <p:grpSpPr>
          <a:xfrm>
            <a:off x="-19555" y="6243776"/>
            <a:ext cx="12211555" cy="606072"/>
            <a:chOff x="-19555" y="6243776"/>
            <a:chExt cx="12211555" cy="606072"/>
          </a:xfrm>
          <a:solidFill>
            <a:schemeClr val="accent6">
              <a:lumMod val="75000"/>
            </a:schemeClr>
          </a:solidFill>
        </p:grpSpPr>
        <p:sp>
          <p:nvSpPr>
            <p:cNvPr id="41" name="Rectangle 40">
              <a:extLst>
                <a:ext uri="{FF2B5EF4-FFF2-40B4-BE49-F238E27FC236}">
                  <a16:creationId xmlns:a16="http://schemas.microsoft.com/office/drawing/2014/main" id="{26317768-9E29-42C9-9675-59882B9D828B}"/>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sp>
          <p:nvSpPr>
            <p:cNvPr id="42" name="Freeform: Shape 11">
              <a:extLst>
                <a:ext uri="{FF2B5EF4-FFF2-40B4-BE49-F238E27FC236}">
                  <a16:creationId xmlns:a16="http://schemas.microsoft.com/office/drawing/2014/main" id="{0D708D4F-1A4F-4C9C-A636-ABB1437085ED}"/>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grpSp>
      <p:sp>
        <p:nvSpPr>
          <p:cNvPr id="37" name="Rectangle 36">
            <a:extLst>
              <a:ext uri="{FF2B5EF4-FFF2-40B4-BE49-F238E27FC236}">
                <a16:creationId xmlns:a16="http://schemas.microsoft.com/office/drawing/2014/main" id="{297A25E0-5A66-4C17-840D-13B0935FC934}"/>
              </a:ext>
            </a:extLst>
          </p:cNvPr>
          <p:cNvSpPr/>
          <p:nvPr/>
        </p:nvSpPr>
        <p:spPr>
          <a:xfrm>
            <a:off x="-19555" y="6243775"/>
            <a:ext cx="597071"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1</a:t>
            </a:r>
            <a:endParaRPr lang="fr-FR" sz="3200" b="1" dirty="0">
              <a:latin typeface="AlexBrush-Regular" pitchFamily="2" charset="0"/>
            </a:endParaRPr>
          </a:p>
        </p:txBody>
      </p:sp>
      <p:grpSp>
        <p:nvGrpSpPr>
          <p:cNvPr id="38" name="Group 11">
            <a:extLst>
              <a:ext uri="{FF2B5EF4-FFF2-40B4-BE49-F238E27FC236}">
                <a16:creationId xmlns:a16="http://schemas.microsoft.com/office/drawing/2014/main" id="{4A252731-1F9B-453E-AC54-4A0BF417C6BA}"/>
              </a:ext>
            </a:extLst>
          </p:cNvPr>
          <p:cNvGrpSpPr/>
          <p:nvPr/>
        </p:nvGrpSpPr>
        <p:grpSpPr>
          <a:xfrm>
            <a:off x="3073029" y="170595"/>
            <a:ext cx="6045942" cy="1677278"/>
            <a:chOff x="3132892" y="195995"/>
            <a:chExt cx="6045942" cy="1677278"/>
          </a:xfrm>
        </p:grpSpPr>
        <p:pic>
          <p:nvPicPr>
            <p:cNvPr id="43" name="صورة 4">
              <a:extLst>
                <a:ext uri="{FF2B5EF4-FFF2-40B4-BE49-F238E27FC236}">
                  <a16:creationId xmlns:a16="http://schemas.microsoft.com/office/drawing/2014/main" id="{512F62AA-66BA-4CED-B612-B0BCB227DD6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3507" y="195995"/>
              <a:ext cx="1004434" cy="832705"/>
            </a:xfrm>
            <a:prstGeom prst="rect">
              <a:avLst/>
            </a:prstGeom>
            <a:noFill/>
            <a:ln>
              <a:noFill/>
            </a:ln>
          </p:spPr>
        </p:pic>
        <p:sp>
          <p:nvSpPr>
            <p:cNvPr id="44" name="TextBox 25">
              <a:extLst>
                <a:ext uri="{FF2B5EF4-FFF2-40B4-BE49-F238E27FC236}">
                  <a16:creationId xmlns:a16="http://schemas.microsoft.com/office/drawing/2014/main" id="{2381A0B0-0D50-4AE3-9942-E96E79577C1E}"/>
                </a:ext>
              </a:extLst>
            </p:cNvPr>
            <p:cNvSpPr txBox="1"/>
            <p:nvPr/>
          </p:nvSpPr>
          <p:spPr>
            <a:xfrm>
              <a:off x="6443175" y="274461"/>
              <a:ext cx="2304161" cy="766107"/>
            </a:xfrm>
            <a:prstGeom prst="rect">
              <a:avLst/>
            </a:prstGeom>
            <a:noFill/>
          </p:spPr>
          <p:txBody>
            <a:bodyPr wrap="square" rtlCol="0">
              <a:spAutoFit/>
            </a:bodyPr>
            <a:lstStyle/>
            <a:p>
              <a:pPr algn="ctr" rtl="1">
                <a:lnSpc>
                  <a:spcPct val="70000"/>
                </a:lnSpc>
                <a:spcAft>
                  <a:spcPts val="800"/>
                </a:spcAft>
              </a:pPr>
              <a:r>
                <a:rPr lang="ar-SA" sz="1400" dirty="0">
                  <a:solidFill>
                    <a:srgbClr val="1F3864"/>
                  </a:solidFill>
                  <a:effectLst/>
                  <a:latin typeface="Arial" panose="020B0604020202020204" pitchFamily="34" charset="0"/>
                  <a:ea typeface="Calibri" panose="020F0502020204030204" pitchFamily="34" charset="0"/>
                  <a:cs typeface="arabswell_1" panose="00000500000000000000" pitchFamily="2" charset="-78"/>
                </a:rPr>
                <a:t>المملكة المغربية</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70000"/>
                </a:lnSpc>
                <a:spcAft>
                  <a:spcPts val="800"/>
                </a:spcAft>
              </a:pPr>
              <a:r>
                <a:rPr lang="ar-SA" sz="1400" dirty="0">
                  <a:solidFill>
                    <a:srgbClr val="1F3864"/>
                  </a:solidFill>
                  <a:effectLst/>
                  <a:latin typeface="Arial" panose="020B0604020202020204" pitchFamily="34" charset="0"/>
                  <a:ea typeface="Calibri" panose="020F0502020204030204" pitchFamily="34" charset="0"/>
                  <a:cs typeface="arabswell_1" panose="00000500000000000000" pitchFamily="2" charset="-78"/>
                </a:rPr>
                <a:t>وزارة التربية الوطنية</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70000"/>
                </a:lnSpc>
                <a:spcAft>
                  <a:spcPts val="800"/>
                </a:spcAft>
              </a:pPr>
              <a:r>
                <a:rPr lang="ar-SA" sz="1400" dirty="0">
                  <a:solidFill>
                    <a:srgbClr val="1F3864"/>
                  </a:solidFill>
                  <a:effectLst/>
                  <a:latin typeface="Arial" panose="020B0604020202020204" pitchFamily="34" charset="0"/>
                  <a:ea typeface="Calibri" panose="020F0502020204030204" pitchFamily="34" charset="0"/>
                  <a:cs typeface="arabswell_1" panose="00000500000000000000" pitchFamily="2" charset="-78"/>
                </a:rPr>
                <a:t>والتعليم الأولي والرياضة</a:t>
              </a:r>
              <a:endParaRPr lang="en-GB"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5" name="TextBox 26">
              <a:extLst>
                <a:ext uri="{FF2B5EF4-FFF2-40B4-BE49-F238E27FC236}">
                  <a16:creationId xmlns:a16="http://schemas.microsoft.com/office/drawing/2014/main" id="{5D23FB79-267E-4E81-B769-414181FA9FC2}"/>
                </a:ext>
              </a:extLst>
            </p:cNvPr>
            <p:cNvSpPr txBox="1"/>
            <p:nvPr/>
          </p:nvSpPr>
          <p:spPr>
            <a:xfrm>
              <a:off x="3380275" y="315497"/>
              <a:ext cx="2670730" cy="684033"/>
            </a:xfrm>
            <a:prstGeom prst="rect">
              <a:avLst/>
            </a:prstGeom>
            <a:noFill/>
          </p:spPr>
          <p:txBody>
            <a:bodyPr wrap="square" rtlCol="0">
              <a:spAutoFit/>
            </a:bodyPr>
            <a:lstStyle/>
            <a:p>
              <a:pPr algn="ctr">
                <a:lnSpc>
                  <a:spcPct val="107000"/>
                </a:lnSpc>
                <a:spcAft>
                  <a:spcPts val="800"/>
                </a:spcAft>
              </a:pPr>
              <a:r>
                <a:rPr lang="af-ZA" sz="800" b="1" dirty="0">
                  <a:solidFill>
                    <a:srgbClr val="1F3864"/>
                  </a:solidFill>
                  <a:effectLst/>
                  <a:latin typeface="Adobe SHIN" panose="01000500000000020002" pitchFamily="2" charset="-78"/>
                  <a:ea typeface="Batang" panose="02030600000101010101" pitchFamily="18" charset="-127"/>
                  <a:cs typeface="Adobe SHIN" panose="01000500000000020002" pitchFamily="2" charset="-78"/>
                </a:rPr>
                <a:t>ⵜⴰⴳⵍⴷⵉⵜ ⵏ ⵍⵎⵖⵔⵉⴱ</a:t>
              </a:r>
              <a:endParaRPr lang="en-GB" sz="800" b="1" dirty="0">
                <a:effectLst/>
                <a:latin typeface="Adobe SHIN" panose="01000500000000020002" pitchFamily="2" charset="-78"/>
                <a:ea typeface="Calibri" panose="020F0502020204030204" pitchFamily="34" charset="0"/>
                <a:cs typeface="Adobe SHIN" panose="01000500000000020002" pitchFamily="2" charset="-78"/>
              </a:endParaRPr>
            </a:p>
            <a:p>
              <a:pPr algn="ctr">
                <a:lnSpc>
                  <a:spcPct val="107000"/>
                </a:lnSpc>
                <a:spcAft>
                  <a:spcPts val="800"/>
                </a:spcAft>
              </a:pPr>
              <a:r>
                <a:rPr lang="af-ZA" sz="800" b="1" dirty="0">
                  <a:solidFill>
                    <a:srgbClr val="1F3864"/>
                  </a:solidFill>
                  <a:effectLst/>
                  <a:latin typeface="Adobe SHIN" panose="01000500000000020002" pitchFamily="2" charset="-78"/>
                  <a:ea typeface="Batang" panose="02030600000101010101" pitchFamily="18" charset="-127"/>
                  <a:cs typeface="Adobe SHIN" panose="01000500000000020002" pitchFamily="2" charset="-78"/>
                </a:rPr>
                <a:t>ⵜⴰⵎⴰⵡⴰⵙⵜ ⵏ ⵓⵙⴳⵎⵉ ⴰⵏⴰⵎⵓⵔ</a:t>
              </a:r>
              <a:endParaRPr lang="en-GB" sz="800" b="1" dirty="0">
                <a:effectLst/>
                <a:latin typeface="Adobe SHIN" panose="01000500000000020002" pitchFamily="2" charset="-78"/>
                <a:ea typeface="Calibri" panose="020F0502020204030204" pitchFamily="34" charset="0"/>
                <a:cs typeface="Adobe SHIN" panose="01000500000000020002" pitchFamily="2" charset="-78"/>
              </a:endParaRPr>
            </a:p>
            <a:p>
              <a:pPr algn="ctr"/>
              <a:r>
                <a:rPr lang="af-ZA" sz="800" b="1" dirty="0">
                  <a:solidFill>
                    <a:srgbClr val="1F3864"/>
                  </a:solidFill>
                  <a:effectLst/>
                  <a:latin typeface="Adobe SHIN" panose="01000500000000020002" pitchFamily="2" charset="-78"/>
                  <a:ea typeface="Batang" panose="02030600000101010101" pitchFamily="18" charset="-127"/>
                  <a:cs typeface="Adobe SHIN" panose="01000500000000020002" pitchFamily="2" charset="-78"/>
                </a:rPr>
                <a:t>ⴷ ⵓⵙⵙⵍⵎⴷ ⴰⵎⵣⵡⴰⵔⵓ ⴷ ⵜⵓⵏⵏⵓⵏⵜ</a:t>
              </a:r>
              <a:endParaRPr lang="en-GB" sz="800" b="1" dirty="0">
                <a:effectLst/>
                <a:latin typeface="Adobe SHIN" panose="01000500000000020002" pitchFamily="2" charset="-78"/>
                <a:ea typeface="Calibri" panose="020F0502020204030204" pitchFamily="34" charset="0"/>
                <a:cs typeface="Adobe SHIN" panose="01000500000000020002" pitchFamily="2" charset="-78"/>
              </a:endParaRPr>
            </a:p>
          </p:txBody>
        </p:sp>
        <p:sp>
          <p:nvSpPr>
            <p:cNvPr id="46" name="TextBox 27">
              <a:extLst>
                <a:ext uri="{FF2B5EF4-FFF2-40B4-BE49-F238E27FC236}">
                  <a16:creationId xmlns:a16="http://schemas.microsoft.com/office/drawing/2014/main" id="{CD67ED42-E735-42D0-95DC-0E9AA5F93054}"/>
                </a:ext>
              </a:extLst>
            </p:cNvPr>
            <p:cNvSpPr txBox="1"/>
            <p:nvPr/>
          </p:nvSpPr>
          <p:spPr>
            <a:xfrm>
              <a:off x="3252614" y="1028700"/>
              <a:ext cx="5926220" cy="307777"/>
            </a:xfrm>
            <a:prstGeom prst="rect">
              <a:avLst/>
            </a:prstGeom>
            <a:noFill/>
          </p:spPr>
          <p:txBody>
            <a:bodyPr wrap="square" rtlCol="0">
              <a:spAutoFit/>
            </a:bodyPr>
            <a:lstStyle/>
            <a:p>
              <a:pPr algn="ctr"/>
              <a:r>
                <a:rPr lang="ar-SA" sz="1400" dirty="0">
                  <a:solidFill>
                    <a:srgbClr val="1F3864"/>
                  </a:solidFill>
                  <a:effectLst/>
                  <a:latin typeface="Calibri" panose="020F0502020204030204" pitchFamily="34" charset="0"/>
                  <a:ea typeface="Calibri" panose="020F0502020204030204" pitchFamily="34" charset="0"/>
                  <a:cs typeface="arabswell_1" panose="00000500000000000000" pitchFamily="2" charset="-78"/>
                </a:rPr>
                <a:t>المركزالجهوي لمهن للتربية والتكوين لجهة مراكش آسفي</a:t>
              </a:r>
              <a:endParaRPr lang="en-GB"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7" name="TextBox 28">
              <a:extLst>
                <a:ext uri="{FF2B5EF4-FFF2-40B4-BE49-F238E27FC236}">
                  <a16:creationId xmlns:a16="http://schemas.microsoft.com/office/drawing/2014/main" id="{DE732A7A-9B48-477F-B0FA-205AE7B69D0F}"/>
                </a:ext>
              </a:extLst>
            </p:cNvPr>
            <p:cNvSpPr txBox="1"/>
            <p:nvPr/>
          </p:nvSpPr>
          <p:spPr>
            <a:xfrm>
              <a:off x="3132892" y="1353920"/>
              <a:ext cx="5926216" cy="246221"/>
            </a:xfrm>
            <a:prstGeom prst="rect">
              <a:avLst/>
            </a:prstGeom>
            <a:noFill/>
          </p:spPr>
          <p:txBody>
            <a:bodyPr wrap="square" rtlCol="0">
              <a:spAutoFit/>
            </a:bodyPr>
            <a:lstStyle/>
            <a:p>
              <a:pPr algn="ct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ⴰⵎⵎⴰⵙ</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ⴰⵏⵎⵏⴰⴹ</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ⵏ</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ⵜⴰⵣⵣⵓⵍⵜ</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ⵏ</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ⵓⵙⴳⵉ</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ⴷ</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ⵓⵙⵎⵓⵜⵜⴳ</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ⵍ</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ⵜⵎⵍⴰⴹⵜ</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ⵎⵕⵕⴰⴽⵛ</a:t>
              </a:r>
              <a:r>
                <a:rPr lang="en-US" sz="1000" b="1" dirty="0">
                  <a:solidFill>
                    <a:srgbClr val="1F3864"/>
                  </a:solidFill>
                  <a:effectLst/>
                  <a:latin typeface="Raleway Thin" panose="020B0203030101060003" pitchFamily="34" charset="0"/>
                  <a:ea typeface="Calibri" panose="020F0502020204030204" pitchFamily="34" charset="0"/>
                  <a:cs typeface="arabswell_1" panose="00000500000000000000" pitchFamily="2" charset="-78"/>
                </a:rPr>
                <a:t> </a:t>
              </a:r>
              <a:r>
                <a:rPr lang="en-US" sz="1000" b="1" dirty="0">
                  <a:solidFill>
                    <a:srgbClr val="1F3864"/>
                  </a:solidFill>
                  <a:effectLst/>
                  <a:latin typeface="Raleway Thin" panose="020B0203030101060003" pitchFamily="34" charset="0"/>
                  <a:ea typeface="Calibri" panose="020F0502020204030204" pitchFamily="34" charset="0"/>
                  <a:cs typeface="Ebrima" panose="02000000000000000000" pitchFamily="2" charset="0"/>
                </a:rPr>
                <a:t>ⴰⵙⴼⵉ</a:t>
              </a:r>
              <a:endParaRPr lang="en-GB" sz="1000" dirty="0">
                <a:effectLst/>
                <a:latin typeface="Raleway Thin" panose="020B0203030101060003" pitchFamily="34" charset="0"/>
                <a:ea typeface="Calibri" panose="020F0502020204030204" pitchFamily="34" charset="0"/>
                <a:cs typeface="Arial" panose="020B0604020202020204" pitchFamily="34" charset="0"/>
              </a:endParaRPr>
            </a:p>
          </p:txBody>
        </p:sp>
        <p:sp>
          <p:nvSpPr>
            <p:cNvPr id="48" name="TextBox 29">
              <a:extLst>
                <a:ext uri="{FF2B5EF4-FFF2-40B4-BE49-F238E27FC236}">
                  <a16:creationId xmlns:a16="http://schemas.microsoft.com/office/drawing/2014/main" id="{D1964356-B4BA-4116-A911-570DB67C3986}"/>
                </a:ext>
              </a:extLst>
            </p:cNvPr>
            <p:cNvSpPr txBox="1"/>
            <p:nvPr/>
          </p:nvSpPr>
          <p:spPr>
            <a:xfrm>
              <a:off x="5181470" y="1517470"/>
              <a:ext cx="2068507" cy="355803"/>
            </a:xfrm>
            <a:prstGeom prst="rect">
              <a:avLst/>
            </a:prstGeom>
            <a:noFill/>
          </p:spPr>
          <p:txBody>
            <a:bodyPr wrap="square" rtlCol="0">
              <a:spAutoFit/>
            </a:bodyPr>
            <a:lstStyle/>
            <a:p>
              <a:pPr algn="ctr">
                <a:lnSpc>
                  <a:spcPct val="107000"/>
                </a:lnSpc>
                <a:spcAft>
                  <a:spcPts val="800"/>
                </a:spcAft>
              </a:pPr>
              <a:r>
                <a:rPr lang="ar-SA" sz="1600" dirty="0">
                  <a:solidFill>
                    <a:srgbClr val="1F3864"/>
                  </a:solidFill>
                  <a:effectLst/>
                  <a:latin typeface="Calibri" panose="020F0502020204030204" pitchFamily="34" charset="0"/>
                  <a:ea typeface="Calibri" panose="020F0502020204030204" pitchFamily="34" charset="0"/>
                  <a:cs typeface="arabswell_1" panose="00000500000000000000" pitchFamily="2" charset="-78"/>
                </a:rPr>
                <a:t>الفرع الإقليمية اسفي</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2" name="TextBox 1">
            <a:extLst>
              <a:ext uri="{FF2B5EF4-FFF2-40B4-BE49-F238E27FC236}">
                <a16:creationId xmlns:a16="http://schemas.microsoft.com/office/drawing/2014/main" id="{932D1F2E-0942-674A-42FD-65D44AA07F1D}"/>
              </a:ext>
            </a:extLst>
          </p:cNvPr>
          <p:cNvSpPr txBox="1">
            <a:spLocks noGrp="1" noRot="1" noMove="1" noResize="1" noEditPoints="1" noAdjustHandles="1" noChangeArrowheads="1" noChangeShapeType="1"/>
          </p:cNvSpPr>
          <p:nvPr/>
        </p:nvSpPr>
        <p:spPr>
          <a:xfrm>
            <a:off x="3727150" y="4842710"/>
            <a:ext cx="4857420" cy="523220"/>
          </a:xfrm>
          <a:prstGeom prst="rect">
            <a:avLst/>
          </a:prstGeom>
          <a:noFill/>
        </p:spPr>
        <p:txBody>
          <a:bodyPr wrap="none" rtlCol="0">
            <a:spAutoFit/>
          </a:bodyPr>
          <a:lstStyle/>
          <a:p>
            <a:pPr algn="ctr" rtl="1"/>
            <a:r>
              <a:rPr lang="ar-MA" sz="2800" dirty="0">
                <a:latin typeface="Al Qabas" panose="00000500000000000000" pitchFamily="2" charset="-78"/>
                <a:cs typeface="Al Qabas" panose="00000500000000000000" pitchFamily="2" charset="-78"/>
              </a:rPr>
              <a:t>منصة  </a:t>
            </a:r>
            <a:r>
              <a:rPr lang="en-US" sz="2800" dirty="0">
                <a:latin typeface="Al Qabas" panose="00000500000000000000" pitchFamily="2" charset="-78"/>
                <a:cs typeface="Al Qabas" panose="00000500000000000000" pitchFamily="2" charset="-78"/>
              </a:rPr>
              <a:t>EDUTECH</a:t>
            </a:r>
            <a:r>
              <a:rPr lang="ar-MA" sz="2800" dirty="0">
                <a:latin typeface="Al Qabas" panose="00000500000000000000" pitchFamily="2" charset="-78"/>
                <a:cs typeface="Al Qabas" panose="00000500000000000000" pitchFamily="2" charset="-78"/>
              </a:rPr>
              <a:t> </a:t>
            </a:r>
            <a:r>
              <a:rPr lang="en-US" sz="2800" dirty="0">
                <a:latin typeface="Al Qabas" panose="00000500000000000000" pitchFamily="2" charset="-78"/>
                <a:cs typeface="Al Qabas" panose="00000500000000000000" pitchFamily="2" charset="-78"/>
              </a:rPr>
              <a:t> </a:t>
            </a:r>
            <a:r>
              <a:rPr lang="ar-MA" sz="2800" dirty="0">
                <a:latin typeface="Al Qabas" panose="00000500000000000000" pitchFamily="2" charset="-78"/>
                <a:cs typeface="Al Qabas" panose="00000500000000000000" pitchFamily="2" charset="-78"/>
              </a:rPr>
              <a:t>للتعليم الرقمي</a:t>
            </a:r>
            <a:endParaRPr lang="en-US" sz="2800" dirty="0">
              <a:latin typeface="Al Qabas" panose="00000500000000000000" pitchFamily="2" charset="-78"/>
              <a:cs typeface="Al Qabas" panose="00000500000000000000" pitchFamily="2" charset="-78"/>
            </a:endParaRPr>
          </a:p>
        </p:txBody>
      </p:sp>
      <p:pic>
        <p:nvPicPr>
          <p:cNvPr id="8" name="Picture 7" descr="A blue letter on a black background&#10;&#10;AI-generated content may be incorrect.">
            <a:extLst>
              <a:ext uri="{FF2B5EF4-FFF2-40B4-BE49-F238E27FC236}">
                <a16:creationId xmlns:a16="http://schemas.microsoft.com/office/drawing/2014/main" id="{420EB5F5-E068-A72E-63A4-25EDF20F3C76}"/>
              </a:ext>
            </a:extLst>
          </p:cNvPr>
          <p:cNvPicPr>
            <a:picLocks noGrp="1" noRot="1" noChangeAspect="1" noMove="1" noResize="1" noEditPoints="1" noAdjustHandles="1" noChangeArrowheads="1" noChangeShapeType="1" noCrop="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837068" y="5524678"/>
            <a:ext cx="2517864" cy="330022"/>
          </a:xfrm>
          <a:prstGeom prst="rect">
            <a:avLst/>
          </a:prstGeom>
        </p:spPr>
      </p:pic>
    </p:spTree>
    <p:extLst>
      <p:ext uri="{BB962C8B-B14F-4D97-AF65-F5344CB8AC3E}">
        <p14:creationId xmlns:p14="http://schemas.microsoft.com/office/powerpoint/2010/main" val="18224235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sp>
        <p:nvSpPr>
          <p:cNvPr id="22" name="Rectangle 21">
            <a:extLst>
              <a:ext uri="{FF2B5EF4-FFF2-40B4-BE49-F238E27FC236}">
                <a16:creationId xmlns:a16="http://schemas.microsoft.com/office/drawing/2014/main" id="{B6B1CED8-2961-4223-89CD-6031DA92E247}"/>
              </a:ext>
            </a:extLst>
          </p:cNvPr>
          <p:cNvSpPr/>
          <p:nvPr/>
        </p:nvSpPr>
        <p:spPr>
          <a:xfrm>
            <a:off x="6246796" y="10386"/>
            <a:ext cx="5945204" cy="693019"/>
          </a:xfrm>
          <a:prstGeom prst="rect">
            <a:avLst/>
          </a:prstGeom>
          <a:solidFill>
            <a:schemeClr val="accent6">
              <a:lumMod val="75000"/>
            </a:schemeClr>
          </a:solidFill>
          <a:ln>
            <a:noFill/>
          </a:ln>
          <a:effectLst>
            <a:outerShdw blurRad="44450" dist="27940" dir="5400000" algn="ctr">
              <a:srgbClr val="000000">
                <a:alpha val="32000"/>
              </a:srgbClr>
            </a:outerShdw>
            <a:reflection blurRad="6350" stA="52000" endA="300" endPos="35000" dir="5400000" sy="-100000" algn="bl" rotWithShape="0"/>
          </a:effectLst>
          <a:scene3d>
            <a:camera prst="perspectiveFront"/>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b="1" dirty="0">
                <a:latin typeface="GE Heritage One" panose="020A0503020102020204" pitchFamily="18" charset="-78"/>
                <a:ea typeface="GE Heritage One" panose="020A0503020102020204" pitchFamily="18" charset="-78"/>
                <a:cs typeface="GE Heritage One" panose="020A0503020102020204" pitchFamily="18" charset="-78"/>
              </a:rPr>
              <a:t>مـــــحـــــــاور العـــرض</a:t>
            </a:r>
            <a:endParaRPr lang="fr-FR" sz="2800" b="1" dirty="0">
              <a:latin typeface="GE Heritage One" panose="020A0503020102020204" pitchFamily="18" charset="-78"/>
              <a:ea typeface="GE Heritage One" panose="020A0503020102020204" pitchFamily="18" charset="-78"/>
              <a:cs typeface="GE Heritage One" panose="020A0503020102020204" pitchFamily="18" charset="-78"/>
            </a:endParaRPr>
          </a:p>
        </p:txBody>
      </p:sp>
      <p:sp>
        <p:nvSpPr>
          <p:cNvPr id="30" name="Rectangle 29">
            <a:extLst>
              <a:ext uri="{FF2B5EF4-FFF2-40B4-BE49-F238E27FC236}">
                <a16:creationId xmlns:a16="http://schemas.microsoft.com/office/drawing/2014/main" id="{895C2AED-D710-437B-B96E-D34B80C9C5AD}"/>
              </a:ext>
            </a:extLst>
          </p:cNvPr>
          <p:cNvSpPr/>
          <p:nvPr/>
        </p:nvSpPr>
        <p:spPr>
          <a:xfrm>
            <a:off x="9690100" y="2353469"/>
            <a:ext cx="203811" cy="110404"/>
          </a:xfrm>
          <a:prstGeom prst="rect">
            <a:avLst/>
          </a:prstGeom>
          <a:solidFill>
            <a:srgbClr val="BFD9AD"/>
          </a:solidFill>
          <a:ln w="19050">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3" name="Groupe 22">
            <a:extLst>
              <a:ext uri="{FF2B5EF4-FFF2-40B4-BE49-F238E27FC236}">
                <a16:creationId xmlns:a16="http://schemas.microsoft.com/office/drawing/2014/main" id="{8C36E634-0861-44D4-A9EE-1BB7E41E13EB}"/>
              </a:ext>
            </a:extLst>
          </p:cNvPr>
          <p:cNvGrpSpPr/>
          <p:nvPr/>
        </p:nvGrpSpPr>
        <p:grpSpPr>
          <a:xfrm>
            <a:off x="1771278" y="1702381"/>
            <a:ext cx="9490510" cy="754409"/>
            <a:chOff x="3224463" y="558265"/>
            <a:chExt cx="7803187" cy="754409"/>
          </a:xfrm>
          <a:effectLst/>
          <a:scene3d>
            <a:camera prst="orthographicFront">
              <a:rot lat="0" lon="0" rev="0"/>
            </a:camera>
            <a:lightRig rig="soft" dir="t">
              <a:rot lat="0" lon="0" rev="0"/>
            </a:lightRig>
          </a:scene3d>
        </p:grpSpPr>
        <p:sp>
          <p:nvSpPr>
            <p:cNvPr id="24" name="Rectangle 23">
              <a:extLst>
                <a:ext uri="{FF2B5EF4-FFF2-40B4-BE49-F238E27FC236}">
                  <a16:creationId xmlns:a16="http://schemas.microsoft.com/office/drawing/2014/main" id="{0A296BCB-AA4B-49B2-A92C-75B6B5AB54C6}"/>
                </a:ext>
              </a:extLst>
            </p:cNvPr>
            <p:cNvSpPr/>
            <p:nvPr/>
          </p:nvSpPr>
          <p:spPr>
            <a:xfrm>
              <a:off x="3224463" y="558265"/>
              <a:ext cx="6426775" cy="693019"/>
            </a:xfrm>
            <a:prstGeom prst="rect">
              <a:avLst/>
            </a:prstGeom>
            <a:solidFill>
              <a:schemeClr val="accent6">
                <a:lumMod val="75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b="1" dirty="0">
                  <a:latin typeface="Al Qabas" panose="00000500000000000000" pitchFamily="2" charset="-78"/>
                  <a:cs typeface="Al Qabas" panose="00000500000000000000" pitchFamily="2" charset="-78"/>
                </a:rPr>
                <a:t>تقديم</a:t>
              </a:r>
              <a:endParaRPr lang="fr-FR" sz="2400" b="1" dirty="0">
                <a:latin typeface="Al Qabas" panose="00000500000000000000" pitchFamily="2" charset="-78"/>
                <a:cs typeface="Al Qabas" panose="00000500000000000000" pitchFamily="2" charset="-78"/>
              </a:endParaRPr>
            </a:p>
          </p:txBody>
        </p:sp>
        <p:sp>
          <p:nvSpPr>
            <p:cNvPr id="25" name="Rectangle : avec coins rognés en diagonale 24">
              <a:extLst>
                <a:ext uri="{FF2B5EF4-FFF2-40B4-BE49-F238E27FC236}">
                  <a16:creationId xmlns:a16="http://schemas.microsoft.com/office/drawing/2014/main" id="{74CE6D27-6CE9-42C8-8D7B-DD0F10A985BE}"/>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1</a:t>
              </a:r>
              <a:endParaRPr lang="fr-FR" sz="2400" dirty="0">
                <a:latin typeface="Al Qabas" panose="00000500000000000000" pitchFamily="2" charset="-78"/>
                <a:cs typeface="Al Qabas" panose="00000500000000000000" pitchFamily="2" charset="-78"/>
              </a:endParaRPr>
            </a:p>
          </p:txBody>
        </p:sp>
        <p:cxnSp>
          <p:nvCxnSpPr>
            <p:cNvPr id="26" name="Connecteur droit 25">
              <a:extLst>
                <a:ext uri="{FF2B5EF4-FFF2-40B4-BE49-F238E27FC236}">
                  <a16:creationId xmlns:a16="http://schemas.microsoft.com/office/drawing/2014/main" id="{8FE82A05-4836-4A3D-A3A3-F79FD0AB732A}"/>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31" name="Forme libre : forme 30">
            <a:extLst>
              <a:ext uri="{FF2B5EF4-FFF2-40B4-BE49-F238E27FC236}">
                <a16:creationId xmlns:a16="http://schemas.microsoft.com/office/drawing/2014/main" id="{BB5AA93A-A9DD-4347-A44E-6F4850533DE7}"/>
              </a:ext>
            </a:extLst>
          </p:cNvPr>
          <p:cNvSpPr/>
          <p:nvPr/>
        </p:nvSpPr>
        <p:spPr>
          <a:xfrm rot="16200000">
            <a:off x="9683230" y="4611919"/>
            <a:ext cx="357251" cy="64111"/>
          </a:xfrm>
          <a:custGeom>
            <a:avLst/>
            <a:gdLst>
              <a:gd name="connsiteX0" fmla="*/ 357251 w 357251"/>
              <a:gd name="connsiteY0" fmla="*/ 307975 h 1014221"/>
              <a:gd name="connsiteX1" fmla="*/ 255816 w 357251"/>
              <a:gd name="connsiteY1" fmla="*/ 307975 h 1014221"/>
              <a:gd name="connsiteX2" fmla="*/ 255816 w 357251"/>
              <a:gd name="connsiteY2" fmla="*/ 1014221 h 1014221"/>
              <a:gd name="connsiteX3" fmla="*/ 82900 w 357251"/>
              <a:gd name="connsiteY3" fmla="*/ 1014221 h 1014221"/>
              <a:gd name="connsiteX4" fmla="*/ 82900 w 357251"/>
              <a:gd name="connsiteY4" fmla="*/ 307975 h 1014221"/>
              <a:gd name="connsiteX5" fmla="*/ 0 w 357251"/>
              <a:gd name="connsiteY5" fmla="*/ 307975 h 1014221"/>
              <a:gd name="connsiteX6" fmla="*/ 178626 w 357251"/>
              <a:gd name="connsiteY6" fmla="*/ 0 h 101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251" h="1014221">
                <a:moveTo>
                  <a:pt x="357251" y="307975"/>
                </a:moveTo>
                <a:lnTo>
                  <a:pt x="255816" y="307975"/>
                </a:lnTo>
                <a:lnTo>
                  <a:pt x="255816" y="1014221"/>
                </a:lnTo>
                <a:lnTo>
                  <a:pt x="82900" y="1014221"/>
                </a:lnTo>
                <a:lnTo>
                  <a:pt x="82900" y="307975"/>
                </a:lnTo>
                <a:lnTo>
                  <a:pt x="0" y="307975"/>
                </a:lnTo>
                <a:lnTo>
                  <a:pt x="178626" y="0"/>
                </a:lnTo>
                <a:close/>
              </a:path>
            </a:pathLst>
          </a:custGeom>
          <a:solidFill>
            <a:srgbClr val="BFD9AD"/>
          </a:solidFill>
          <a:ln w="19050">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32" name="Forme libre : forme 31">
            <a:extLst>
              <a:ext uri="{FF2B5EF4-FFF2-40B4-BE49-F238E27FC236}">
                <a16:creationId xmlns:a16="http://schemas.microsoft.com/office/drawing/2014/main" id="{CCD770BA-6A38-4468-986F-903785C05C25}"/>
              </a:ext>
            </a:extLst>
          </p:cNvPr>
          <p:cNvSpPr/>
          <p:nvPr/>
        </p:nvSpPr>
        <p:spPr>
          <a:xfrm rot="16200000">
            <a:off x="9683230" y="3307912"/>
            <a:ext cx="357251" cy="64111"/>
          </a:xfrm>
          <a:custGeom>
            <a:avLst/>
            <a:gdLst>
              <a:gd name="connsiteX0" fmla="*/ 357251 w 357251"/>
              <a:gd name="connsiteY0" fmla="*/ 307975 h 1014221"/>
              <a:gd name="connsiteX1" fmla="*/ 255816 w 357251"/>
              <a:gd name="connsiteY1" fmla="*/ 307975 h 1014221"/>
              <a:gd name="connsiteX2" fmla="*/ 255816 w 357251"/>
              <a:gd name="connsiteY2" fmla="*/ 1014221 h 1014221"/>
              <a:gd name="connsiteX3" fmla="*/ 82900 w 357251"/>
              <a:gd name="connsiteY3" fmla="*/ 1014221 h 1014221"/>
              <a:gd name="connsiteX4" fmla="*/ 82900 w 357251"/>
              <a:gd name="connsiteY4" fmla="*/ 307975 h 1014221"/>
              <a:gd name="connsiteX5" fmla="*/ 0 w 357251"/>
              <a:gd name="connsiteY5" fmla="*/ 307975 h 1014221"/>
              <a:gd name="connsiteX6" fmla="*/ 178626 w 357251"/>
              <a:gd name="connsiteY6" fmla="*/ 0 h 101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251" h="1014221">
                <a:moveTo>
                  <a:pt x="357251" y="307975"/>
                </a:moveTo>
                <a:lnTo>
                  <a:pt x="255816" y="307975"/>
                </a:lnTo>
                <a:lnTo>
                  <a:pt x="255816" y="1014221"/>
                </a:lnTo>
                <a:lnTo>
                  <a:pt x="82900" y="1014221"/>
                </a:lnTo>
                <a:lnTo>
                  <a:pt x="82900" y="307975"/>
                </a:lnTo>
                <a:lnTo>
                  <a:pt x="0" y="307975"/>
                </a:lnTo>
                <a:lnTo>
                  <a:pt x="178626" y="0"/>
                </a:lnTo>
                <a:close/>
              </a:path>
            </a:pathLst>
          </a:custGeom>
          <a:solidFill>
            <a:srgbClr val="BFD9AD"/>
          </a:solidFill>
          <a:ln w="19050">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nvGrpSpPr>
          <p:cNvPr id="20" name="Groupe 19">
            <a:extLst>
              <a:ext uri="{FF2B5EF4-FFF2-40B4-BE49-F238E27FC236}">
                <a16:creationId xmlns:a16="http://schemas.microsoft.com/office/drawing/2014/main" id="{D7A9069E-5FE5-459D-8D80-5DB33C68B265}"/>
              </a:ext>
            </a:extLst>
          </p:cNvPr>
          <p:cNvGrpSpPr/>
          <p:nvPr/>
        </p:nvGrpSpPr>
        <p:grpSpPr>
          <a:xfrm>
            <a:off x="1771278" y="3011482"/>
            <a:ext cx="9490510" cy="754409"/>
            <a:chOff x="3224463" y="558265"/>
            <a:chExt cx="7803187" cy="754409"/>
          </a:xfrm>
          <a:effectLst/>
          <a:scene3d>
            <a:camera prst="orthographicFront">
              <a:rot lat="0" lon="0" rev="0"/>
            </a:camera>
            <a:lightRig rig="soft" dir="t">
              <a:rot lat="0" lon="0" rev="0"/>
            </a:lightRig>
          </a:scene3d>
        </p:grpSpPr>
        <p:sp>
          <p:nvSpPr>
            <p:cNvPr id="21" name="Rectangle 20">
              <a:extLst>
                <a:ext uri="{FF2B5EF4-FFF2-40B4-BE49-F238E27FC236}">
                  <a16:creationId xmlns:a16="http://schemas.microsoft.com/office/drawing/2014/main" id="{F95052B5-C6E9-41EC-8C22-0C3C79B0D63E}"/>
                </a:ext>
              </a:extLst>
            </p:cNvPr>
            <p:cNvSpPr/>
            <p:nvPr/>
          </p:nvSpPr>
          <p:spPr>
            <a:xfrm>
              <a:off x="3224463" y="558265"/>
              <a:ext cx="6426775" cy="693019"/>
            </a:xfrm>
            <a:prstGeom prst="rect">
              <a:avLst/>
            </a:prstGeom>
            <a:solidFill>
              <a:schemeClr val="accent6">
                <a:lumMod val="75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أدوار ومهام الفاعلين في الحياة المدرسية </a:t>
              </a:r>
              <a:endParaRPr lang="fr-FR" sz="2400" dirty="0">
                <a:latin typeface="Al Qabas" panose="00000500000000000000" pitchFamily="2" charset="-78"/>
                <a:cs typeface="Al Qabas" panose="00000500000000000000" pitchFamily="2" charset="-78"/>
              </a:endParaRPr>
            </a:p>
          </p:txBody>
        </p:sp>
        <p:sp>
          <p:nvSpPr>
            <p:cNvPr id="35" name="Rectangle : avec coins rognés en diagonale 34">
              <a:extLst>
                <a:ext uri="{FF2B5EF4-FFF2-40B4-BE49-F238E27FC236}">
                  <a16:creationId xmlns:a16="http://schemas.microsoft.com/office/drawing/2014/main" id="{C7102950-F85A-4F28-8CEC-75C8EEF3A200}"/>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36" name="Connecteur droit 35">
              <a:extLst>
                <a:ext uri="{FF2B5EF4-FFF2-40B4-BE49-F238E27FC236}">
                  <a16:creationId xmlns:a16="http://schemas.microsoft.com/office/drawing/2014/main" id="{D5AFB37E-2D54-4F9A-8D77-E0E8C0FFE9E5}"/>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grpSp>
        <p:nvGrpSpPr>
          <p:cNvPr id="37" name="Groupe 36">
            <a:extLst>
              <a:ext uri="{FF2B5EF4-FFF2-40B4-BE49-F238E27FC236}">
                <a16:creationId xmlns:a16="http://schemas.microsoft.com/office/drawing/2014/main" id="{F1D1936D-9B0A-4D0E-B5B9-AA62C295BDA5}"/>
              </a:ext>
            </a:extLst>
          </p:cNvPr>
          <p:cNvGrpSpPr/>
          <p:nvPr/>
        </p:nvGrpSpPr>
        <p:grpSpPr>
          <a:xfrm>
            <a:off x="1771278" y="4320583"/>
            <a:ext cx="9490510" cy="754409"/>
            <a:chOff x="3224463" y="558265"/>
            <a:chExt cx="7803187" cy="754409"/>
          </a:xfrm>
          <a:effectLst/>
          <a:scene3d>
            <a:camera prst="orthographicFront">
              <a:rot lat="0" lon="0" rev="0"/>
            </a:camera>
            <a:lightRig rig="soft" dir="t">
              <a:rot lat="0" lon="0" rev="0"/>
            </a:lightRig>
          </a:scene3d>
        </p:grpSpPr>
        <p:sp>
          <p:nvSpPr>
            <p:cNvPr id="38" name="Rectangle 37">
              <a:extLst>
                <a:ext uri="{FF2B5EF4-FFF2-40B4-BE49-F238E27FC236}">
                  <a16:creationId xmlns:a16="http://schemas.microsoft.com/office/drawing/2014/main" id="{08AD2F30-F4A5-4D59-A1DE-8D558193CC8E}"/>
                </a:ext>
              </a:extLst>
            </p:cNvPr>
            <p:cNvSpPr/>
            <p:nvPr/>
          </p:nvSpPr>
          <p:spPr>
            <a:xfrm>
              <a:off x="3224463" y="558265"/>
              <a:ext cx="6426775" cy="693019"/>
            </a:xfrm>
            <a:prstGeom prst="rect">
              <a:avLst/>
            </a:prstGeom>
            <a:solidFill>
              <a:schemeClr val="accent6">
                <a:lumMod val="75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b="1" dirty="0">
                  <a:latin typeface="Al Qabas" panose="00000500000000000000" pitchFamily="2" charset="-78"/>
                  <a:cs typeface="Al Qabas" panose="00000500000000000000" pitchFamily="2" charset="-78"/>
                </a:rPr>
                <a:t> خلاصة</a:t>
              </a:r>
              <a:endParaRPr lang="fr-FR" sz="2400" b="1" dirty="0">
                <a:latin typeface="Al Qabas" panose="00000500000000000000" pitchFamily="2" charset="-78"/>
                <a:cs typeface="Al Qabas" panose="00000500000000000000" pitchFamily="2" charset="-78"/>
              </a:endParaRPr>
            </a:p>
          </p:txBody>
        </p:sp>
        <p:sp>
          <p:nvSpPr>
            <p:cNvPr id="39" name="Rectangle : avec coins rognés en diagonale 38">
              <a:extLst>
                <a:ext uri="{FF2B5EF4-FFF2-40B4-BE49-F238E27FC236}">
                  <a16:creationId xmlns:a16="http://schemas.microsoft.com/office/drawing/2014/main" id="{83EDCBC1-ACFC-452C-A08B-A1B9C5DD4A44}"/>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3</a:t>
              </a:r>
              <a:endParaRPr lang="fr-FR" sz="2400" dirty="0">
                <a:latin typeface="Al Qabas" panose="00000500000000000000" pitchFamily="2" charset="-78"/>
                <a:cs typeface="Al Qabas" panose="00000500000000000000" pitchFamily="2" charset="-78"/>
              </a:endParaRPr>
            </a:p>
          </p:txBody>
        </p:sp>
        <p:cxnSp>
          <p:nvCxnSpPr>
            <p:cNvPr id="40" name="Connecteur droit 39">
              <a:extLst>
                <a:ext uri="{FF2B5EF4-FFF2-40B4-BE49-F238E27FC236}">
                  <a16:creationId xmlns:a16="http://schemas.microsoft.com/office/drawing/2014/main" id="{FC8B6924-DE1D-4396-B2C7-AAAB6F4A5EB2}"/>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8" name="Freeform: Shape 11">
            <a:extLst>
              <a:ext uri="{FF2B5EF4-FFF2-40B4-BE49-F238E27FC236}">
                <a16:creationId xmlns:a16="http://schemas.microsoft.com/office/drawing/2014/main" id="{7FBE7A45-E6EA-423E-880A-38E9D5D29461}"/>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3" name="Rectangle 2">
            <a:extLst>
              <a:ext uri="{FF2B5EF4-FFF2-40B4-BE49-F238E27FC236}">
                <a16:creationId xmlns:a16="http://schemas.microsoft.com/office/drawing/2014/main" id="{B5067A58-A81A-4758-8E2C-D2C39EEC6486}"/>
              </a:ext>
            </a:extLst>
          </p:cNvPr>
          <p:cNvSpPr/>
          <p:nvPr/>
        </p:nvSpPr>
        <p:spPr>
          <a:xfrm>
            <a:off x="-19555" y="6243775"/>
            <a:ext cx="597071"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2</a:t>
            </a:r>
            <a:endParaRPr lang="fr-FR" sz="3200" b="1" dirty="0">
              <a:latin typeface="AlexBrush-Regular" pitchFamily="2" charset="0"/>
            </a:endParaRPr>
          </a:p>
        </p:txBody>
      </p:sp>
      <p:sp>
        <p:nvSpPr>
          <p:cNvPr id="19" name="Rectangle 18">
            <a:extLst>
              <a:ext uri="{FF2B5EF4-FFF2-40B4-BE49-F238E27FC236}">
                <a16:creationId xmlns:a16="http://schemas.microsoft.com/office/drawing/2014/main" id="{3929EAF7-D450-4034-ACBF-E6C1D7B289F7}"/>
              </a:ext>
            </a:extLst>
          </p:cNvPr>
          <p:cNvSpPr/>
          <p:nvPr/>
        </p:nvSpPr>
        <p:spPr>
          <a:xfrm>
            <a:off x="18539460" y="3011482"/>
            <a:ext cx="105654" cy="583523"/>
          </a:xfrm>
          <a:prstGeom prst="rect">
            <a:avLst/>
          </a:prstGeom>
          <a:solidFill>
            <a:srgbClr val="BFD9AD"/>
          </a:solidFill>
          <a:ln>
            <a:solidFill>
              <a:srgbClr val="507E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 dirty="0">
                <a:solidFill>
                  <a:srgbClr val="507E32"/>
                </a:solidFill>
                <a:latin typeface="Al Qabas" panose="00000500000000000000" pitchFamily="2" charset="-78"/>
                <a:cs typeface="Al Qabas" panose="00000500000000000000" pitchFamily="2" charset="-78"/>
              </a:rPr>
              <a:t>مفهوم الحياة المدرسية</a:t>
            </a:r>
            <a:endParaRPr lang="fr-FR" sz="200" dirty="0">
              <a:solidFill>
                <a:srgbClr val="507E32"/>
              </a:solidFill>
              <a:latin typeface="Al Qabas" panose="00000500000000000000" pitchFamily="2" charset="-78"/>
              <a:cs typeface="Al Qabas" panose="00000500000000000000" pitchFamily="2" charset="-78"/>
            </a:endParaRPr>
          </a:p>
        </p:txBody>
      </p:sp>
      <p:sp>
        <p:nvSpPr>
          <p:cNvPr id="27" name="Rectangle 26">
            <a:extLst>
              <a:ext uri="{FF2B5EF4-FFF2-40B4-BE49-F238E27FC236}">
                <a16:creationId xmlns:a16="http://schemas.microsoft.com/office/drawing/2014/main" id="{10E9E4A7-AA5C-4F9F-9CD4-2485016AE555}"/>
              </a:ext>
            </a:extLst>
          </p:cNvPr>
          <p:cNvSpPr/>
          <p:nvPr/>
        </p:nvSpPr>
        <p:spPr>
          <a:xfrm>
            <a:off x="18539460" y="3886928"/>
            <a:ext cx="105654" cy="598990"/>
          </a:xfrm>
          <a:prstGeom prst="rect">
            <a:avLst/>
          </a:prstGeom>
          <a:solidFill>
            <a:srgbClr val="BFD9AD"/>
          </a:solidFill>
          <a:ln>
            <a:solidFill>
              <a:srgbClr val="507E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 dirty="0">
                <a:solidFill>
                  <a:srgbClr val="507E32"/>
                </a:solidFill>
                <a:latin typeface="Al Qabas" panose="00000500000000000000" pitchFamily="2" charset="-78"/>
                <a:cs typeface="Al Qabas" panose="00000500000000000000" pitchFamily="2" charset="-78"/>
              </a:rPr>
              <a:t>المرجعيات </a:t>
            </a:r>
            <a:r>
              <a:rPr lang="ar-MA" sz="100" dirty="0" err="1">
                <a:solidFill>
                  <a:srgbClr val="507E32"/>
                </a:solidFill>
                <a:latin typeface="Al Qabas" panose="00000500000000000000" pitchFamily="2" charset="-78"/>
                <a:cs typeface="Al Qabas" panose="00000500000000000000" pitchFamily="2" charset="-78"/>
              </a:rPr>
              <a:t>المؤطرة</a:t>
            </a:r>
            <a:r>
              <a:rPr lang="ar-MA" sz="100" dirty="0">
                <a:solidFill>
                  <a:srgbClr val="507E32"/>
                </a:solidFill>
                <a:latin typeface="Al Qabas" panose="00000500000000000000" pitchFamily="2" charset="-78"/>
                <a:cs typeface="Al Qabas" panose="00000500000000000000" pitchFamily="2" charset="-78"/>
              </a:rPr>
              <a:t> </a:t>
            </a:r>
            <a:r>
              <a:rPr lang="ar-SA" sz="1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لمجال الحياة المدرسية </a:t>
            </a:r>
            <a:endParaRPr lang="fr-FR" sz="100" dirty="0">
              <a:solidFill>
                <a:srgbClr val="507E32"/>
              </a:solidFill>
              <a:latin typeface="Al Qabas" panose="00000500000000000000" pitchFamily="2" charset="-78"/>
              <a:cs typeface="Al Qabas" panose="00000500000000000000" pitchFamily="2" charset="-78"/>
            </a:endParaRPr>
          </a:p>
        </p:txBody>
      </p:sp>
      <p:sp>
        <p:nvSpPr>
          <p:cNvPr id="28" name="Oval 3">
            <a:extLst>
              <a:ext uri="{FF2B5EF4-FFF2-40B4-BE49-F238E27FC236}">
                <a16:creationId xmlns:a16="http://schemas.microsoft.com/office/drawing/2014/main" id="{EF0A1329-EF95-4CCA-9394-C6B9D92904D5}"/>
              </a:ext>
            </a:extLst>
          </p:cNvPr>
          <p:cNvSpPr/>
          <p:nvPr/>
        </p:nvSpPr>
        <p:spPr>
          <a:xfrm>
            <a:off x="18077510" y="2836690"/>
            <a:ext cx="867811" cy="867811"/>
          </a:xfrm>
          <a:prstGeom prst="ellipse">
            <a:avLst/>
          </a:prstGeom>
          <a:solidFill>
            <a:srgbClr val="507E3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Oval 4">
            <a:extLst>
              <a:ext uri="{FF2B5EF4-FFF2-40B4-BE49-F238E27FC236}">
                <a16:creationId xmlns:a16="http://schemas.microsoft.com/office/drawing/2014/main" id="{3C5ED1DA-82B8-4A0D-B40D-3C882F9F516A}"/>
              </a:ext>
            </a:extLst>
          </p:cNvPr>
          <p:cNvSpPr/>
          <p:nvPr/>
        </p:nvSpPr>
        <p:spPr>
          <a:xfrm>
            <a:off x="18077510" y="3712134"/>
            <a:ext cx="867811" cy="890813"/>
          </a:xfrm>
          <a:prstGeom prst="ellipse">
            <a:avLst/>
          </a:prstGeom>
          <a:solidFill>
            <a:srgbClr val="507E3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0817019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sp>
        <p:nvSpPr>
          <p:cNvPr id="22" name="Rectangle 21">
            <a:extLst>
              <a:ext uri="{FF2B5EF4-FFF2-40B4-BE49-F238E27FC236}">
                <a16:creationId xmlns:a16="http://schemas.microsoft.com/office/drawing/2014/main" id="{B6B1CED8-2961-4223-89CD-6031DA92E247}"/>
              </a:ext>
            </a:extLst>
          </p:cNvPr>
          <p:cNvSpPr/>
          <p:nvPr/>
        </p:nvSpPr>
        <p:spPr>
          <a:xfrm>
            <a:off x="6182002" y="-887621"/>
            <a:ext cx="5945204" cy="693019"/>
          </a:xfrm>
          <a:prstGeom prst="rect">
            <a:avLst/>
          </a:prstGeom>
          <a:solidFill>
            <a:schemeClr val="accent6">
              <a:lumMod val="75000"/>
            </a:schemeClr>
          </a:solidFill>
          <a:ln>
            <a:noFill/>
          </a:ln>
          <a:effectLst>
            <a:outerShdw blurRad="44450" dist="27940" dir="5400000" algn="ctr">
              <a:srgbClr val="000000">
                <a:alpha val="32000"/>
              </a:srgbClr>
            </a:outerShdw>
            <a:reflection blurRad="6350" stA="52000" endA="300" endPos="35000" dir="5400000" sy="-100000" algn="bl" rotWithShape="0"/>
          </a:effectLst>
          <a:scene3d>
            <a:camera prst="perspectiveFront"/>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b="1" dirty="0">
                <a:latin typeface="GE Heritage One" panose="020A0503020102020204" pitchFamily="18" charset="-78"/>
                <a:ea typeface="GE Heritage One" panose="020A0503020102020204" pitchFamily="18" charset="-78"/>
                <a:cs typeface="GE Heritage One" panose="020A0503020102020204" pitchFamily="18" charset="-78"/>
              </a:rPr>
              <a:t>مـــــحـــــــاور العـــرض</a:t>
            </a:r>
            <a:endParaRPr lang="fr-FR" sz="2800" b="1" dirty="0">
              <a:latin typeface="GE Heritage One" panose="020A0503020102020204" pitchFamily="18" charset="-78"/>
              <a:ea typeface="GE Heritage One" panose="020A0503020102020204" pitchFamily="18" charset="-78"/>
              <a:cs typeface="GE Heritage One" panose="020A0503020102020204" pitchFamily="18" charset="-78"/>
            </a:endParaRPr>
          </a:p>
        </p:txBody>
      </p:sp>
      <p:sp>
        <p:nvSpPr>
          <p:cNvPr id="7" name="Rectangle 6">
            <a:extLst>
              <a:ext uri="{FF2B5EF4-FFF2-40B4-BE49-F238E27FC236}">
                <a16:creationId xmlns:a16="http://schemas.microsoft.com/office/drawing/2014/main" id="{98488914-BBE9-8F4D-BC20-11B4D8168AE1}"/>
              </a:ext>
            </a:extLst>
          </p:cNvPr>
          <p:cNvSpPr/>
          <p:nvPr/>
        </p:nvSpPr>
        <p:spPr>
          <a:xfrm>
            <a:off x="2732235" y="3048208"/>
            <a:ext cx="6121400" cy="583523"/>
          </a:xfrm>
          <a:prstGeom prst="rect">
            <a:avLst/>
          </a:prstGeom>
          <a:solidFill>
            <a:srgbClr val="BFD9AD"/>
          </a:solidFill>
          <a:ln>
            <a:solidFill>
              <a:srgbClr val="507E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507E32"/>
                </a:solidFill>
                <a:latin typeface="Al Qabas" panose="00000500000000000000" pitchFamily="2" charset="-78"/>
                <a:cs typeface="Al Qabas" panose="00000500000000000000" pitchFamily="2" charset="-78"/>
              </a:rPr>
              <a:t>مفهوم الحياة المدرسية</a:t>
            </a:r>
            <a:endParaRPr lang="fr-FR" dirty="0">
              <a:solidFill>
                <a:srgbClr val="507E32"/>
              </a:solidFill>
              <a:latin typeface="Al Qabas" panose="00000500000000000000" pitchFamily="2" charset="-78"/>
              <a:cs typeface="Al Qabas" panose="00000500000000000000" pitchFamily="2" charset="-78"/>
            </a:endParaRPr>
          </a:p>
        </p:txBody>
      </p:sp>
      <p:sp>
        <p:nvSpPr>
          <p:cNvPr id="8" name="Rectangle 7">
            <a:extLst>
              <a:ext uri="{FF2B5EF4-FFF2-40B4-BE49-F238E27FC236}">
                <a16:creationId xmlns:a16="http://schemas.microsoft.com/office/drawing/2014/main" id="{FA3B0F01-3131-7242-5C27-2EA92FECFE39}"/>
              </a:ext>
            </a:extLst>
          </p:cNvPr>
          <p:cNvSpPr/>
          <p:nvPr/>
        </p:nvSpPr>
        <p:spPr>
          <a:xfrm>
            <a:off x="2732235" y="4333588"/>
            <a:ext cx="6121400" cy="598990"/>
          </a:xfrm>
          <a:prstGeom prst="rect">
            <a:avLst/>
          </a:prstGeom>
          <a:solidFill>
            <a:srgbClr val="BFD9AD"/>
          </a:solidFill>
          <a:ln>
            <a:solidFill>
              <a:srgbClr val="507E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507E32"/>
                </a:solidFill>
                <a:latin typeface="Al Qabas" panose="00000500000000000000" pitchFamily="2" charset="-78"/>
                <a:cs typeface="Al Qabas" panose="00000500000000000000" pitchFamily="2" charset="-78"/>
              </a:rPr>
              <a:t>المرجعيات </a:t>
            </a:r>
            <a:r>
              <a:rPr lang="ar-MA" dirty="0" err="1">
                <a:solidFill>
                  <a:srgbClr val="507E32"/>
                </a:solidFill>
                <a:latin typeface="Al Qabas" panose="00000500000000000000" pitchFamily="2" charset="-78"/>
                <a:cs typeface="Al Qabas" panose="00000500000000000000" pitchFamily="2" charset="-78"/>
              </a:rPr>
              <a:t>المؤطرة</a:t>
            </a:r>
            <a:r>
              <a:rPr lang="ar-MA" dirty="0">
                <a:solidFill>
                  <a:srgbClr val="507E32"/>
                </a:solidFill>
                <a:latin typeface="Al Qabas" panose="00000500000000000000" pitchFamily="2" charset="-78"/>
                <a:cs typeface="Al Qabas" panose="00000500000000000000" pitchFamily="2" charset="-78"/>
              </a:rPr>
              <a:t> </a:t>
            </a:r>
            <a:r>
              <a:rPr lang="ar-SA" sz="18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لمجال الحياة المدرسية </a:t>
            </a:r>
            <a:endParaRPr lang="fr-FR" dirty="0">
              <a:solidFill>
                <a:srgbClr val="507E32"/>
              </a:solidFill>
              <a:latin typeface="Al Qabas" panose="00000500000000000000" pitchFamily="2" charset="-78"/>
              <a:cs typeface="Al Qabas" panose="00000500000000000000" pitchFamily="2" charset="-78"/>
            </a:endParaRPr>
          </a:p>
        </p:txBody>
      </p:sp>
      <p:grpSp>
        <p:nvGrpSpPr>
          <p:cNvPr id="23" name="Groupe 22">
            <a:extLst>
              <a:ext uri="{FF2B5EF4-FFF2-40B4-BE49-F238E27FC236}">
                <a16:creationId xmlns:a16="http://schemas.microsoft.com/office/drawing/2014/main" id="{8C36E634-0861-44D4-A9EE-1BB7E41E13EB}"/>
              </a:ext>
            </a:extLst>
          </p:cNvPr>
          <p:cNvGrpSpPr/>
          <p:nvPr/>
        </p:nvGrpSpPr>
        <p:grpSpPr>
          <a:xfrm>
            <a:off x="1771278" y="1702381"/>
            <a:ext cx="9490510" cy="754409"/>
            <a:chOff x="3224463" y="558265"/>
            <a:chExt cx="7803187" cy="754409"/>
          </a:xfrm>
          <a:effectLst/>
          <a:scene3d>
            <a:camera prst="orthographicFront">
              <a:rot lat="0" lon="0" rev="0"/>
            </a:camera>
            <a:lightRig rig="soft" dir="t">
              <a:rot lat="0" lon="0" rev="0"/>
            </a:lightRig>
          </a:scene3d>
        </p:grpSpPr>
        <p:sp>
          <p:nvSpPr>
            <p:cNvPr id="24" name="Rectangle 23">
              <a:extLst>
                <a:ext uri="{FF2B5EF4-FFF2-40B4-BE49-F238E27FC236}">
                  <a16:creationId xmlns:a16="http://schemas.microsoft.com/office/drawing/2014/main" id="{0A296BCB-AA4B-49B2-A92C-75B6B5AB54C6}"/>
                </a:ext>
              </a:extLst>
            </p:cNvPr>
            <p:cNvSpPr/>
            <p:nvPr/>
          </p:nvSpPr>
          <p:spPr>
            <a:xfrm>
              <a:off x="3224463" y="558265"/>
              <a:ext cx="6426775" cy="693019"/>
            </a:xfrm>
            <a:prstGeom prst="rect">
              <a:avLst/>
            </a:prstGeom>
            <a:solidFill>
              <a:schemeClr val="accent6">
                <a:lumMod val="75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b="1" dirty="0">
                  <a:latin typeface="Al Qabas" panose="00000500000000000000" pitchFamily="2" charset="-78"/>
                  <a:cs typeface="Al Qabas" panose="00000500000000000000" pitchFamily="2" charset="-78"/>
                </a:rPr>
                <a:t>تقديم</a:t>
              </a:r>
              <a:endParaRPr lang="fr-FR" sz="2400" b="1" dirty="0">
                <a:latin typeface="Al Qabas" panose="00000500000000000000" pitchFamily="2" charset="-78"/>
                <a:cs typeface="Al Qabas" panose="00000500000000000000" pitchFamily="2" charset="-78"/>
              </a:endParaRPr>
            </a:p>
          </p:txBody>
        </p:sp>
        <p:sp>
          <p:nvSpPr>
            <p:cNvPr id="25" name="Rectangle : avec coins rognés en diagonale 24">
              <a:extLst>
                <a:ext uri="{FF2B5EF4-FFF2-40B4-BE49-F238E27FC236}">
                  <a16:creationId xmlns:a16="http://schemas.microsoft.com/office/drawing/2014/main" id="{74CE6D27-6CE9-42C8-8D7B-DD0F10A985BE}"/>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1</a:t>
              </a:r>
              <a:endParaRPr lang="fr-FR" sz="2400" dirty="0">
                <a:latin typeface="Al Qabas" panose="00000500000000000000" pitchFamily="2" charset="-78"/>
                <a:cs typeface="Al Qabas" panose="00000500000000000000" pitchFamily="2" charset="-78"/>
              </a:endParaRPr>
            </a:p>
          </p:txBody>
        </p:sp>
        <p:cxnSp>
          <p:nvCxnSpPr>
            <p:cNvPr id="26" name="Connecteur droit 25">
              <a:extLst>
                <a:ext uri="{FF2B5EF4-FFF2-40B4-BE49-F238E27FC236}">
                  <a16:creationId xmlns:a16="http://schemas.microsoft.com/office/drawing/2014/main" id="{8FE82A05-4836-4A3D-A3A3-F79FD0AB732A}"/>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grpSp>
        <p:nvGrpSpPr>
          <p:cNvPr id="20" name="Groupe 19">
            <a:extLst>
              <a:ext uri="{FF2B5EF4-FFF2-40B4-BE49-F238E27FC236}">
                <a16:creationId xmlns:a16="http://schemas.microsoft.com/office/drawing/2014/main" id="{D7A9069E-5FE5-459D-8D80-5DB33C68B265}"/>
              </a:ext>
            </a:extLst>
          </p:cNvPr>
          <p:cNvGrpSpPr/>
          <p:nvPr/>
        </p:nvGrpSpPr>
        <p:grpSpPr>
          <a:xfrm>
            <a:off x="12510614" y="3011482"/>
            <a:ext cx="9490510" cy="754409"/>
            <a:chOff x="3224463" y="558265"/>
            <a:chExt cx="7803187" cy="754409"/>
          </a:xfrm>
          <a:effectLst/>
          <a:scene3d>
            <a:camera prst="orthographicFront">
              <a:rot lat="0" lon="0" rev="0"/>
            </a:camera>
            <a:lightRig rig="soft" dir="t">
              <a:rot lat="0" lon="0" rev="0"/>
            </a:lightRig>
          </a:scene3d>
        </p:grpSpPr>
        <p:sp>
          <p:nvSpPr>
            <p:cNvPr id="21" name="Rectangle 20">
              <a:extLst>
                <a:ext uri="{FF2B5EF4-FFF2-40B4-BE49-F238E27FC236}">
                  <a16:creationId xmlns:a16="http://schemas.microsoft.com/office/drawing/2014/main" id="{F95052B5-C6E9-41EC-8C22-0C3C79B0D63E}"/>
                </a:ext>
              </a:extLst>
            </p:cNvPr>
            <p:cNvSpPr/>
            <p:nvPr/>
          </p:nvSpPr>
          <p:spPr>
            <a:xfrm>
              <a:off x="3224463" y="558265"/>
              <a:ext cx="6426775" cy="693019"/>
            </a:xfrm>
            <a:prstGeom prst="rect">
              <a:avLst/>
            </a:prstGeom>
            <a:solidFill>
              <a:schemeClr val="accent6">
                <a:lumMod val="75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أدوار ومهام الفاعلين في الحياة المدرسية </a:t>
              </a:r>
              <a:endParaRPr lang="fr-FR" sz="2400" dirty="0">
                <a:latin typeface="Al Qabas" panose="00000500000000000000" pitchFamily="2" charset="-78"/>
                <a:cs typeface="Al Qabas" panose="00000500000000000000" pitchFamily="2" charset="-78"/>
              </a:endParaRPr>
            </a:p>
          </p:txBody>
        </p:sp>
        <p:sp>
          <p:nvSpPr>
            <p:cNvPr id="35" name="Rectangle : avec coins rognés en diagonale 34">
              <a:extLst>
                <a:ext uri="{FF2B5EF4-FFF2-40B4-BE49-F238E27FC236}">
                  <a16:creationId xmlns:a16="http://schemas.microsoft.com/office/drawing/2014/main" id="{C7102950-F85A-4F28-8CEC-75C8EEF3A200}"/>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36" name="Connecteur droit 35">
              <a:extLst>
                <a:ext uri="{FF2B5EF4-FFF2-40B4-BE49-F238E27FC236}">
                  <a16:creationId xmlns:a16="http://schemas.microsoft.com/office/drawing/2014/main" id="{D5AFB37E-2D54-4F9A-8D77-E0E8C0FFE9E5}"/>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grpSp>
        <p:nvGrpSpPr>
          <p:cNvPr id="37" name="Groupe 36">
            <a:extLst>
              <a:ext uri="{FF2B5EF4-FFF2-40B4-BE49-F238E27FC236}">
                <a16:creationId xmlns:a16="http://schemas.microsoft.com/office/drawing/2014/main" id="{F1D1936D-9B0A-4D0E-B5B9-AA62C295BDA5}"/>
              </a:ext>
            </a:extLst>
          </p:cNvPr>
          <p:cNvGrpSpPr/>
          <p:nvPr/>
        </p:nvGrpSpPr>
        <p:grpSpPr>
          <a:xfrm>
            <a:off x="12510614" y="4320583"/>
            <a:ext cx="9490510" cy="754409"/>
            <a:chOff x="3224463" y="558265"/>
            <a:chExt cx="7803187" cy="754409"/>
          </a:xfrm>
          <a:effectLst/>
          <a:scene3d>
            <a:camera prst="orthographicFront">
              <a:rot lat="0" lon="0" rev="0"/>
            </a:camera>
            <a:lightRig rig="soft" dir="t">
              <a:rot lat="0" lon="0" rev="0"/>
            </a:lightRig>
          </a:scene3d>
        </p:grpSpPr>
        <p:sp>
          <p:nvSpPr>
            <p:cNvPr id="38" name="Rectangle 37">
              <a:extLst>
                <a:ext uri="{FF2B5EF4-FFF2-40B4-BE49-F238E27FC236}">
                  <a16:creationId xmlns:a16="http://schemas.microsoft.com/office/drawing/2014/main" id="{08AD2F30-F4A5-4D59-A1DE-8D558193CC8E}"/>
                </a:ext>
              </a:extLst>
            </p:cNvPr>
            <p:cNvSpPr/>
            <p:nvPr/>
          </p:nvSpPr>
          <p:spPr>
            <a:xfrm>
              <a:off x="3224463" y="558265"/>
              <a:ext cx="6426775" cy="693019"/>
            </a:xfrm>
            <a:prstGeom prst="rect">
              <a:avLst/>
            </a:prstGeom>
            <a:solidFill>
              <a:schemeClr val="accent6">
                <a:lumMod val="75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b="1" dirty="0">
                  <a:latin typeface="Al Qabas" panose="00000500000000000000" pitchFamily="2" charset="-78"/>
                  <a:cs typeface="Al Qabas" panose="00000500000000000000" pitchFamily="2" charset="-78"/>
                </a:rPr>
                <a:t> خلاصة</a:t>
              </a:r>
              <a:endParaRPr lang="fr-FR" sz="2400" b="1" dirty="0">
                <a:latin typeface="Al Qabas" panose="00000500000000000000" pitchFamily="2" charset="-78"/>
                <a:cs typeface="Al Qabas" panose="00000500000000000000" pitchFamily="2" charset="-78"/>
              </a:endParaRPr>
            </a:p>
          </p:txBody>
        </p:sp>
        <p:sp>
          <p:nvSpPr>
            <p:cNvPr id="39" name="Rectangle : avec coins rognés en diagonale 38">
              <a:extLst>
                <a:ext uri="{FF2B5EF4-FFF2-40B4-BE49-F238E27FC236}">
                  <a16:creationId xmlns:a16="http://schemas.microsoft.com/office/drawing/2014/main" id="{83EDCBC1-ACFC-452C-A08B-A1B9C5DD4A44}"/>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3</a:t>
              </a:r>
              <a:endParaRPr lang="fr-FR" sz="2400" dirty="0">
                <a:latin typeface="Al Qabas" panose="00000500000000000000" pitchFamily="2" charset="-78"/>
                <a:cs typeface="Al Qabas" panose="00000500000000000000" pitchFamily="2" charset="-78"/>
              </a:endParaRPr>
            </a:p>
          </p:txBody>
        </p:sp>
        <p:cxnSp>
          <p:nvCxnSpPr>
            <p:cNvPr id="40" name="Connecteur droit 39">
              <a:extLst>
                <a:ext uri="{FF2B5EF4-FFF2-40B4-BE49-F238E27FC236}">
                  <a16:creationId xmlns:a16="http://schemas.microsoft.com/office/drawing/2014/main" id="{FC8B6924-DE1D-4396-B2C7-AAAB6F4A5EB2}"/>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8" name="Freeform: Shape 11">
            <a:extLst>
              <a:ext uri="{FF2B5EF4-FFF2-40B4-BE49-F238E27FC236}">
                <a16:creationId xmlns:a16="http://schemas.microsoft.com/office/drawing/2014/main" id="{7FBE7A45-E6EA-423E-880A-38E9D5D29461}"/>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3" name="Rectangle 2">
            <a:extLst>
              <a:ext uri="{FF2B5EF4-FFF2-40B4-BE49-F238E27FC236}">
                <a16:creationId xmlns:a16="http://schemas.microsoft.com/office/drawing/2014/main" id="{B5067A58-A81A-4758-8E2C-D2C39EEC6486}"/>
              </a:ext>
            </a:extLst>
          </p:cNvPr>
          <p:cNvSpPr/>
          <p:nvPr/>
        </p:nvSpPr>
        <p:spPr>
          <a:xfrm>
            <a:off x="-19555" y="6243775"/>
            <a:ext cx="597071"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3</a:t>
            </a:r>
            <a:endParaRPr lang="fr-FR" sz="3200" b="1" dirty="0">
              <a:latin typeface="AlexBrush-Regular" pitchFamily="2" charset="0"/>
            </a:endParaRPr>
          </a:p>
        </p:txBody>
      </p:sp>
      <p:sp>
        <p:nvSpPr>
          <p:cNvPr id="4" name="Oval 3">
            <a:extLst>
              <a:ext uri="{FF2B5EF4-FFF2-40B4-BE49-F238E27FC236}">
                <a16:creationId xmlns:a16="http://schemas.microsoft.com/office/drawing/2014/main" id="{6CE1FB4F-925A-6727-15C0-D7BCBF83A5F5}"/>
              </a:ext>
            </a:extLst>
          </p:cNvPr>
          <p:cNvSpPr/>
          <p:nvPr/>
        </p:nvSpPr>
        <p:spPr>
          <a:xfrm>
            <a:off x="8571081" y="3048208"/>
            <a:ext cx="583523" cy="583523"/>
          </a:xfrm>
          <a:prstGeom prst="ellipse">
            <a:avLst/>
          </a:prstGeom>
          <a:solidFill>
            <a:srgbClr val="507E3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Oval 4">
            <a:extLst>
              <a:ext uri="{FF2B5EF4-FFF2-40B4-BE49-F238E27FC236}">
                <a16:creationId xmlns:a16="http://schemas.microsoft.com/office/drawing/2014/main" id="{84B0B728-935E-7B8D-755E-5C69F2FCC213}"/>
              </a:ext>
            </a:extLst>
          </p:cNvPr>
          <p:cNvSpPr/>
          <p:nvPr/>
        </p:nvSpPr>
        <p:spPr>
          <a:xfrm>
            <a:off x="8571081" y="4333587"/>
            <a:ext cx="583523" cy="598990"/>
          </a:xfrm>
          <a:prstGeom prst="ellipse">
            <a:avLst/>
          </a:prstGeom>
          <a:solidFill>
            <a:srgbClr val="507E3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5D246DB9-8961-4314-B008-B122FBCE5AB5}"/>
              </a:ext>
            </a:extLst>
          </p:cNvPr>
          <p:cNvSpPr/>
          <p:nvPr/>
        </p:nvSpPr>
        <p:spPr>
          <a:xfrm>
            <a:off x="9690100" y="2496247"/>
            <a:ext cx="203811" cy="2232386"/>
          </a:xfrm>
          <a:prstGeom prst="rect">
            <a:avLst/>
          </a:prstGeom>
          <a:solidFill>
            <a:srgbClr val="BFD9AD"/>
          </a:solidFill>
          <a:ln w="19050">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orme libre : forme 31">
            <a:extLst>
              <a:ext uri="{FF2B5EF4-FFF2-40B4-BE49-F238E27FC236}">
                <a16:creationId xmlns:a16="http://schemas.microsoft.com/office/drawing/2014/main" id="{3053DE3D-BA05-4349-A797-9D82CCDDF1F9}"/>
              </a:ext>
            </a:extLst>
          </p:cNvPr>
          <p:cNvSpPr/>
          <p:nvPr/>
        </p:nvSpPr>
        <p:spPr>
          <a:xfrm rot="16200000">
            <a:off x="9208175" y="4127842"/>
            <a:ext cx="357251" cy="1014221"/>
          </a:xfrm>
          <a:custGeom>
            <a:avLst/>
            <a:gdLst>
              <a:gd name="connsiteX0" fmla="*/ 357251 w 357251"/>
              <a:gd name="connsiteY0" fmla="*/ 307975 h 1014221"/>
              <a:gd name="connsiteX1" fmla="*/ 255816 w 357251"/>
              <a:gd name="connsiteY1" fmla="*/ 307975 h 1014221"/>
              <a:gd name="connsiteX2" fmla="*/ 255816 w 357251"/>
              <a:gd name="connsiteY2" fmla="*/ 1014221 h 1014221"/>
              <a:gd name="connsiteX3" fmla="*/ 82900 w 357251"/>
              <a:gd name="connsiteY3" fmla="*/ 1014221 h 1014221"/>
              <a:gd name="connsiteX4" fmla="*/ 82900 w 357251"/>
              <a:gd name="connsiteY4" fmla="*/ 307975 h 1014221"/>
              <a:gd name="connsiteX5" fmla="*/ 0 w 357251"/>
              <a:gd name="connsiteY5" fmla="*/ 307975 h 1014221"/>
              <a:gd name="connsiteX6" fmla="*/ 178626 w 357251"/>
              <a:gd name="connsiteY6" fmla="*/ 0 h 101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251" h="1014221">
                <a:moveTo>
                  <a:pt x="357251" y="307975"/>
                </a:moveTo>
                <a:lnTo>
                  <a:pt x="255816" y="307975"/>
                </a:lnTo>
                <a:lnTo>
                  <a:pt x="255816" y="1014221"/>
                </a:lnTo>
                <a:lnTo>
                  <a:pt x="82900" y="1014221"/>
                </a:lnTo>
                <a:lnTo>
                  <a:pt x="82900" y="307975"/>
                </a:lnTo>
                <a:lnTo>
                  <a:pt x="0" y="307975"/>
                </a:lnTo>
                <a:lnTo>
                  <a:pt x="178626" y="0"/>
                </a:lnTo>
                <a:close/>
              </a:path>
            </a:pathLst>
          </a:custGeom>
          <a:solidFill>
            <a:srgbClr val="BFD9AD"/>
          </a:solidFill>
          <a:ln w="19050">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33" name="Forme libre : forme 32">
            <a:extLst>
              <a:ext uri="{FF2B5EF4-FFF2-40B4-BE49-F238E27FC236}">
                <a16:creationId xmlns:a16="http://schemas.microsoft.com/office/drawing/2014/main" id="{85F93181-268A-4E14-B466-7A2BF0371C7C}"/>
              </a:ext>
            </a:extLst>
          </p:cNvPr>
          <p:cNvSpPr/>
          <p:nvPr/>
        </p:nvSpPr>
        <p:spPr>
          <a:xfrm rot="16200000">
            <a:off x="9208175" y="2832858"/>
            <a:ext cx="357251" cy="1014221"/>
          </a:xfrm>
          <a:custGeom>
            <a:avLst/>
            <a:gdLst>
              <a:gd name="connsiteX0" fmla="*/ 357251 w 357251"/>
              <a:gd name="connsiteY0" fmla="*/ 307975 h 1014221"/>
              <a:gd name="connsiteX1" fmla="*/ 255816 w 357251"/>
              <a:gd name="connsiteY1" fmla="*/ 307975 h 1014221"/>
              <a:gd name="connsiteX2" fmla="*/ 255816 w 357251"/>
              <a:gd name="connsiteY2" fmla="*/ 1014221 h 1014221"/>
              <a:gd name="connsiteX3" fmla="*/ 82900 w 357251"/>
              <a:gd name="connsiteY3" fmla="*/ 1014221 h 1014221"/>
              <a:gd name="connsiteX4" fmla="*/ 82900 w 357251"/>
              <a:gd name="connsiteY4" fmla="*/ 307975 h 1014221"/>
              <a:gd name="connsiteX5" fmla="*/ 0 w 357251"/>
              <a:gd name="connsiteY5" fmla="*/ 307975 h 1014221"/>
              <a:gd name="connsiteX6" fmla="*/ 178626 w 357251"/>
              <a:gd name="connsiteY6" fmla="*/ 0 h 101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251" h="1014221">
                <a:moveTo>
                  <a:pt x="357251" y="307975"/>
                </a:moveTo>
                <a:lnTo>
                  <a:pt x="255816" y="307975"/>
                </a:lnTo>
                <a:lnTo>
                  <a:pt x="255816" y="1014221"/>
                </a:lnTo>
                <a:lnTo>
                  <a:pt x="82900" y="1014221"/>
                </a:lnTo>
                <a:lnTo>
                  <a:pt x="82900" y="307975"/>
                </a:lnTo>
                <a:lnTo>
                  <a:pt x="0" y="307975"/>
                </a:lnTo>
                <a:lnTo>
                  <a:pt x="178626" y="0"/>
                </a:lnTo>
                <a:close/>
              </a:path>
            </a:pathLst>
          </a:custGeom>
          <a:solidFill>
            <a:srgbClr val="BFD9AD"/>
          </a:solidFill>
          <a:ln w="19050">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Tree>
    <p:extLst>
      <p:ext uri="{BB962C8B-B14F-4D97-AF65-F5344CB8AC3E}">
        <p14:creationId xmlns:p14="http://schemas.microsoft.com/office/powerpoint/2010/main" val="10192774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12" name="Groupe 11">
            <a:extLst>
              <a:ext uri="{FF2B5EF4-FFF2-40B4-BE49-F238E27FC236}">
                <a16:creationId xmlns:a16="http://schemas.microsoft.com/office/drawing/2014/main" id="{9915005A-C896-4FC5-8C68-6347F9C8E0A7}"/>
              </a:ext>
            </a:extLst>
          </p:cNvPr>
          <p:cNvGrpSpPr/>
          <p:nvPr/>
        </p:nvGrpSpPr>
        <p:grpSpPr>
          <a:xfrm>
            <a:off x="2541299" y="162339"/>
            <a:ext cx="9490510" cy="754409"/>
            <a:chOff x="3224463" y="558265"/>
            <a:chExt cx="7803187" cy="754409"/>
          </a:xfrm>
          <a:effectLst/>
          <a:scene3d>
            <a:camera prst="orthographicFront">
              <a:rot lat="0" lon="0" rev="0"/>
            </a:camera>
            <a:lightRig rig="soft" dir="t">
              <a:rot lat="0" lon="0" rev="0"/>
            </a:lightRig>
          </a:scene3d>
        </p:grpSpPr>
        <p:sp>
          <p:nvSpPr>
            <p:cNvPr id="13" name="Rectangle 12">
              <a:extLst>
                <a:ext uri="{FF2B5EF4-FFF2-40B4-BE49-F238E27FC236}">
                  <a16:creationId xmlns:a16="http://schemas.microsoft.com/office/drawing/2014/main" id="{1367A17A-4E27-4AB1-97B9-51BBEDF7040E}"/>
                </a:ext>
              </a:extLst>
            </p:cNvPr>
            <p:cNvSpPr/>
            <p:nvPr/>
          </p:nvSpPr>
          <p:spPr>
            <a:xfrm>
              <a:off x="3224463" y="558265"/>
              <a:ext cx="6426775" cy="693019"/>
            </a:xfrm>
            <a:prstGeom prst="rect">
              <a:avLst/>
            </a:prstGeom>
            <a:solidFill>
              <a:schemeClr val="accent6">
                <a:lumMod val="75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تقديم</a:t>
              </a:r>
              <a:endParaRPr lang="fr-FR" sz="2000" dirty="0">
                <a:latin typeface="Al Qabas" panose="00000500000000000000" pitchFamily="2" charset="-78"/>
                <a:cs typeface="Al Qabas" panose="00000500000000000000" pitchFamily="2" charset="-78"/>
              </a:endParaRPr>
            </a:p>
          </p:txBody>
        </p:sp>
        <p:sp>
          <p:nvSpPr>
            <p:cNvPr id="14" name="Rectangle : avec coins rognés en diagonale 13">
              <a:extLst>
                <a:ext uri="{FF2B5EF4-FFF2-40B4-BE49-F238E27FC236}">
                  <a16:creationId xmlns:a16="http://schemas.microsoft.com/office/drawing/2014/main" id="{205C5F24-6BA3-4B99-B6DC-7142D0C0A33D}"/>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1</a:t>
              </a:r>
              <a:endParaRPr lang="fr-FR" sz="2400" dirty="0">
                <a:latin typeface="Al Qabas" panose="00000500000000000000" pitchFamily="2" charset="-78"/>
                <a:cs typeface="Al Qabas" panose="00000500000000000000" pitchFamily="2" charset="-78"/>
              </a:endParaRPr>
            </a:p>
          </p:txBody>
        </p:sp>
        <p:cxnSp>
          <p:nvCxnSpPr>
            <p:cNvPr id="15" name="Connecteur droit 14">
              <a:extLst>
                <a:ext uri="{FF2B5EF4-FFF2-40B4-BE49-F238E27FC236}">
                  <a16:creationId xmlns:a16="http://schemas.microsoft.com/office/drawing/2014/main" id="{B48A170E-25DD-4945-B492-63C2DD00A49B}"/>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0" name="ZoneTexte 9">
            <a:extLst>
              <a:ext uri="{FF2B5EF4-FFF2-40B4-BE49-F238E27FC236}">
                <a16:creationId xmlns:a16="http://schemas.microsoft.com/office/drawing/2014/main" id="{2B960CF9-AA80-4571-9357-6D50D9454A58}"/>
              </a:ext>
            </a:extLst>
          </p:cNvPr>
          <p:cNvSpPr txBox="1"/>
          <p:nvPr/>
        </p:nvSpPr>
        <p:spPr>
          <a:xfrm>
            <a:off x="278980" y="1256554"/>
            <a:ext cx="11545903" cy="3259867"/>
          </a:xfrm>
          <a:prstGeom prst="rect">
            <a:avLst/>
          </a:prstGeom>
          <a:noFill/>
        </p:spPr>
        <p:txBody>
          <a:bodyPr wrap="square">
            <a:spAutoFit/>
          </a:bodyPr>
          <a:lstStyle/>
          <a:p>
            <a:pPr algn="r" rtl="1">
              <a:lnSpc>
                <a:spcPct val="150000"/>
              </a:lnSpc>
            </a:pPr>
            <a:r>
              <a:rPr lang="fr-FR" dirty="0"/>
              <a:t> </a:t>
            </a:r>
            <a:r>
              <a:rPr lang="ar-SA" sz="2000" dirty="0">
                <a:latin typeface="Al Qabas" panose="00000500000000000000" pitchFamily="2" charset="-78"/>
                <a:cs typeface="Al Qabas" panose="00000500000000000000" pitchFamily="2" charset="-78"/>
              </a:rPr>
              <a:t>إن</a:t>
            </a:r>
            <a:r>
              <a:rPr lang="fr-FR" sz="2000" dirty="0">
                <a:latin typeface="Al Qabas" panose="00000500000000000000" pitchFamily="2" charset="-78"/>
                <a:cs typeface="Al Qabas" panose="00000500000000000000" pitchFamily="2" charset="-78"/>
              </a:rPr>
              <a:t> </a:t>
            </a:r>
            <a:r>
              <a:rPr lang="ar-SA" sz="2000" dirty="0">
                <a:latin typeface="Al Qabas" panose="00000500000000000000" pitchFamily="2" charset="-78"/>
                <a:cs typeface="Al Qabas" panose="00000500000000000000" pitchFamily="2" charset="-78"/>
              </a:rPr>
              <a:t>تفعيل</a:t>
            </a:r>
            <a:r>
              <a:rPr lang="fr-FR" sz="2000" dirty="0">
                <a:latin typeface="Al Qabas" panose="00000500000000000000" pitchFamily="2" charset="-78"/>
                <a:cs typeface="Al Qabas" panose="00000500000000000000" pitchFamily="2" charset="-78"/>
              </a:rPr>
              <a:t> </a:t>
            </a:r>
            <a:r>
              <a:rPr lang="ar-MA" sz="2000" dirty="0">
                <a:latin typeface="Al Qabas" panose="00000500000000000000" pitchFamily="2" charset="-78"/>
                <a:cs typeface="Al Qabas" panose="00000500000000000000" pitchFamily="2" charset="-78"/>
              </a:rPr>
              <a:t>الحياة</a:t>
            </a:r>
            <a:r>
              <a:rPr lang="fr-FR" sz="2000" dirty="0">
                <a:latin typeface="Al Qabas" panose="00000500000000000000" pitchFamily="2" charset="-78"/>
                <a:cs typeface="Al Qabas" panose="00000500000000000000" pitchFamily="2" charset="-78"/>
              </a:rPr>
              <a:t> المدرسية مسؤولية مجتمعية متقاسمة تتولاها المنظومة التعليمية، إلى جانب الأسرة والمؤسسات ذات الوظائف التربوية والثقافية والتأطيرية، اعتبارا للدور المركزي للمدرسة، بالنظر لمكانتها في حياة كل فرد والفترة الزمنية التي يقضيها فيها، الشيء الذي يتطلب تضافر جهود جميع </a:t>
            </a:r>
            <a:r>
              <a:rPr lang="ar-MA" sz="2000" dirty="0">
                <a:latin typeface="Al Qabas" panose="00000500000000000000" pitchFamily="2" charset="-78"/>
                <a:cs typeface="Al Qabas" panose="00000500000000000000" pitchFamily="2" charset="-78"/>
              </a:rPr>
              <a:t>ا</a:t>
            </a:r>
            <a:r>
              <a:rPr lang="fr-FR" sz="2000" dirty="0">
                <a:latin typeface="Al Qabas" panose="00000500000000000000" pitchFamily="2" charset="-78"/>
                <a:cs typeface="Al Qabas" panose="00000500000000000000" pitchFamily="2" charset="-78"/>
              </a:rPr>
              <a:t>لفاعلين التربويين والاجتماعيين والاقتصاديين، من متعلمين ومدرسين وإداريين ومؤطرين تربويين ومختلف شركاء المؤسسة من أسر وجمعيات آباء وأمهات التلاميذ وجماعات وسلطات محلية وشركاء اقتصاديين واجتماعيين، وجميع فعاليات المجتمع المدني حتى يتسنى للمدرسة القيام بمهامها والنهوض بأدوارها الإشعاعية بالشكل المطلوب، وفي أحسن الظروف.</a:t>
            </a:r>
          </a:p>
        </p:txBody>
      </p:sp>
      <p:sp>
        <p:nvSpPr>
          <p:cNvPr id="11" name="Freeform: Shape 11">
            <a:extLst>
              <a:ext uri="{FF2B5EF4-FFF2-40B4-BE49-F238E27FC236}">
                <a16:creationId xmlns:a16="http://schemas.microsoft.com/office/drawing/2014/main" id="{A7990691-1768-4D09-B9FE-B05D08D8C718}"/>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13041B6A-17D2-4D4F-B906-61419CBBF52A}"/>
              </a:ext>
            </a:extLst>
          </p:cNvPr>
          <p:cNvSpPr/>
          <p:nvPr/>
        </p:nvSpPr>
        <p:spPr>
          <a:xfrm>
            <a:off x="-19555" y="6243775"/>
            <a:ext cx="597071"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4</a:t>
            </a:r>
            <a:endParaRPr lang="fr-FR" sz="3200" b="1" dirty="0">
              <a:latin typeface="AlexBrush-Regular" pitchFamily="2" charset="0"/>
            </a:endParaRPr>
          </a:p>
        </p:txBody>
      </p:sp>
      <p:sp>
        <p:nvSpPr>
          <p:cNvPr id="17" name="Rectangle 16">
            <a:extLst>
              <a:ext uri="{FF2B5EF4-FFF2-40B4-BE49-F238E27FC236}">
                <a16:creationId xmlns:a16="http://schemas.microsoft.com/office/drawing/2014/main" id="{E5E531DC-98D7-435E-ADC5-33D21325300E}"/>
              </a:ext>
            </a:extLst>
          </p:cNvPr>
          <p:cNvSpPr/>
          <p:nvPr/>
        </p:nvSpPr>
        <p:spPr>
          <a:xfrm>
            <a:off x="12192000" y="1376774"/>
            <a:ext cx="6121400" cy="583523"/>
          </a:xfrm>
          <a:prstGeom prst="rect">
            <a:avLst/>
          </a:prstGeom>
          <a:solidFill>
            <a:srgbClr val="BFD9A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507E32"/>
                </a:solidFill>
                <a:latin typeface="Al Qabas" panose="00000500000000000000" pitchFamily="2" charset="-78"/>
                <a:cs typeface="Al Qabas" panose="00000500000000000000" pitchFamily="2" charset="-78"/>
              </a:rPr>
              <a:t>مفهوم الحياة المدرسية</a:t>
            </a:r>
            <a:endParaRPr lang="fr-FR" dirty="0">
              <a:solidFill>
                <a:srgbClr val="507E32"/>
              </a:solidFill>
              <a:latin typeface="Al Qabas" panose="00000500000000000000" pitchFamily="2" charset="-78"/>
              <a:cs typeface="Al Qabas" panose="00000500000000000000" pitchFamily="2" charset="-78"/>
            </a:endParaRPr>
          </a:p>
        </p:txBody>
      </p:sp>
      <p:sp>
        <p:nvSpPr>
          <p:cNvPr id="18" name="Oval 3">
            <a:extLst>
              <a:ext uri="{FF2B5EF4-FFF2-40B4-BE49-F238E27FC236}">
                <a16:creationId xmlns:a16="http://schemas.microsoft.com/office/drawing/2014/main" id="{9FC5AD30-D3BA-4F3E-8433-BCB0FDC2DD28}"/>
              </a:ext>
            </a:extLst>
          </p:cNvPr>
          <p:cNvSpPr/>
          <p:nvPr/>
        </p:nvSpPr>
        <p:spPr>
          <a:xfrm>
            <a:off x="18030846" y="1376774"/>
            <a:ext cx="583523" cy="583523"/>
          </a:xfrm>
          <a:prstGeom prst="ellipse">
            <a:avLst/>
          </a:prstGeom>
          <a:solidFill>
            <a:srgbClr val="507E32"/>
          </a:solidFill>
          <a:ln>
            <a:noFill/>
          </a:ln>
          <a:effectLst>
            <a:glow rad="63500">
              <a:schemeClr val="accent4">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12C94213-2C6B-4602-AD46-F964D54C6039}"/>
              </a:ext>
            </a:extLst>
          </p:cNvPr>
          <p:cNvSpPr/>
          <p:nvPr/>
        </p:nvSpPr>
        <p:spPr>
          <a:xfrm>
            <a:off x="12192000" y="2364996"/>
            <a:ext cx="6121400" cy="598990"/>
          </a:xfrm>
          <a:prstGeom prst="rect">
            <a:avLst/>
          </a:prstGeom>
          <a:solidFill>
            <a:srgbClr val="BFD9A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507E32"/>
                </a:solidFill>
                <a:latin typeface="Al Qabas" panose="00000500000000000000" pitchFamily="2" charset="-78"/>
                <a:cs typeface="Al Qabas" panose="00000500000000000000" pitchFamily="2" charset="-78"/>
              </a:rPr>
              <a:t>المرجعيات </a:t>
            </a:r>
            <a:r>
              <a:rPr lang="ar-MA" dirty="0" err="1">
                <a:solidFill>
                  <a:srgbClr val="507E32"/>
                </a:solidFill>
                <a:latin typeface="Al Qabas" panose="00000500000000000000" pitchFamily="2" charset="-78"/>
                <a:cs typeface="Al Qabas" panose="00000500000000000000" pitchFamily="2" charset="-78"/>
              </a:rPr>
              <a:t>المؤطرة</a:t>
            </a:r>
            <a:r>
              <a:rPr lang="ar-MA" dirty="0">
                <a:solidFill>
                  <a:srgbClr val="507E32"/>
                </a:solidFill>
                <a:latin typeface="Al Qabas" panose="00000500000000000000" pitchFamily="2" charset="-78"/>
                <a:cs typeface="Al Qabas" panose="00000500000000000000" pitchFamily="2" charset="-78"/>
              </a:rPr>
              <a:t> </a:t>
            </a:r>
            <a:r>
              <a:rPr lang="ar-SA" sz="18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لمجال الحياة المدرسية </a:t>
            </a:r>
            <a:endParaRPr lang="fr-FR" dirty="0">
              <a:solidFill>
                <a:srgbClr val="507E32"/>
              </a:solidFill>
              <a:latin typeface="Al Qabas" panose="00000500000000000000" pitchFamily="2" charset="-78"/>
              <a:cs typeface="Al Qabas" panose="00000500000000000000" pitchFamily="2" charset="-78"/>
            </a:endParaRPr>
          </a:p>
        </p:txBody>
      </p:sp>
      <p:sp>
        <p:nvSpPr>
          <p:cNvPr id="20" name="Oval 4">
            <a:extLst>
              <a:ext uri="{FF2B5EF4-FFF2-40B4-BE49-F238E27FC236}">
                <a16:creationId xmlns:a16="http://schemas.microsoft.com/office/drawing/2014/main" id="{21ADCBBB-79F3-4717-9B1B-34B5808D059A}"/>
              </a:ext>
            </a:extLst>
          </p:cNvPr>
          <p:cNvSpPr/>
          <p:nvPr/>
        </p:nvSpPr>
        <p:spPr>
          <a:xfrm>
            <a:off x="18030846" y="2364995"/>
            <a:ext cx="583523" cy="598990"/>
          </a:xfrm>
          <a:prstGeom prst="ellipse">
            <a:avLst/>
          </a:prstGeom>
          <a:solidFill>
            <a:srgbClr val="507E32"/>
          </a:solidFill>
          <a:ln>
            <a:noFill/>
          </a:ln>
          <a:effectLst>
            <a:glow rad="63500">
              <a:schemeClr val="accent4">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1">
            <a:extLst>
              <a:ext uri="{FF2B5EF4-FFF2-40B4-BE49-F238E27FC236}">
                <a16:creationId xmlns:a16="http://schemas.microsoft.com/office/drawing/2014/main" id="{20B817DF-7F11-45BD-925B-6146E4928973}"/>
              </a:ext>
            </a:extLst>
          </p:cNvPr>
          <p:cNvSpPr/>
          <p:nvPr/>
        </p:nvSpPr>
        <p:spPr>
          <a:xfrm>
            <a:off x="8765137" y="-3268004"/>
            <a:ext cx="495702" cy="2792196"/>
          </a:xfrm>
          <a:custGeom>
            <a:avLst/>
            <a:gdLst>
              <a:gd name="connsiteX0" fmla="*/ 0 w 495702"/>
              <a:gd name="connsiteY0" fmla="*/ 0 h 2792196"/>
              <a:gd name="connsiteX1" fmla="*/ 495702 w 495702"/>
              <a:gd name="connsiteY1" fmla="*/ 0 h 2792196"/>
              <a:gd name="connsiteX2" fmla="*/ 495702 w 495702"/>
              <a:gd name="connsiteY2" fmla="*/ 2792196 h 2792196"/>
              <a:gd name="connsiteX3" fmla="*/ 0 w 495702"/>
              <a:gd name="connsiteY3" fmla="*/ 2792196 h 2792196"/>
              <a:gd name="connsiteX4" fmla="*/ 0 w 495702"/>
              <a:gd name="connsiteY4" fmla="*/ 0 h 2792196"/>
              <a:gd name="connsiteX0" fmla="*/ 0 w 495702"/>
              <a:gd name="connsiteY0" fmla="*/ 0 h 2792196"/>
              <a:gd name="connsiteX1" fmla="*/ 495702 w 495702"/>
              <a:gd name="connsiteY1" fmla="*/ 0 h 2792196"/>
              <a:gd name="connsiteX2" fmla="*/ 495702 w 495702"/>
              <a:gd name="connsiteY2" fmla="*/ 2792196 h 2792196"/>
              <a:gd name="connsiteX3" fmla="*/ 0 w 495702"/>
              <a:gd name="connsiteY3" fmla="*/ 2792196 h 2792196"/>
              <a:gd name="connsiteX4" fmla="*/ 0 w 495702"/>
              <a:gd name="connsiteY4" fmla="*/ 0 h 2792196"/>
              <a:gd name="connsiteX0" fmla="*/ 0 w 495702"/>
              <a:gd name="connsiteY0" fmla="*/ 0 h 2792196"/>
              <a:gd name="connsiteX1" fmla="*/ 495702 w 495702"/>
              <a:gd name="connsiteY1" fmla="*/ 0 h 2792196"/>
              <a:gd name="connsiteX2" fmla="*/ 495702 w 495702"/>
              <a:gd name="connsiteY2" fmla="*/ 2792196 h 2792196"/>
              <a:gd name="connsiteX3" fmla="*/ 0 w 495702"/>
              <a:gd name="connsiteY3" fmla="*/ 2792196 h 2792196"/>
              <a:gd name="connsiteX4" fmla="*/ 0 w 495702"/>
              <a:gd name="connsiteY4" fmla="*/ 0 h 2792196"/>
              <a:gd name="connsiteX0" fmla="*/ 0 w 495702"/>
              <a:gd name="connsiteY0" fmla="*/ 0 h 2792196"/>
              <a:gd name="connsiteX1" fmla="*/ 495702 w 495702"/>
              <a:gd name="connsiteY1" fmla="*/ 0 h 2792196"/>
              <a:gd name="connsiteX2" fmla="*/ 495702 w 495702"/>
              <a:gd name="connsiteY2" fmla="*/ 2792196 h 2792196"/>
              <a:gd name="connsiteX3" fmla="*/ 493163 w 495702"/>
              <a:gd name="connsiteY3" fmla="*/ 2790484 h 2792196"/>
              <a:gd name="connsiteX4" fmla="*/ 0 w 495702"/>
              <a:gd name="connsiteY4" fmla="*/ 2792196 h 2792196"/>
              <a:gd name="connsiteX5" fmla="*/ 0 w 495702"/>
              <a:gd name="connsiteY5" fmla="*/ 0 h 2792196"/>
              <a:gd name="connsiteX0" fmla="*/ 0 w 496338"/>
              <a:gd name="connsiteY0" fmla="*/ 0 h 2792196"/>
              <a:gd name="connsiteX1" fmla="*/ 495702 w 496338"/>
              <a:gd name="connsiteY1" fmla="*/ 0 h 2792196"/>
              <a:gd name="connsiteX2" fmla="*/ 496338 w 496338"/>
              <a:gd name="connsiteY2" fmla="*/ 2765084 h 2792196"/>
              <a:gd name="connsiteX3" fmla="*/ 495702 w 496338"/>
              <a:gd name="connsiteY3" fmla="*/ 2792196 h 2792196"/>
              <a:gd name="connsiteX4" fmla="*/ 493163 w 496338"/>
              <a:gd name="connsiteY4" fmla="*/ 2790484 h 2792196"/>
              <a:gd name="connsiteX5" fmla="*/ 0 w 496338"/>
              <a:gd name="connsiteY5" fmla="*/ 2792196 h 2792196"/>
              <a:gd name="connsiteX6" fmla="*/ 0 w 496338"/>
              <a:gd name="connsiteY6" fmla="*/ 0 h 2792196"/>
              <a:gd name="connsiteX0" fmla="*/ 0 w 496338"/>
              <a:gd name="connsiteY0" fmla="*/ 0 h 2792196"/>
              <a:gd name="connsiteX1" fmla="*/ 495702 w 496338"/>
              <a:gd name="connsiteY1" fmla="*/ 0 h 2792196"/>
              <a:gd name="connsiteX2" fmla="*/ 494751 w 496338"/>
              <a:gd name="connsiteY2" fmla="*/ 2458697 h 2792196"/>
              <a:gd name="connsiteX3" fmla="*/ 496338 w 496338"/>
              <a:gd name="connsiteY3" fmla="*/ 2765084 h 2792196"/>
              <a:gd name="connsiteX4" fmla="*/ 495702 w 496338"/>
              <a:gd name="connsiteY4" fmla="*/ 2792196 h 2792196"/>
              <a:gd name="connsiteX5" fmla="*/ 493163 w 496338"/>
              <a:gd name="connsiteY5" fmla="*/ 2790484 h 2792196"/>
              <a:gd name="connsiteX6" fmla="*/ 0 w 496338"/>
              <a:gd name="connsiteY6" fmla="*/ 2792196 h 2792196"/>
              <a:gd name="connsiteX7" fmla="*/ 0 w 496338"/>
              <a:gd name="connsiteY7" fmla="*/ 0 h 2792196"/>
              <a:gd name="connsiteX0" fmla="*/ 0 w 496338"/>
              <a:gd name="connsiteY0" fmla="*/ 0 h 2792196"/>
              <a:gd name="connsiteX1" fmla="*/ 495702 w 496338"/>
              <a:gd name="connsiteY1" fmla="*/ 0 h 2792196"/>
              <a:gd name="connsiteX2" fmla="*/ 494751 w 496338"/>
              <a:gd name="connsiteY2" fmla="*/ 2458697 h 2792196"/>
              <a:gd name="connsiteX3" fmla="*/ 494751 w 496338"/>
              <a:gd name="connsiteY3" fmla="*/ 2460284 h 2792196"/>
              <a:gd name="connsiteX4" fmla="*/ 496338 w 496338"/>
              <a:gd name="connsiteY4" fmla="*/ 2765084 h 2792196"/>
              <a:gd name="connsiteX5" fmla="*/ 495702 w 496338"/>
              <a:gd name="connsiteY5" fmla="*/ 2792196 h 2792196"/>
              <a:gd name="connsiteX6" fmla="*/ 493163 w 496338"/>
              <a:gd name="connsiteY6" fmla="*/ 2790484 h 2792196"/>
              <a:gd name="connsiteX7" fmla="*/ 0 w 496338"/>
              <a:gd name="connsiteY7" fmla="*/ 2792196 h 2792196"/>
              <a:gd name="connsiteX8" fmla="*/ 0 w 496338"/>
              <a:gd name="connsiteY8" fmla="*/ 0 h 2792196"/>
              <a:gd name="connsiteX0" fmla="*/ 0 w 496338"/>
              <a:gd name="connsiteY0" fmla="*/ 0 h 2792196"/>
              <a:gd name="connsiteX1" fmla="*/ 495702 w 496338"/>
              <a:gd name="connsiteY1" fmla="*/ 0 h 2792196"/>
              <a:gd name="connsiteX2" fmla="*/ 494751 w 496338"/>
              <a:gd name="connsiteY2" fmla="*/ 2458697 h 2792196"/>
              <a:gd name="connsiteX3" fmla="*/ 494751 w 496338"/>
              <a:gd name="connsiteY3" fmla="*/ 2460284 h 2792196"/>
              <a:gd name="connsiteX4" fmla="*/ 496338 w 496338"/>
              <a:gd name="connsiteY4" fmla="*/ 2765084 h 2792196"/>
              <a:gd name="connsiteX5" fmla="*/ 495702 w 496338"/>
              <a:gd name="connsiteY5" fmla="*/ 2792196 h 2792196"/>
              <a:gd name="connsiteX6" fmla="*/ 493163 w 496338"/>
              <a:gd name="connsiteY6" fmla="*/ 2790484 h 2792196"/>
              <a:gd name="connsiteX7" fmla="*/ 218526 w 496338"/>
              <a:gd name="connsiteY7" fmla="*/ 2792072 h 2792196"/>
              <a:gd name="connsiteX8" fmla="*/ 0 w 496338"/>
              <a:gd name="connsiteY8" fmla="*/ 2792196 h 2792196"/>
              <a:gd name="connsiteX9" fmla="*/ 0 w 496338"/>
              <a:gd name="connsiteY9" fmla="*/ 0 h 2792196"/>
              <a:gd name="connsiteX0" fmla="*/ 0 w 496338"/>
              <a:gd name="connsiteY0" fmla="*/ 0 h 2792196"/>
              <a:gd name="connsiteX1" fmla="*/ 495702 w 496338"/>
              <a:gd name="connsiteY1" fmla="*/ 0 h 2792196"/>
              <a:gd name="connsiteX2" fmla="*/ 494751 w 496338"/>
              <a:gd name="connsiteY2" fmla="*/ 2458697 h 2792196"/>
              <a:gd name="connsiteX3" fmla="*/ 494751 w 496338"/>
              <a:gd name="connsiteY3" fmla="*/ 2460284 h 2792196"/>
              <a:gd name="connsiteX4" fmla="*/ 496338 w 496338"/>
              <a:gd name="connsiteY4" fmla="*/ 2765084 h 2792196"/>
              <a:gd name="connsiteX5" fmla="*/ 495702 w 496338"/>
              <a:gd name="connsiteY5" fmla="*/ 2792196 h 2792196"/>
              <a:gd name="connsiteX6" fmla="*/ 345525 w 496338"/>
              <a:gd name="connsiteY6" fmla="*/ 2636496 h 2792196"/>
              <a:gd name="connsiteX7" fmla="*/ 218526 w 496338"/>
              <a:gd name="connsiteY7" fmla="*/ 2792072 h 2792196"/>
              <a:gd name="connsiteX8" fmla="*/ 0 w 496338"/>
              <a:gd name="connsiteY8" fmla="*/ 2792196 h 2792196"/>
              <a:gd name="connsiteX9" fmla="*/ 0 w 496338"/>
              <a:gd name="connsiteY9" fmla="*/ 0 h 2792196"/>
              <a:gd name="connsiteX0" fmla="*/ 0 w 495702"/>
              <a:gd name="connsiteY0" fmla="*/ 0 h 2792196"/>
              <a:gd name="connsiteX1" fmla="*/ 495702 w 495702"/>
              <a:gd name="connsiteY1" fmla="*/ 0 h 2792196"/>
              <a:gd name="connsiteX2" fmla="*/ 494751 w 495702"/>
              <a:gd name="connsiteY2" fmla="*/ 2458697 h 2792196"/>
              <a:gd name="connsiteX3" fmla="*/ 494751 w 495702"/>
              <a:gd name="connsiteY3" fmla="*/ 2460284 h 2792196"/>
              <a:gd name="connsiteX4" fmla="*/ 343938 w 495702"/>
              <a:gd name="connsiteY4" fmla="*/ 2587284 h 2792196"/>
              <a:gd name="connsiteX5" fmla="*/ 495702 w 495702"/>
              <a:gd name="connsiteY5" fmla="*/ 2792196 h 2792196"/>
              <a:gd name="connsiteX6" fmla="*/ 345525 w 495702"/>
              <a:gd name="connsiteY6" fmla="*/ 2636496 h 2792196"/>
              <a:gd name="connsiteX7" fmla="*/ 218526 w 495702"/>
              <a:gd name="connsiteY7" fmla="*/ 2792072 h 2792196"/>
              <a:gd name="connsiteX8" fmla="*/ 0 w 495702"/>
              <a:gd name="connsiteY8" fmla="*/ 2792196 h 2792196"/>
              <a:gd name="connsiteX9" fmla="*/ 0 w 495702"/>
              <a:gd name="connsiteY9" fmla="*/ 0 h 2792196"/>
              <a:gd name="connsiteX0" fmla="*/ 0 w 495702"/>
              <a:gd name="connsiteY0" fmla="*/ 0 h 2792196"/>
              <a:gd name="connsiteX1" fmla="*/ 495702 w 495702"/>
              <a:gd name="connsiteY1" fmla="*/ 0 h 2792196"/>
              <a:gd name="connsiteX2" fmla="*/ 494751 w 495702"/>
              <a:gd name="connsiteY2" fmla="*/ 2458697 h 2792196"/>
              <a:gd name="connsiteX3" fmla="*/ 494751 w 495702"/>
              <a:gd name="connsiteY3" fmla="*/ 2460284 h 2792196"/>
              <a:gd name="connsiteX4" fmla="*/ 343938 w 495702"/>
              <a:gd name="connsiteY4" fmla="*/ 2587284 h 2792196"/>
              <a:gd name="connsiteX5" fmla="*/ 325839 w 495702"/>
              <a:gd name="connsiteY5" fmla="*/ 2593759 h 2792196"/>
              <a:gd name="connsiteX6" fmla="*/ 345525 w 495702"/>
              <a:gd name="connsiteY6" fmla="*/ 2636496 h 2792196"/>
              <a:gd name="connsiteX7" fmla="*/ 218526 w 495702"/>
              <a:gd name="connsiteY7" fmla="*/ 2792072 h 2792196"/>
              <a:gd name="connsiteX8" fmla="*/ 0 w 495702"/>
              <a:gd name="connsiteY8" fmla="*/ 2792196 h 2792196"/>
              <a:gd name="connsiteX9" fmla="*/ 0 w 495702"/>
              <a:gd name="connsiteY9" fmla="*/ 0 h 2792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5702" h="2792196">
                <a:moveTo>
                  <a:pt x="0" y="0"/>
                </a:moveTo>
                <a:lnTo>
                  <a:pt x="495702" y="0"/>
                </a:lnTo>
                <a:lnTo>
                  <a:pt x="494751" y="2458697"/>
                </a:lnTo>
                <a:lnTo>
                  <a:pt x="494751" y="2460284"/>
                </a:lnTo>
                <a:lnTo>
                  <a:pt x="343938" y="2587284"/>
                </a:lnTo>
                <a:lnTo>
                  <a:pt x="325839" y="2593759"/>
                </a:lnTo>
                <a:lnTo>
                  <a:pt x="345525" y="2636496"/>
                </a:lnTo>
                <a:lnTo>
                  <a:pt x="218526" y="2792072"/>
                </a:lnTo>
                <a:lnTo>
                  <a:pt x="0" y="2792196"/>
                </a:lnTo>
                <a:lnTo>
                  <a:pt x="0" y="0"/>
                </a:lnTo>
                <a:close/>
              </a:path>
            </a:pathLst>
          </a:custGeom>
          <a:solidFill>
            <a:srgbClr val="507E3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Graphique 2" descr="Salle de classe">
            <a:extLst>
              <a:ext uri="{FF2B5EF4-FFF2-40B4-BE49-F238E27FC236}">
                <a16:creationId xmlns:a16="http://schemas.microsoft.com/office/drawing/2014/main" id="{3C4637B6-D930-40CF-8924-FB29564F355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16200" y="3429000"/>
            <a:ext cx="914400" cy="914400"/>
          </a:xfrm>
          <a:prstGeom prst="rect">
            <a:avLst/>
          </a:prstGeom>
        </p:spPr>
      </p:pic>
      <p:pic>
        <p:nvPicPr>
          <p:cNvPr id="5" name="Graphique 4" descr="Professeur">
            <a:extLst>
              <a:ext uri="{FF2B5EF4-FFF2-40B4-BE49-F238E27FC236}">
                <a16:creationId xmlns:a16="http://schemas.microsoft.com/office/drawing/2014/main" id="{EEB028BA-FED5-4392-8149-8B59D8D942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72683" y="1907795"/>
            <a:ext cx="914400" cy="914400"/>
          </a:xfrm>
          <a:prstGeom prst="rect">
            <a:avLst/>
          </a:prstGeom>
        </p:spPr>
      </p:pic>
      <p:pic>
        <p:nvPicPr>
          <p:cNvPr id="8" name="Graphique 7" descr="Football">
            <a:extLst>
              <a:ext uri="{FF2B5EF4-FFF2-40B4-BE49-F238E27FC236}">
                <a16:creationId xmlns:a16="http://schemas.microsoft.com/office/drawing/2014/main" id="{DFD4F41A-AA01-4CE8-BF39-B0B7D6D970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54180" y="2899311"/>
            <a:ext cx="914400" cy="914400"/>
          </a:xfrm>
          <a:prstGeom prst="rect">
            <a:avLst/>
          </a:prstGeom>
        </p:spPr>
      </p:pic>
      <p:pic>
        <p:nvPicPr>
          <p:cNvPr id="22" name="Graphique 21" descr="Balles de sport">
            <a:extLst>
              <a:ext uri="{FF2B5EF4-FFF2-40B4-BE49-F238E27FC236}">
                <a16:creationId xmlns:a16="http://schemas.microsoft.com/office/drawing/2014/main" id="{75C057E9-49EF-4F80-8139-1E537A06291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25747" y="5407800"/>
            <a:ext cx="914400" cy="914400"/>
          </a:xfrm>
          <a:prstGeom prst="rect">
            <a:avLst/>
          </a:prstGeom>
        </p:spPr>
      </p:pic>
      <p:pic>
        <p:nvPicPr>
          <p:cNvPr id="24" name="Graphique 23" descr="École">
            <a:extLst>
              <a:ext uri="{FF2B5EF4-FFF2-40B4-BE49-F238E27FC236}">
                <a16:creationId xmlns:a16="http://schemas.microsoft.com/office/drawing/2014/main" id="{00738FB7-F13B-41FD-BB84-A18C8D7EED9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09947" y="4493400"/>
            <a:ext cx="914400" cy="914400"/>
          </a:xfrm>
          <a:prstGeom prst="rect">
            <a:avLst/>
          </a:prstGeom>
        </p:spPr>
      </p:pic>
      <p:pic>
        <p:nvPicPr>
          <p:cNvPr id="26" name="Graphique 25" descr="Femme avec enfant">
            <a:extLst>
              <a:ext uri="{FF2B5EF4-FFF2-40B4-BE49-F238E27FC236}">
                <a16:creationId xmlns:a16="http://schemas.microsoft.com/office/drawing/2014/main" id="{35E6F0D9-9325-42AB-998C-A061DA5B7E6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683362" y="5188355"/>
            <a:ext cx="914400" cy="914400"/>
          </a:xfrm>
          <a:prstGeom prst="rect">
            <a:avLst/>
          </a:prstGeom>
        </p:spPr>
      </p:pic>
      <p:pic>
        <p:nvPicPr>
          <p:cNvPr id="28" name="Graphique 27" descr="Réussite du groupe">
            <a:extLst>
              <a:ext uri="{FF2B5EF4-FFF2-40B4-BE49-F238E27FC236}">
                <a16:creationId xmlns:a16="http://schemas.microsoft.com/office/drawing/2014/main" id="{8D966FB2-A9AA-4A8F-ADB0-0CE42738D0A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316200" y="6243775"/>
            <a:ext cx="914400" cy="914400"/>
          </a:xfrm>
          <a:prstGeom prst="rect">
            <a:avLst/>
          </a:prstGeom>
        </p:spPr>
      </p:pic>
      <p:pic>
        <p:nvPicPr>
          <p:cNvPr id="23" name="Graphique 19" descr="Salle de classe">
            <a:extLst>
              <a:ext uri="{FF2B5EF4-FFF2-40B4-BE49-F238E27FC236}">
                <a16:creationId xmlns:a16="http://schemas.microsoft.com/office/drawing/2014/main" id="{8C78B7C8-153C-4E49-B836-8476F23B7CC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713809" y="4533089"/>
            <a:ext cx="46850" cy="46850"/>
          </a:xfrm>
          <a:prstGeom prst="rect">
            <a:avLst/>
          </a:prstGeom>
        </p:spPr>
      </p:pic>
    </p:spTree>
    <p:extLst>
      <p:ext uri="{BB962C8B-B14F-4D97-AF65-F5344CB8AC3E}">
        <p14:creationId xmlns:p14="http://schemas.microsoft.com/office/powerpoint/2010/main" val="10326875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12" name="Groupe 11">
            <a:extLst>
              <a:ext uri="{FF2B5EF4-FFF2-40B4-BE49-F238E27FC236}">
                <a16:creationId xmlns:a16="http://schemas.microsoft.com/office/drawing/2014/main" id="{9915005A-C896-4FC5-8C68-6347F9C8E0A7}"/>
              </a:ext>
            </a:extLst>
          </p:cNvPr>
          <p:cNvGrpSpPr/>
          <p:nvPr/>
        </p:nvGrpSpPr>
        <p:grpSpPr>
          <a:xfrm>
            <a:off x="2541299" y="162339"/>
            <a:ext cx="9490510" cy="754409"/>
            <a:chOff x="3224463" y="558265"/>
            <a:chExt cx="7803187" cy="754409"/>
          </a:xfrm>
          <a:effectLst/>
          <a:scene3d>
            <a:camera prst="orthographicFront">
              <a:rot lat="0" lon="0" rev="0"/>
            </a:camera>
            <a:lightRig rig="soft" dir="t">
              <a:rot lat="0" lon="0" rev="0"/>
            </a:lightRig>
          </a:scene3d>
        </p:grpSpPr>
        <p:sp>
          <p:nvSpPr>
            <p:cNvPr id="13" name="Rectangle 12">
              <a:extLst>
                <a:ext uri="{FF2B5EF4-FFF2-40B4-BE49-F238E27FC236}">
                  <a16:creationId xmlns:a16="http://schemas.microsoft.com/office/drawing/2014/main" id="{1367A17A-4E27-4AB1-97B9-51BBEDF7040E}"/>
                </a:ext>
              </a:extLst>
            </p:cNvPr>
            <p:cNvSpPr/>
            <p:nvPr/>
          </p:nvSpPr>
          <p:spPr>
            <a:xfrm>
              <a:off x="3224463" y="558265"/>
              <a:ext cx="6426775" cy="693019"/>
            </a:xfrm>
            <a:prstGeom prst="rect">
              <a:avLst/>
            </a:prstGeom>
            <a:solidFill>
              <a:schemeClr val="accent6">
                <a:lumMod val="75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تقديم</a:t>
              </a:r>
              <a:endParaRPr lang="fr-FR" sz="2000" dirty="0">
                <a:latin typeface="Al Qabas" panose="00000500000000000000" pitchFamily="2" charset="-78"/>
                <a:cs typeface="Al Qabas" panose="00000500000000000000" pitchFamily="2" charset="-78"/>
              </a:endParaRPr>
            </a:p>
          </p:txBody>
        </p:sp>
        <p:sp>
          <p:nvSpPr>
            <p:cNvPr id="14" name="Rectangle : avec coins rognés en diagonale 13">
              <a:extLst>
                <a:ext uri="{FF2B5EF4-FFF2-40B4-BE49-F238E27FC236}">
                  <a16:creationId xmlns:a16="http://schemas.microsoft.com/office/drawing/2014/main" id="{205C5F24-6BA3-4B99-B6DC-7142D0C0A33D}"/>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1</a:t>
              </a:r>
              <a:endParaRPr lang="fr-FR" sz="2400" dirty="0">
                <a:latin typeface="Al Qabas" panose="00000500000000000000" pitchFamily="2" charset="-78"/>
                <a:cs typeface="Al Qabas" panose="00000500000000000000" pitchFamily="2" charset="-78"/>
              </a:endParaRPr>
            </a:p>
          </p:txBody>
        </p:sp>
        <p:cxnSp>
          <p:nvCxnSpPr>
            <p:cNvPr id="15" name="Connecteur droit 14">
              <a:extLst>
                <a:ext uri="{FF2B5EF4-FFF2-40B4-BE49-F238E27FC236}">
                  <a16:creationId xmlns:a16="http://schemas.microsoft.com/office/drawing/2014/main" id="{B48A170E-25DD-4945-B492-63C2DD00A49B}"/>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0" name="ZoneTexte 9">
            <a:extLst>
              <a:ext uri="{FF2B5EF4-FFF2-40B4-BE49-F238E27FC236}">
                <a16:creationId xmlns:a16="http://schemas.microsoft.com/office/drawing/2014/main" id="{2B960CF9-AA80-4571-9357-6D50D9454A58}"/>
              </a:ext>
            </a:extLst>
          </p:cNvPr>
          <p:cNvSpPr txBox="1"/>
          <p:nvPr/>
        </p:nvSpPr>
        <p:spPr>
          <a:xfrm>
            <a:off x="2772208" y="1828277"/>
            <a:ext cx="9002295" cy="3439531"/>
          </a:xfrm>
          <a:prstGeom prst="rect">
            <a:avLst/>
          </a:prstGeom>
          <a:noFill/>
        </p:spPr>
        <p:txBody>
          <a:bodyPr wrap="square">
            <a:spAutoFit/>
          </a:bodyPr>
          <a:lstStyle/>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الحياة المدرسية: هي صورة مصغرة للحياة الاجتماعية في أماكن وأوقات مناسبة وتهتم بالتنشئة الشاملة لشخصية المتعلم بواسطة أنشطة تفاعلية متنوعة تشرف عليها هيئة التدريس والإدارة ويسهم فيها مختلف الشركاء</a:t>
            </a:r>
            <a:r>
              <a:rPr lang="ar-MA" sz="1800" kern="100" dirty="0">
                <a:effectLst/>
                <a:latin typeface="Calibri" panose="020F0502020204030204" pitchFamily="34" charset="0"/>
                <a:ea typeface="Calibri" panose="020F0502020204030204" pitchFamily="34" charset="0"/>
                <a:cs typeface="Al Qabas" panose="00000500000000000000" pitchFamily="2" charset="-78"/>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 يمكن تعريف الحياة المدرسية بأنها الحياة التي يعيشها المتعلمون والمتعلمات في جميع الأوقات والأماكن المدرسية (أوقات الدر</a:t>
            </a:r>
            <a:r>
              <a:rPr lang="ar-MA" kern="100" dirty="0">
                <a:latin typeface="Calibri" panose="020F0502020204030204" pitchFamily="34" charset="0"/>
                <a:ea typeface="Calibri" panose="020F0502020204030204" pitchFamily="34" charset="0"/>
                <a:cs typeface="Al Qabas" panose="00000500000000000000" pitchFamily="2" charset="-78"/>
              </a:rPr>
              <a:t>س ,</a:t>
            </a:r>
            <a:r>
              <a:rPr lang="ar-SA" sz="1800" kern="100" dirty="0">
                <a:effectLst/>
                <a:latin typeface="Calibri" panose="020F0502020204030204" pitchFamily="34" charset="0"/>
                <a:ea typeface="Calibri" panose="020F0502020204030204" pitchFamily="34" charset="0"/>
                <a:cs typeface="Al Qabas" panose="00000500000000000000" pitchFamily="2" charset="-78"/>
              </a:rPr>
              <a:t> الاستراحة، الإطعام ..... قصد تربيتهم من خلال أنشطة مختلفة تراعي الجوانب المعرفية الوجدانية والحس حركية من شخصياتهم.</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Freeform: Shape 11">
            <a:extLst>
              <a:ext uri="{FF2B5EF4-FFF2-40B4-BE49-F238E27FC236}">
                <a16:creationId xmlns:a16="http://schemas.microsoft.com/office/drawing/2014/main" id="{A7990691-1768-4D09-B9FE-B05D08D8C718}"/>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13041B6A-17D2-4D4F-B906-61419CBBF52A}"/>
              </a:ext>
            </a:extLst>
          </p:cNvPr>
          <p:cNvSpPr/>
          <p:nvPr/>
        </p:nvSpPr>
        <p:spPr>
          <a:xfrm>
            <a:off x="-19555" y="6243775"/>
            <a:ext cx="597071"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5</a:t>
            </a:r>
            <a:endParaRPr lang="fr-FR" sz="3200" b="1" dirty="0">
              <a:latin typeface="AlexBrush-Regular" pitchFamily="2" charset="0"/>
            </a:endParaRPr>
          </a:p>
        </p:txBody>
      </p:sp>
      <p:sp>
        <p:nvSpPr>
          <p:cNvPr id="17" name="Rectangle 16">
            <a:extLst>
              <a:ext uri="{FF2B5EF4-FFF2-40B4-BE49-F238E27FC236}">
                <a16:creationId xmlns:a16="http://schemas.microsoft.com/office/drawing/2014/main" id="{0B7CBC77-F627-4DDC-9F68-C7C445CE41C0}"/>
              </a:ext>
            </a:extLst>
          </p:cNvPr>
          <p:cNvSpPr/>
          <p:nvPr/>
        </p:nvSpPr>
        <p:spPr>
          <a:xfrm>
            <a:off x="5352134" y="1107904"/>
            <a:ext cx="6121400" cy="583523"/>
          </a:xfrm>
          <a:prstGeom prst="rect">
            <a:avLst/>
          </a:prstGeom>
          <a:solidFill>
            <a:srgbClr val="BFD9A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lgn="ctr"/>
            <a:r>
              <a:rPr lang="ar-MA" dirty="0">
                <a:solidFill>
                  <a:srgbClr val="507E32"/>
                </a:solidFill>
                <a:latin typeface="Al Qabas" panose="00000500000000000000" pitchFamily="2" charset="-78"/>
                <a:cs typeface="Al Qabas" panose="00000500000000000000" pitchFamily="2" charset="-78"/>
              </a:rPr>
              <a:t>مفهوم الحياة المدرسية</a:t>
            </a:r>
            <a:endParaRPr lang="fr-FR" dirty="0">
              <a:solidFill>
                <a:srgbClr val="507E32"/>
              </a:solidFill>
              <a:latin typeface="Al Qabas" panose="00000500000000000000" pitchFamily="2" charset="-78"/>
              <a:cs typeface="Al Qabas" panose="00000500000000000000" pitchFamily="2" charset="-78"/>
            </a:endParaRPr>
          </a:p>
        </p:txBody>
      </p:sp>
      <p:sp>
        <p:nvSpPr>
          <p:cNvPr id="18" name="Oval 3">
            <a:extLst>
              <a:ext uri="{FF2B5EF4-FFF2-40B4-BE49-F238E27FC236}">
                <a16:creationId xmlns:a16="http://schemas.microsoft.com/office/drawing/2014/main" id="{9DFB7D6F-14EC-487C-AA54-9ECE6D23DD56}"/>
              </a:ext>
            </a:extLst>
          </p:cNvPr>
          <p:cNvSpPr/>
          <p:nvPr/>
        </p:nvSpPr>
        <p:spPr>
          <a:xfrm>
            <a:off x="11190980" y="1107904"/>
            <a:ext cx="583523" cy="583523"/>
          </a:xfrm>
          <a:prstGeom prst="ellipse">
            <a:avLst/>
          </a:prstGeom>
          <a:solidFill>
            <a:srgbClr val="507E32"/>
          </a:solidFill>
          <a:ln>
            <a:noFill/>
          </a:ln>
          <a:effectLst>
            <a:glow rad="63500">
              <a:schemeClr val="accent4">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Graphique 18" descr="École">
            <a:extLst>
              <a:ext uri="{FF2B5EF4-FFF2-40B4-BE49-F238E27FC236}">
                <a16:creationId xmlns:a16="http://schemas.microsoft.com/office/drawing/2014/main" id="{E1471456-BE04-4756-A6F1-752E7EC68C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41197" y="1009492"/>
            <a:ext cx="693019" cy="693019"/>
          </a:xfrm>
          <a:prstGeom prst="rect">
            <a:avLst/>
          </a:prstGeom>
        </p:spPr>
      </p:pic>
      <p:pic>
        <p:nvPicPr>
          <p:cNvPr id="20" name="Graphique 19" descr="Salle de classe">
            <a:extLst>
              <a:ext uri="{FF2B5EF4-FFF2-40B4-BE49-F238E27FC236}">
                <a16:creationId xmlns:a16="http://schemas.microsoft.com/office/drawing/2014/main" id="{B2DC508C-BEDC-41A8-9F66-FC336CBE8C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8980" y="3098260"/>
            <a:ext cx="2349230" cy="2349230"/>
          </a:xfrm>
          <a:prstGeom prst="rect">
            <a:avLst/>
          </a:prstGeom>
        </p:spPr>
      </p:pic>
      <p:pic>
        <p:nvPicPr>
          <p:cNvPr id="21" name="Graphique 2" descr="Livres">
            <a:extLst>
              <a:ext uri="{FF2B5EF4-FFF2-40B4-BE49-F238E27FC236}">
                <a16:creationId xmlns:a16="http://schemas.microsoft.com/office/drawing/2014/main" id="{A46B94B3-4544-46F4-8F77-66605D9F0A3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04251" y="1569461"/>
            <a:ext cx="1688278" cy="1688278"/>
          </a:xfrm>
          <a:prstGeom prst="rect">
            <a:avLst/>
          </a:prstGeom>
        </p:spPr>
      </p:pic>
      <p:pic>
        <p:nvPicPr>
          <p:cNvPr id="22" name="Graphique 4" descr="Livre ouvert">
            <a:extLst>
              <a:ext uri="{FF2B5EF4-FFF2-40B4-BE49-F238E27FC236}">
                <a16:creationId xmlns:a16="http://schemas.microsoft.com/office/drawing/2014/main" id="{BF7AAB42-8C71-4179-853A-362A71BCE61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816816" y="4105419"/>
            <a:ext cx="1473907" cy="1473907"/>
          </a:xfrm>
          <a:prstGeom prst="rect">
            <a:avLst/>
          </a:prstGeom>
        </p:spPr>
      </p:pic>
    </p:spTree>
    <p:extLst>
      <p:ext uri="{BB962C8B-B14F-4D97-AF65-F5344CB8AC3E}">
        <p14:creationId xmlns:p14="http://schemas.microsoft.com/office/powerpoint/2010/main" val="28203975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7" name="Graphique 17" descr="Réseaux sociaux">
            <a:extLst>
              <a:ext uri="{FF2B5EF4-FFF2-40B4-BE49-F238E27FC236}">
                <a16:creationId xmlns:a16="http://schemas.microsoft.com/office/drawing/2014/main" id="{F32ED1A1-29C8-4FA0-9411-3AEFC7512A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4716160" y="2491001"/>
            <a:ext cx="2720570" cy="2720570"/>
          </a:xfrm>
          <a:prstGeom prst="rect">
            <a:avLst/>
          </a:prstGeom>
        </p:spPr>
      </p:pic>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12" name="Groupe 11">
            <a:extLst>
              <a:ext uri="{FF2B5EF4-FFF2-40B4-BE49-F238E27FC236}">
                <a16:creationId xmlns:a16="http://schemas.microsoft.com/office/drawing/2014/main" id="{9915005A-C896-4FC5-8C68-6347F9C8E0A7}"/>
              </a:ext>
            </a:extLst>
          </p:cNvPr>
          <p:cNvGrpSpPr/>
          <p:nvPr/>
        </p:nvGrpSpPr>
        <p:grpSpPr>
          <a:xfrm>
            <a:off x="2541299" y="162339"/>
            <a:ext cx="9490510" cy="754409"/>
            <a:chOff x="3224463" y="558265"/>
            <a:chExt cx="7803187" cy="754409"/>
          </a:xfrm>
          <a:effectLst/>
          <a:scene3d>
            <a:camera prst="orthographicFront">
              <a:rot lat="0" lon="0" rev="0"/>
            </a:camera>
            <a:lightRig rig="soft" dir="t">
              <a:rot lat="0" lon="0" rev="0"/>
            </a:lightRig>
          </a:scene3d>
        </p:grpSpPr>
        <p:sp>
          <p:nvSpPr>
            <p:cNvPr id="13" name="Rectangle 12">
              <a:extLst>
                <a:ext uri="{FF2B5EF4-FFF2-40B4-BE49-F238E27FC236}">
                  <a16:creationId xmlns:a16="http://schemas.microsoft.com/office/drawing/2014/main" id="{1367A17A-4E27-4AB1-97B9-51BBEDF7040E}"/>
                </a:ext>
              </a:extLst>
            </p:cNvPr>
            <p:cNvSpPr/>
            <p:nvPr/>
          </p:nvSpPr>
          <p:spPr>
            <a:xfrm>
              <a:off x="3224463" y="558265"/>
              <a:ext cx="6426775" cy="693019"/>
            </a:xfrm>
            <a:prstGeom prst="rect">
              <a:avLst/>
            </a:prstGeom>
            <a:solidFill>
              <a:schemeClr val="accent6">
                <a:lumMod val="75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تقديم</a:t>
              </a:r>
              <a:endParaRPr lang="fr-FR" sz="2000" dirty="0">
                <a:latin typeface="Al Qabas" panose="00000500000000000000" pitchFamily="2" charset="-78"/>
                <a:cs typeface="Al Qabas" panose="00000500000000000000" pitchFamily="2" charset="-78"/>
              </a:endParaRPr>
            </a:p>
          </p:txBody>
        </p:sp>
        <p:sp>
          <p:nvSpPr>
            <p:cNvPr id="14" name="Rectangle : avec coins rognés en diagonale 13">
              <a:extLst>
                <a:ext uri="{FF2B5EF4-FFF2-40B4-BE49-F238E27FC236}">
                  <a16:creationId xmlns:a16="http://schemas.microsoft.com/office/drawing/2014/main" id="{205C5F24-6BA3-4B99-B6DC-7142D0C0A33D}"/>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1</a:t>
              </a:r>
              <a:endParaRPr lang="fr-FR" sz="2400" dirty="0">
                <a:latin typeface="Al Qabas" panose="00000500000000000000" pitchFamily="2" charset="-78"/>
                <a:cs typeface="Al Qabas" panose="00000500000000000000" pitchFamily="2" charset="-78"/>
              </a:endParaRPr>
            </a:p>
          </p:txBody>
        </p:sp>
        <p:cxnSp>
          <p:nvCxnSpPr>
            <p:cNvPr id="15" name="Connecteur droit 14">
              <a:extLst>
                <a:ext uri="{FF2B5EF4-FFF2-40B4-BE49-F238E27FC236}">
                  <a16:creationId xmlns:a16="http://schemas.microsoft.com/office/drawing/2014/main" id="{B48A170E-25DD-4945-B492-63C2DD00A49B}"/>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0" name="ZoneTexte 9">
            <a:extLst>
              <a:ext uri="{FF2B5EF4-FFF2-40B4-BE49-F238E27FC236}">
                <a16:creationId xmlns:a16="http://schemas.microsoft.com/office/drawing/2014/main" id="{2B960CF9-AA80-4571-9357-6D50D9454A58}"/>
              </a:ext>
            </a:extLst>
          </p:cNvPr>
          <p:cNvSpPr txBox="1"/>
          <p:nvPr/>
        </p:nvSpPr>
        <p:spPr>
          <a:xfrm>
            <a:off x="2772208" y="1983166"/>
            <a:ext cx="9002295" cy="3451394"/>
          </a:xfrm>
          <a:prstGeom prst="rect">
            <a:avLst/>
          </a:prstGeom>
          <a:noFill/>
        </p:spPr>
        <p:txBody>
          <a:bodyPr wrap="square">
            <a:spAutoFit/>
          </a:bodyPr>
          <a:lstStyle/>
          <a:p>
            <a:pPr marL="228600" algn="r">
              <a:lnSpc>
                <a:spcPct val="107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من بين المرجعيات </a:t>
            </a:r>
            <a:r>
              <a:rPr lang="ar-SA" sz="1800" kern="100" dirty="0" err="1">
                <a:effectLst/>
                <a:latin typeface="Calibri" panose="020F0502020204030204" pitchFamily="34" charset="0"/>
                <a:ea typeface="Calibri" panose="020F0502020204030204" pitchFamily="34" charset="0"/>
                <a:cs typeface="Al Qabas" panose="00000500000000000000" pitchFamily="2" charset="-78"/>
              </a:rPr>
              <a:t>المؤطرة</a:t>
            </a:r>
            <a:r>
              <a:rPr lang="ar-SA" sz="1800" kern="100" dirty="0">
                <a:effectLst/>
                <a:latin typeface="Calibri" panose="020F0502020204030204" pitchFamily="34" charset="0"/>
                <a:ea typeface="Calibri" panose="020F0502020204030204" pitchFamily="34" charset="0"/>
                <a:cs typeface="Al Qabas" panose="00000500000000000000" pitchFamily="2" charset="-78"/>
              </a:rPr>
              <a:t> لمجال الحياة المدرسية نذكر:</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الميثاق الوطني للتربية والتكوين: حيث تتسم المدرسة التي ينشدها الميثاق بالحياة والإبداع والمساهمة الجماعية في تحمل المسؤولية تسييرا وتدبيرا، كما أنها مدرسة المواطنة الصالحة والديمقراطية وحقوق الإنسان يشعر فيها المتعلم بسعادة التلمذة من خلال المشاركة الفعالة في أنشطتها مع باقي المتدخلين التربويين وشركاء المؤسسة الداخليين والخارجيين.</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المذكرة رقم 87 الصادرة بتاريخ 10 يوليوز 2003 حول موضوع "تفعيل أدوار الحياة المدرسية</a:t>
            </a:r>
            <a:r>
              <a:rPr lang="fr-FR" sz="1800" kern="100" dirty="0">
                <a:effectLst/>
                <a:latin typeface="Al Qabas" panose="00000500000000000000" pitchFamily="2" charset="-78"/>
                <a:ea typeface="Calibri" panose="020F0502020204030204" pitchFamily="34" charset="0"/>
                <a:cs typeface="Arial" panose="020B0604020202020204" pitchFamily="34" charset="0"/>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دليل الحياة المدرسية "غشت 2008"</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المذكرة الوزارية رقم 155 الصادرة بتاريخ  17 نونبر 2011 حول موضوع " تفعيل أدوار الحياة المدرسية بالمؤسسات التعليمية</a:t>
            </a:r>
            <a:r>
              <a:rPr lang="fr-FR" sz="1800" kern="100" dirty="0">
                <a:effectLst/>
                <a:latin typeface="Al Qabas" panose="00000500000000000000" pitchFamily="2" charset="-78"/>
                <a:ea typeface="Calibri" panose="020F0502020204030204" pitchFamily="34" charset="0"/>
                <a:cs typeface="Arial" panose="020B0604020202020204" pitchFamily="34" charset="0"/>
              </a:rPr>
              <a:t>"</a:t>
            </a:r>
            <a:r>
              <a:rPr lang="ar-SA" sz="1800" kern="100" dirty="0">
                <a:effectLst/>
                <a:latin typeface="Calibri" panose="020F0502020204030204" pitchFamily="34" charset="0"/>
                <a:ea typeface="Calibri" panose="020F0502020204030204" pitchFamily="34" charset="0"/>
                <a:cs typeface="Al Qabas" panose="00000500000000000000" pitchFamily="2" charset="-78"/>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Freeform: Shape 11">
            <a:extLst>
              <a:ext uri="{FF2B5EF4-FFF2-40B4-BE49-F238E27FC236}">
                <a16:creationId xmlns:a16="http://schemas.microsoft.com/office/drawing/2014/main" id="{A7990691-1768-4D09-B9FE-B05D08D8C718}"/>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13041B6A-17D2-4D4F-B906-61419CBBF52A}"/>
              </a:ext>
            </a:extLst>
          </p:cNvPr>
          <p:cNvSpPr/>
          <p:nvPr/>
        </p:nvSpPr>
        <p:spPr>
          <a:xfrm>
            <a:off x="-19555" y="6243775"/>
            <a:ext cx="597071"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6</a:t>
            </a:r>
            <a:endParaRPr lang="fr-FR" sz="3200" b="1" dirty="0">
              <a:latin typeface="AlexBrush-Regular" pitchFamily="2" charset="0"/>
            </a:endParaRPr>
          </a:p>
        </p:txBody>
      </p:sp>
      <p:sp>
        <p:nvSpPr>
          <p:cNvPr id="18" name="Rectangle 17">
            <a:extLst>
              <a:ext uri="{FF2B5EF4-FFF2-40B4-BE49-F238E27FC236}">
                <a16:creationId xmlns:a16="http://schemas.microsoft.com/office/drawing/2014/main" id="{563149D5-F353-41DF-B37E-A8113BE5F7DC}"/>
              </a:ext>
            </a:extLst>
          </p:cNvPr>
          <p:cNvSpPr/>
          <p:nvPr/>
        </p:nvSpPr>
        <p:spPr>
          <a:xfrm>
            <a:off x="5352134" y="1178676"/>
            <a:ext cx="6121400" cy="598990"/>
          </a:xfrm>
          <a:prstGeom prst="rect">
            <a:avLst/>
          </a:prstGeom>
          <a:solidFill>
            <a:srgbClr val="BFD9A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507E32"/>
                </a:solidFill>
                <a:latin typeface="Al Qabas" panose="00000500000000000000" pitchFamily="2" charset="-78"/>
                <a:cs typeface="Al Qabas" panose="00000500000000000000" pitchFamily="2" charset="-78"/>
              </a:rPr>
              <a:t>المرجعيات </a:t>
            </a:r>
            <a:r>
              <a:rPr lang="ar-MA" dirty="0" err="1">
                <a:solidFill>
                  <a:srgbClr val="507E32"/>
                </a:solidFill>
                <a:latin typeface="Al Qabas" panose="00000500000000000000" pitchFamily="2" charset="-78"/>
                <a:cs typeface="Al Qabas" panose="00000500000000000000" pitchFamily="2" charset="-78"/>
              </a:rPr>
              <a:t>المؤطرة</a:t>
            </a:r>
            <a:r>
              <a:rPr lang="ar-MA" dirty="0">
                <a:solidFill>
                  <a:srgbClr val="507E32"/>
                </a:solidFill>
                <a:latin typeface="Al Qabas" panose="00000500000000000000" pitchFamily="2" charset="-78"/>
                <a:cs typeface="Al Qabas" panose="00000500000000000000" pitchFamily="2" charset="-78"/>
              </a:rPr>
              <a:t> </a:t>
            </a:r>
            <a:r>
              <a:rPr lang="ar-SA" sz="18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لمجال الحياة المدرسية </a:t>
            </a:r>
            <a:endParaRPr lang="fr-FR" dirty="0">
              <a:solidFill>
                <a:srgbClr val="507E32"/>
              </a:solidFill>
              <a:latin typeface="Al Qabas" panose="00000500000000000000" pitchFamily="2" charset="-78"/>
              <a:cs typeface="Al Qabas" panose="00000500000000000000" pitchFamily="2" charset="-78"/>
            </a:endParaRPr>
          </a:p>
        </p:txBody>
      </p:sp>
      <p:sp>
        <p:nvSpPr>
          <p:cNvPr id="19" name="Oval 4">
            <a:extLst>
              <a:ext uri="{FF2B5EF4-FFF2-40B4-BE49-F238E27FC236}">
                <a16:creationId xmlns:a16="http://schemas.microsoft.com/office/drawing/2014/main" id="{D50183AF-E5FD-4085-910C-281217FC762A}"/>
              </a:ext>
            </a:extLst>
          </p:cNvPr>
          <p:cNvSpPr/>
          <p:nvPr/>
        </p:nvSpPr>
        <p:spPr>
          <a:xfrm>
            <a:off x="11190980" y="1178675"/>
            <a:ext cx="583523" cy="598990"/>
          </a:xfrm>
          <a:prstGeom prst="ellipse">
            <a:avLst/>
          </a:prstGeom>
          <a:solidFill>
            <a:srgbClr val="507E32"/>
          </a:solidFill>
          <a:ln>
            <a:noFill/>
          </a:ln>
          <a:effectLst>
            <a:glow rad="63500">
              <a:schemeClr val="accent4">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Graphique 2" descr="Livres">
            <a:extLst>
              <a:ext uri="{FF2B5EF4-FFF2-40B4-BE49-F238E27FC236}">
                <a16:creationId xmlns:a16="http://schemas.microsoft.com/office/drawing/2014/main" id="{80C62EC3-E092-41BB-A0BC-490C06327C0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4433" y="1569461"/>
            <a:ext cx="1688278" cy="1688278"/>
          </a:xfrm>
          <a:prstGeom prst="rect">
            <a:avLst/>
          </a:prstGeom>
        </p:spPr>
      </p:pic>
      <p:pic>
        <p:nvPicPr>
          <p:cNvPr id="5" name="Graphique 4" descr="Livre ouvert">
            <a:extLst>
              <a:ext uri="{FF2B5EF4-FFF2-40B4-BE49-F238E27FC236}">
                <a16:creationId xmlns:a16="http://schemas.microsoft.com/office/drawing/2014/main" id="{4F0F4A5D-7022-41B7-972C-ECE21BA7F92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1868" y="4105419"/>
            <a:ext cx="1473907" cy="1473907"/>
          </a:xfrm>
          <a:prstGeom prst="rect">
            <a:avLst/>
          </a:prstGeom>
        </p:spPr>
      </p:pic>
    </p:spTree>
    <p:extLst>
      <p:ext uri="{BB962C8B-B14F-4D97-AF65-F5344CB8AC3E}">
        <p14:creationId xmlns:p14="http://schemas.microsoft.com/office/powerpoint/2010/main" val="205359956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12" name="Groupe 11">
            <a:extLst>
              <a:ext uri="{FF2B5EF4-FFF2-40B4-BE49-F238E27FC236}">
                <a16:creationId xmlns:a16="http://schemas.microsoft.com/office/drawing/2014/main" id="{E19268A6-0F23-42F7-AABC-C6FA1B094556}"/>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13" name="Rectangle 12">
              <a:extLst>
                <a:ext uri="{FF2B5EF4-FFF2-40B4-BE49-F238E27FC236}">
                  <a16:creationId xmlns:a16="http://schemas.microsoft.com/office/drawing/2014/main" id="{FDD7B42F-D9B5-4D9E-8D49-639FD6309D36}"/>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4" name="Rectangle : avec coins rognés en diagonale 13">
              <a:extLst>
                <a:ext uri="{FF2B5EF4-FFF2-40B4-BE49-F238E27FC236}">
                  <a16:creationId xmlns:a16="http://schemas.microsoft.com/office/drawing/2014/main" id="{88DEA0C0-5714-47E3-A99D-CADF4CF29DBD}"/>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5" name="Connecteur droit 14">
              <a:extLst>
                <a:ext uri="{FF2B5EF4-FFF2-40B4-BE49-F238E27FC236}">
                  <a16:creationId xmlns:a16="http://schemas.microsoft.com/office/drawing/2014/main" id="{961C716B-DA9C-4393-B9AB-9DCDAA1932CB}"/>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4" name="Organigramme : Terminateur 3">
            <a:extLst>
              <a:ext uri="{FF2B5EF4-FFF2-40B4-BE49-F238E27FC236}">
                <a16:creationId xmlns:a16="http://schemas.microsoft.com/office/drawing/2014/main" id="{FB0B8E21-C574-44D4-8496-727520DE9B90}"/>
              </a:ext>
            </a:extLst>
          </p:cNvPr>
          <p:cNvSpPr/>
          <p:nvPr/>
        </p:nvSpPr>
        <p:spPr>
          <a:xfrm>
            <a:off x="1230506" y="4691686"/>
            <a:ext cx="3018636"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مجالس المؤسسة</a:t>
            </a:r>
            <a:endParaRPr lang="fr-FR" sz="2000" dirty="0">
              <a:latin typeface="Al Qabas" panose="00000500000000000000" pitchFamily="2" charset="-78"/>
              <a:cs typeface="Al Qabas" panose="00000500000000000000" pitchFamily="2" charset="-78"/>
            </a:endParaRPr>
          </a:p>
        </p:txBody>
      </p:sp>
      <p:sp>
        <p:nvSpPr>
          <p:cNvPr id="40" name="Organigramme : Terminateur 39">
            <a:extLst>
              <a:ext uri="{FF2B5EF4-FFF2-40B4-BE49-F238E27FC236}">
                <a16:creationId xmlns:a16="http://schemas.microsoft.com/office/drawing/2014/main" id="{7BB6D43F-224D-4316-BD2F-5C18261B6D0A}"/>
              </a:ext>
            </a:extLst>
          </p:cNvPr>
          <p:cNvSpPr/>
          <p:nvPr/>
        </p:nvSpPr>
        <p:spPr>
          <a:xfrm>
            <a:off x="577516" y="1577554"/>
            <a:ext cx="3204607"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الإدارة التربوية</a:t>
            </a:r>
            <a:endParaRPr lang="fr-FR" sz="2000" dirty="0">
              <a:latin typeface="Al Qabas" panose="00000500000000000000" pitchFamily="2" charset="-78"/>
              <a:cs typeface="Al Qabas" panose="00000500000000000000" pitchFamily="2" charset="-78"/>
            </a:endParaRPr>
          </a:p>
        </p:txBody>
      </p:sp>
      <p:sp>
        <p:nvSpPr>
          <p:cNvPr id="41" name="Organigramme : Terminateur 40">
            <a:extLst>
              <a:ext uri="{FF2B5EF4-FFF2-40B4-BE49-F238E27FC236}">
                <a16:creationId xmlns:a16="http://schemas.microsoft.com/office/drawing/2014/main" id="{F4F4876F-CC1B-4F3F-8969-8EEE0D5D9130}"/>
              </a:ext>
            </a:extLst>
          </p:cNvPr>
          <p:cNvSpPr/>
          <p:nvPr/>
        </p:nvSpPr>
        <p:spPr>
          <a:xfrm>
            <a:off x="577517" y="3158267"/>
            <a:ext cx="3204606"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المصالح الإقليمية والجهوية والمركزية </a:t>
            </a:r>
            <a:endParaRPr lang="fr-FR" sz="2000" dirty="0">
              <a:latin typeface="Al Qabas" panose="00000500000000000000" pitchFamily="2" charset="-78"/>
              <a:cs typeface="Al Qabas" panose="00000500000000000000" pitchFamily="2" charset="-78"/>
            </a:endParaRPr>
          </a:p>
        </p:txBody>
      </p:sp>
      <p:sp>
        <p:nvSpPr>
          <p:cNvPr id="42" name="Organigramme : Terminateur 41">
            <a:extLst>
              <a:ext uri="{FF2B5EF4-FFF2-40B4-BE49-F238E27FC236}">
                <a16:creationId xmlns:a16="http://schemas.microsoft.com/office/drawing/2014/main" id="{574125AF-7A33-4811-A831-280B8A0F3C2F}"/>
              </a:ext>
            </a:extLst>
          </p:cNvPr>
          <p:cNvSpPr/>
          <p:nvPr/>
        </p:nvSpPr>
        <p:spPr>
          <a:xfrm>
            <a:off x="8666269" y="3158267"/>
            <a:ext cx="3004061"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هيئة التأطير و المراقبة</a:t>
            </a:r>
            <a:endParaRPr lang="fr-FR" sz="2000" dirty="0">
              <a:latin typeface="Al Qabas" panose="00000500000000000000" pitchFamily="2" charset="-78"/>
              <a:cs typeface="Al Qabas" panose="00000500000000000000" pitchFamily="2" charset="-78"/>
            </a:endParaRPr>
          </a:p>
        </p:txBody>
      </p:sp>
      <p:sp>
        <p:nvSpPr>
          <p:cNvPr id="48" name="Organigramme : Terminateur 47">
            <a:extLst>
              <a:ext uri="{FF2B5EF4-FFF2-40B4-BE49-F238E27FC236}">
                <a16:creationId xmlns:a16="http://schemas.microsoft.com/office/drawing/2014/main" id="{AF2F5F0C-3E17-4DB9-86A3-70707961D494}"/>
              </a:ext>
            </a:extLst>
          </p:cNvPr>
          <p:cNvSpPr/>
          <p:nvPr/>
        </p:nvSpPr>
        <p:spPr>
          <a:xfrm>
            <a:off x="7893205" y="4585003"/>
            <a:ext cx="3018636"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شركاء المؤسسة </a:t>
            </a:r>
            <a:endParaRPr lang="fr-FR" sz="2000" dirty="0">
              <a:latin typeface="Al Qabas" panose="00000500000000000000" pitchFamily="2" charset="-78"/>
              <a:cs typeface="Al Qabas" panose="00000500000000000000" pitchFamily="2" charset="-78"/>
            </a:endParaRPr>
          </a:p>
        </p:txBody>
      </p:sp>
      <p:sp>
        <p:nvSpPr>
          <p:cNvPr id="49" name="Organigramme : Terminateur 48">
            <a:extLst>
              <a:ext uri="{FF2B5EF4-FFF2-40B4-BE49-F238E27FC236}">
                <a16:creationId xmlns:a16="http://schemas.microsoft.com/office/drawing/2014/main" id="{FB91C716-C090-4CAA-A18F-7F9E795F8FFA}"/>
              </a:ext>
            </a:extLst>
          </p:cNvPr>
          <p:cNvSpPr/>
          <p:nvPr/>
        </p:nvSpPr>
        <p:spPr>
          <a:xfrm>
            <a:off x="4781732" y="1572705"/>
            <a:ext cx="3004061"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هيئة التدريس</a:t>
            </a:r>
            <a:endParaRPr lang="fr-FR" sz="2000" dirty="0">
              <a:latin typeface="Al Qabas" panose="00000500000000000000" pitchFamily="2" charset="-78"/>
              <a:cs typeface="Al Qabas" panose="00000500000000000000" pitchFamily="2" charset="-78"/>
            </a:endParaRPr>
          </a:p>
        </p:txBody>
      </p:sp>
      <p:sp>
        <p:nvSpPr>
          <p:cNvPr id="50" name="Organigramme : Terminateur 49">
            <a:extLst>
              <a:ext uri="{FF2B5EF4-FFF2-40B4-BE49-F238E27FC236}">
                <a16:creationId xmlns:a16="http://schemas.microsoft.com/office/drawing/2014/main" id="{95B6A6AB-BB46-44AF-9563-7EFC0D1D7971}"/>
              </a:ext>
            </a:extLst>
          </p:cNvPr>
          <p:cNvSpPr/>
          <p:nvPr/>
        </p:nvSpPr>
        <p:spPr>
          <a:xfrm>
            <a:off x="8666268" y="1579979"/>
            <a:ext cx="3004062"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المتعلمون والمتعلمات</a:t>
            </a:r>
            <a:endParaRPr lang="fr-FR" sz="2000" dirty="0">
              <a:latin typeface="Al Qabas" panose="00000500000000000000" pitchFamily="2" charset="-78"/>
              <a:cs typeface="Al Qabas" panose="00000500000000000000" pitchFamily="2" charset="-78"/>
            </a:endParaRPr>
          </a:p>
        </p:txBody>
      </p:sp>
      <p:sp>
        <p:nvSpPr>
          <p:cNvPr id="16" name="Freeform: Shape 11">
            <a:extLst>
              <a:ext uri="{FF2B5EF4-FFF2-40B4-BE49-F238E27FC236}">
                <a16:creationId xmlns:a16="http://schemas.microsoft.com/office/drawing/2014/main" id="{416831DC-B17C-4588-8D78-B7E6258B0BC1}"/>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7" name="Rectangle 16">
            <a:extLst>
              <a:ext uri="{FF2B5EF4-FFF2-40B4-BE49-F238E27FC236}">
                <a16:creationId xmlns:a16="http://schemas.microsoft.com/office/drawing/2014/main" id="{43B91E3C-F736-4600-907B-B91C52423CD2}"/>
              </a:ext>
            </a:extLst>
          </p:cNvPr>
          <p:cNvSpPr/>
          <p:nvPr/>
        </p:nvSpPr>
        <p:spPr>
          <a:xfrm>
            <a:off x="-19555" y="6243775"/>
            <a:ext cx="597071"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7</a:t>
            </a:r>
            <a:endParaRPr lang="fr-FR" sz="3200" b="1" dirty="0">
              <a:latin typeface="AlexBrush-Regular" pitchFamily="2" charset="0"/>
            </a:endParaRPr>
          </a:p>
        </p:txBody>
      </p:sp>
      <p:pic>
        <p:nvPicPr>
          <p:cNvPr id="18" name="Graphique 17" descr="Réseaux sociaux">
            <a:extLst>
              <a:ext uri="{FF2B5EF4-FFF2-40B4-BE49-F238E27FC236}">
                <a16:creationId xmlns:a16="http://schemas.microsoft.com/office/drawing/2014/main" id="{24233D9E-3B19-482E-B75B-B1B0CBCC62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4716160" y="2491001"/>
            <a:ext cx="2720570" cy="2720570"/>
          </a:xfrm>
          <a:prstGeom prst="rect">
            <a:avLst/>
          </a:prstGeom>
        </p:spPr>
      </p:pic>
      <p:pic>
        <p:nvPicPr>
          <p:cNvPr id="19" name="Graphique 15" descr="Réussite du groupe">
            <a:extLst>
              <a:ext uri="{FF2B5EF4-FFF2-40B4-BE49-F238E27FC236}">
                <a16:creationId xmlns:a16="http://schemas.microsoft.com/office/drawing/2014/main" id="{53E03159-A267-47E7-BC5A-A809FE448E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84820" y="6921803"/>
            <a:ext cx="2799535" cy="2799535"/>
          </a:xfrm>
          <a:prstGeom prst="rect">
            <a:avLst/>
          </a:prstGeom>
        </p:spPr>
      </p:pic>
    </p:spTree>
    <p:extLst>
      <p:ext uri="{BB962C8B-B14F-4D97-AF65-F5344CB8AC3E}">
        <p14:creationId xmlns:p14="http://schemas.microsoft.com/office/powerpoint/2010/main" val="24390187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2" name="Organigramme : Terminateur 11">
            <a:extLst>
              <a:ext uri="{FF2B5EF4-FFF2-40B4-BE49-F238E27FC236}">
                <a16:creationId xmlns:a16="http://schemas.microsoft.com/office/drawing/2014/main" id="{8AF74766-C972-4FBC-884C-54B0218EEE58}"/>
              </a:ext>
            </a:extLst>
          </p:cNvPr>
          <p:cNvSpPr/>
          <p:nvPr/>
        </p:nvSpPr>
        <p:spPr>
          <a:xfrm>
            <a:off x="283698" y="205340"/>
            <a:ext cx="3004062"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المتعلمون والمتعلمات</a:t>
            </a:r>
            <a:endParaRPr lang="fr-FR" sz="2000" dirty="0">
              <a:latin typeface="Al Qabas" panose="00000500000000000000" pitchFamily="2" charset="-78"/>
              <a:cs typeface="Al Qabas" panose="00000500000000000000" pitchFamily="2" charset="-78"/>
            </a:endParaRPr>
          </a:p>
        </p:txBody>
      </p:sp>
      <p:sp>
        <p:nvSpPr>
          <p:cNvPr id="13" name="ZoneTexte 12">
            <a:extLst>
              <a:ext uri="{FF2B5EF4-FFF2-40B4-BE49-F238E27FC236}">
                <a16:creationId xmlns:a16="http://schemas.microsoft.com/office/drawing/2014/main" id="{45AF3501-AED1-43F5-8C83-C9E54865E2B2}"/>
              </a:ext>
            </a:extLst>
          </p:cNvPr>
          <p:cNvSpPr txBox="1"/>
          <p:nvPr/>
        </p:nvSpPr>
        <p:spPr>
          <a:xfrm>
            <a:off x="1524000" y="1219629"/>
            <a:ext cx="10147232" cy="2793072"/>
          </a:xfrm>
          <a:prstGeom prst="rect">
            <a:avLst/>
          </a:prstGeom>
          <a:noFill/>
        </p:spPr>
        <p:txBody>
          <a:bodyPr wrap="square">
            <a:spAutoFit/>
          </a:bodyPr>
          <a:lstStyle/>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تتمحور مختلف الأنشطة التربوية حول المتعلم ليس باعتباره مستهدفا فقط بل طرفا في تحقيق كل الأهداف، مما ستوجب إشراكه وإقحامه في إعداد النظام الداخلي وبرنامج العمل السنوي ومشاريع القسم وانخراطه في مجالس المؤسسة وأنديتها حسب رغباته وميوله. إلى جانب حضوره المستمر والنشيط داخل المؤسسة مما يتطلب تحفيزه وتقوية حس الانتماء للمؤسسة لديه واستثمار قدراته وترسيخ ثقافة الحق والواجب وغرس حب العمل في نفسه.</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Freeform: Shape 11">
            <a:extLst>
              <a:ext uri="{FF2B5EF4-FFF2-40B4-BE49-F238E27FC236}">
                <a16:creationId xmlns:a16="http://schemas.microsoft.com/office/drawing/2014/main" id="{5918E61A-0EE6-4AC6-A761-26480AE66B6C}"/>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5" name="Rectangle 14">
            <a:extLst>
              <a:ext uri="{FF2B5EF4-FFF2-40B4-BE49-F238E27FC236}">
                <a16:creationId xmlns:a16="http://schemas.microsoft.com/office/drawing/2014/main" id="{53A74C8C-7AC7-45AF-8AA4-970BA39F1621}"/>
              </a:ext>
            </a:extLst>
          </p:cNvPr>
          <p:cNvSpPr/>
          <p:nvPr/>
        </p:nvSpPr>
        <p:spPr>
          <a:xfrm>
            <a:off x="-19555" y="6243775"/>
            <a:ext cx="597071"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8</a:t>
            </a:r>
            <a:endParaRPr lang="fr-FR" sz="3200" b="1" dirty="0">
              <a:latin typeface="AlexBrush-Regular" pitchFamily="2" charset="0"/>
            </a:endParaRPr>
          </a:p>
        </p:txBody>
      </p:sp>
      <p:pic>
        <p:nvPicPr>
          <p:cNvPr id="16" name="Graphique 15" descr="Réussite du groupe">
            <a:extLst>
              <a:ext uri="{FF2B5EF4-FFF2-40B4-BE49-F238E27FC236}">
                <a16:creationId xmlns:a16="http://schemas.microsoft.com/office/drawing/2014/main" id="{4D4DF96F-09F9-49CB-A0CD-C27C65AE8B5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90033" y="3451323"/>
            <a:ext cx="2799535" cy="2799535"/>
          </a:xfrm>
          <a:prstGeom prst="rect">
            <a:avLst/>
          </a:prstGeom>
        </p:spPr>
      </p:pic>
      <p:pic>
        <p:nvPicPr>
          <p:cNvPr id="17" name="Graphique 15" descr="Salle de classe">
            <a:extLst>
              <a:ext uri="{FF2B5EF4-FFF2-40B4-BE49-F238E27FC236}">
                <a16:creationId xmlns:a16="http://schemas.microsoft.com/office/drawing/2014/main" id="{89D18B12-7B92-47D7-93E5-3A8B598B0BF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6378" y="7164655"/>
            <a:ext cx="2298700" cy="2298700"/>
          </a:xfrm>
          <a:prstGeom prst="rect">
            <a:avLst/>
          </a:prstGeom>
        </p:spPr>
      </p:pic>
      <p:pic>
        <p:nvPicPr>
          <p:cNvPr id="18" name="Graphique 17" descr="Réseaux sociaux">
            <a:extLst>
              <a:ext uri="{FF2B5EF4-FFF2-40B4-BE49-F238E27FC236}">
                <a16:creationId xmlns:a16="http://schemas.microsoft.com/office/drawing/2014/main" id="{4632015B-380D-4254-8D4A-BF69B8D6A25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flipH="1">
            <a:off x="-4311108" y="2491001"/>
            <a:ext cx="2720570" cy="2720570"/>
          </a:xfrm>
          <a:prstGeom prst="rect">
            <a:avLst/>
          </a:prstGeom>
        </p:spPr>
      </p:pic>
    </p:spTree>
    <p:extLst>
      <p:ext uri="{BB962C8B-B14F-4D97-AF65-F5344CB8AC3E}">
        <p14:creationId xmlns:p14="http://schemas.microsoft.com/office/powerpoint/2010/main" val="1875425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3" name="Organigramme : Terminateur 12">
            <a:extLst>
              <a:ext uri="{FF2B5EF4-FFF2-40B4-BE49-F238E27FC236}">
                <a16:creationId xmlns:a16="http://schemas.microsoft.com/office/drawing/2014/main" id="{FB2952AF-271B-40A1-9A88-A4FB2EC96726}"/>
              </a:ext>
            </a:extLst>
          </p:cNvPr>
          <p:cNvSpPr/>
          <p:nvPr/>
        </p:nvSpPr>
        <p:spPr>
          <a:xfrm>
            <a:off x="283698" y="200742"/>
            <a:ext cx="3004061"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هيئة التدريس</a:t>
            </a:r>
            <a:endParaRPr lang="fr-FR" sz="2000" dirty="0">
              <a:latin typeface="Al Qabas" panose="00000500000000000000" pitchFamily="2" charset="-78"/>
              <a:cs typeface="Al Qabas" panose="00000500000000000000" pitchFamily="2" charset="-78"/>
            </a:endParaRPr>
          </a:p>
        </p:txBody>
      </p:sp>
      <p:sp>
        <p:nvSpPr>
          <p:cNvPr id="14" name="ZoneTexte 13">
            <a:extLst>
              <a:ext uri="{FF2B5EF4-FFF2-40B4-BE49-F238E27FC236}">
                <a16:creationId xmlns:a16="http://schemas.microsoft.com/office/drawing/2014/main" id="{E6295A82-EA1F-4B49-86F9-FB24F58511C1}"/>
              </a:ext>
            </a:extLst>
          </p:cNvPr>
          <p:cNvSpPr txBox="1"/>
          <p:nvPr/>
        </p:nvSpPr>
        <p:spPr>
          <a:xfrm>
            <a:off x="1968500" y="1326917"/>
            <a:ext cx="9507219" cy="2793072"/>
          </a:xfrm>
          <a:prstGeom prst="rect">
            <a:avLst/>
          </a:prstGeom>
          <a:noFill/>
        </p:spPr>
        <p:txBody>
          <a:bodyPr wrap="square">
            <a:spAutoFit/>
          </a:bodyPr>
          <a:lstStyle/>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يعتبر تدخل المدرسين في تفعيل الحياة المدرسية وتنشيطها فعلا رئيسيا وفق وظائف المدرسة الجديدة. ولهذا من واجب هيئة التدريس الانخراط في مشاريع المؤسسة وفي التنشيط المدرسي في جميع المجالات داخل الفصل أو خارجه، والتحلي بروح المسؤولية والالتزام والتفاني في العمل، مع ضرورة تبني الطرائق البيداغوجية </a:t>
            </a:r>
            <a:r>
              <a:rPr lang="ar-SA" sz="1800" kern="100" dirty="0" err="1">
                <a:effectLst/>
                <a:latin typeface="Calibri" panose="020F0502020204030204" pitchFamily="34" charset="0"/>
                <a:ea typeface="Calibri" panose="020F0502020204030204" pitchFamily="34" charset="0"/>
                <a:cs typeface="Al Qabas" panose="00000500000000000000" pitchFamily="2" charset="-78"/>
              </a:rPr>
              <a:t>والديداكتيكية</a:t>
            </a:r>
            <a:r>
              <a:rPr lang="ar-SA" sz="1800" kern="100" dirty="0">
                <a:effectLst/>
                <a:latin typeface="Calibri" panose="020F0502020204030204" pitchFamily="34" charset="0"/>
                <a:ea typeface="Calibri" panose="020F0502020204030204" pitchFamily="34" charset="0"/>
                <a:cs typeface="Al Qabas" panose="00000500000000000000" pitchFamily="2" charset="-78"/>
              </a:rPr>
              <a:t> المناسبة للمتعلمين. وتنظيم الأنشطة المندمجة والداعمة والعمل على تكوين الأندية. التربوية.</a:t>
            </a:r>
            <a:r>
              <a:rPr lang="fr-FR" sz="1800" kern="100" dirty="0">
                <a:effectLst/>
                <a:latin typeface="Al Qabas" panose="00000500000000000000" pitchFamily="2" charset="-78"/>
                <a:ea typeface="Calibri" panose="020F0502020204030204" pitchFamily="34" charset="0"/>
                <a:cs typeface="Arial" panose="020B0604020202020204" pitchFamily="34" charset="0"/>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Freeform: Shape 11">
            <a:extLst>
              <a:ext uri="{FF2B5EF4-FFF2-40B4-BE49-F238E27FC236}">
                <a16:creationId xmlns:a16="http://schemas.microsoft.com/office/drawing/2014/main" id="{5AE98CDD-BC86-4DCE-902E-57D0E9F99666}"/>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5" name="Rectangle 14">
            <a:extLst>
              <a:ext uri="{FF2B5EF4-FFF2-40B4-BE49-F238E27FC236}">
                <a16:creationId xmlns:a16="http://schemas.microsoft.com/office/drawing/2014/main" id="{DA7452B8-3C86-4E85-9750-C41FAA4815AB}"/>
              </a:ext>
            </a:extLst>
          </p:cNvPr>
          <p:cNvSpPr/>
          <p:nvPr/>
        </p:nvSpPr>
        <p:spPr>
          <a:xfrm>
            <a:off x="-19555" y="6243775"/>
            <a:ext cx="597071"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9</a:t>
            </a:r>
            <a:endParaRPr lang="fr-FR" sz="3200" b="1" dirty="0">
              <a:latin typeface="AlexBrush-Regular" pitchFamily="2" charset="0"/>
            </a:endParaRPr>
          </a:p>
        </p:txBody>
      </p:sp>
      <p:pic>
        <p:nvPicPr>
          <p:cNvPr id="16" name="Graphique 15" descr="Salle de classe">
            <a:extLst>
              <a:ext uri="{FF2B5EF4-FFF2-40B4-BE49-F238E27FC236}">
                <a16:creationId xmlns:a16="http://schemas.microsoft.com/office/drawing/2014/main" id="{6B264660-6255-4D53-A69B-6A4F8B0E294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6378" y="3581400"/>
            <a:ext cx="2298700" cy="2298700"/>
          </a:xfrm>
          <a:prstGeom prst="rect">
            <a:avLst/>
          </a:prstGeom>
        </p:spPr>
      </p:pic>
      <p:pic>
        <p:nvPicPr>
          <p:cNvPr id="17" name="Graphique 18" descr="Salle de conseil">
            <a:extLst>
              <a:ext uri="{FF2B5EF4-FFF2-40B4-BE49-F238E27FC236}">
                <a16:creationId xmlns:a16="http://schemas.microsoft.com/office/drawing/2014/main" id="{0A6A67C9-9460-49EF-A2B6-9533F0BF116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44794" y="6451160"/>
            <a:ext cx="3366846" cy="3366846"/>
          </a:xfrm>
          <a:prstGeom prst="rect">
            <a:avLst/>
          </a:prstGeom>
        </p:spPr>
      </p:pic>
    </p:spTree>
    <p:extLst>
      <p:ext uri="{BB962C8B-B14F-4D97-AF65-F5344CB8AC3E}">
        <p14:creationId xmlns:p14="http://schemas.microsoft.com/office/powerpoint/2010/main" val="34440402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4" name="ZoneTexte 13">
            <a:extLst>
              <a:ext uri="{FF2B5EF4-FFF2-40B4-BE49-F238E27FC236}">
                <a16:creationId xmlns:a16="http://schemas.microsoft.com/office/drawing/2014/main" id="{AE8F3C3D-BD29-4736-8F59-49559DBAE9AD}"/>
              </a:ext>
            </a:extLst>
          </p:cNvPr>
          <p:cNvSpPr txBox="1"/>
          <p:nvPr/>
        </p:nvSpPr>
        <p:spPr>
          <a:xfrm>
            <a:off x="2877892" y="1569272"/>
            <a:ext cx="8732519" cy="1673663"/>
          </a:xfrm>
          <a:prstGeom prst="rect">
            <a:avLst/>
          </a:prstGeom>
          <a:noFill/>
        </p:spPr>
        <p:txBody>
          <a:bodyPr wrap="square">
            <a:spAutoFit/>
          </a:bodyPr>
          <a:lstStyle/>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تكمن أهمية الإدارة التربوية في القيادة وتوفير الأجواء المناسبة لقيام المتدخلين بأدوارهم التربوية وكذا التأطير والتنظيم والتنشيط التربوي، والعمل على تقوية التواصل والتنسيق بين مختلف المتدخلين في الحياة المدرسية واعتماد التدبير التشاركي والتدبير بالنتائج.</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Freeform: Shape 11">
            <a:extLst>
              <a:ext uri="{FF2B5EF4-FFF2-40B4-BE49-F238E27FC236}">
                <a16:creationId xmlns:a16="http://schemas.microsoft.com/office/drawing/2014/main" id="{52BBFE83-247C-4D01-884F-E1CEC5A44758}"/>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5" name="Rectangle 14">
            <a:extLst>
              <a:ext uri="{FF2B5EF4-FFF2-40B4-BE49-F238E27FC236}">
                <a16:creationId xmlns:a16="http://schemas.microsoft.com/office/drawing/2014/main" id="{44D4E87E-148E-46C6-A72C-6EBA51D7556B}"/>
              </a:ext>
            </a:extLst>
          </p:cNvPr>
          <p:cNvSpPr/>
          <p:nvPr/>
        </p:nvSpPr>
        <p:spPr>
          <a:xfrm>
            <a:off x="-19555" y="6243775"/>
            <a:ext cx="66725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10</a:t>
            </a:r>
            <a:endParaRPr lang="fr-FR" sz="3200" b="1" dirty="0">
              <a:latin typeface="AlexBrush-Regular" pitchFamily="2" charset="0"/>
            </a:endParaRPr>
          </a:p>
        </p:txBody>
      </p:sp>
      <p:sp>
        <p:nvSpPr>
          <p:cNvPr id="16" name="Organigramme : Terminateur 12">
            <a:extLst>
              <a:ext uri="{FF2B5EF4-FFF2-40B4-BE49-F238E27FC236}">
                <a16:creationId xmlns:a16="http://schemas.microsoft.com/office/drawing/2014/main" id="{3083B346-47CF-4D8C-98D4-5BE8A142FB04}"/>
              </a:ext>
            </a:extLst>
          </p:cNvPr>
          <p:cNvSpPr/>
          <p:nvPr/>
        </p:nvSpPr>
        <p:spPr>
          <a:xfrm>
            <a:off x="283698" y="200742"/>
            <a:ext cx="3004061"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rtl="0" eaLnBrk="1" latinLnBrk="0" hangingPunct="1">
              <a:spcBef>
                <a:spcPts val="0"/>
              </a:spcBef>
              <a:spcAft>
                <a:spcPts val="0"/>
              </a:spcAft>
            </a:pPr>
            <a:r>
              <a:rPr lang="ar-MA" sz="1800" kern="1200" dirty="0">
                <a:solidFill>
                  <a:srgbClr val="FFFFFF"/>
                </a:solidFill>
                <a:effectLst/>
                <a:latin typeface="Al Qabas" panose="00000500000000000000" pitchFamily="2" charset="-78"/>
                <a:ea typeface="+mn-ea"/>
                <a:cs typeface="Al Qabas" panose="00000500000000000000" pitchFamily="2" charset="-78"/>
              </a:rPr>
              <a:t>الإدارة التربوية</a:t>
            </a:r>
            <a:endParaRPr lang="fr-FR" sz="2000" dirty="0">
              <a:effectLst/>
            </a:endParaRPr>
          </a:p>
        </p:txBody>
      </p:sp>
      <p:pic>
        <p:nvPicPr>
          <p:cNvPr id="3" name="Graphique 2" descr="Employé(e) de bureau">
            <a:extLst>
              <a:ext uri="{FF2B5EF4-FFF2-40B4-BE49-F238E27FC236}">
                <a16:creationId xmlns:a16="http://schemas.microsoft.com/office/drawing/2014/main" id="{2CEDA222-BEAB-48E1-97EE-8DF57E72353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3208300" y="3429000"/>
            <a:ext cx="1277900" cy="1277900"/>
          </a:xfrm>
          <a:prstGeom prst="rect">
            <a:avLst/>
          </a:prstGeom>
        </p:spPr>
      </p:pic>
      <p:pic>
        <p:nvPicPr>
          <p:cNvPr id="5" name="Graphique 4" descr="Badge professionnel">
            <a:extLst>
              <a:ext uri="{FF2B5EF4-FFF2-40B4-BE49-F238E27FC236}">
                <a16:creationId xmlns:a16="http://schemas.microsoft.com/office/drawing/2014/main" id="{89C7C87D-8E3B-4995-896B-3DBCC1064B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6015508" y="5867596"/>
            <a:ext cx="1277900" cy="1277900"/>
          </a:xfrm>
          <a:prstGeom prst="rect">
            <a:avLst/>
          </a:prstGeom>
        </p:spPr>
      </p:pic>
      <p:pic>
        <p:nvPicPr>
          <p:cNvPr id="17" name="Graphique 16" descr="Réseaux sociaux">
            <a:extLst>
              <a:ext uri="{FF2B5EF4-FFF2-40B4-BE49-F238E27FC236}">
                <a16:creationId xmlns:a16="http://schemas.microsoft.com/office/drawing/2014/main" id="{4AE2BB5C-F469-4583-8262-3141609BD94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5622165" y="2049859"/>
            <a:ext cx="1277900" cy="1277900"/>
          </a:xfrm>
          <a:prstGeom prst="rect">
            <a:avLst/>
          </a:prstGeom>
        </p:spPr>
      </p:pic>
      <p:pic>
        <p:nvPicPr>
          <p:cNvPr id="19" name="Graphique 18" descr="Salle de conseil">
            <a:extLst>
              <a:ext uri="{FF2B5EF4-FFF2-40B4-BE49-F238E27FC236}">
                <a16:creationId xmlns:a16="http://schemas.microsoft.com/office/drawing/2014/main" id="{3041A3EC-F02E-42FB-9E42-6762E5F3CCF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flipH="1">
            <a:off x="344794" y="2732702"/>
            <a:ext cx="3366846" cy="3366846"/>
          </a:xfrm>
          <a:prstGeom prst="rect">
            <a:avLst/>
          </a:prstGeom>
        </p:spPr>
      </p:pic>
      <p:pic>
        <p:nvPicPr>
          <p:cNvPr id="21" name="Graphique 20" descr="Avis des clients (droite à gauche)">
            <a:extLst>
              <a:ext uri="{FF2B5EF4-FFF2-40B4-BE49-F238E27FC236}">
                <a16:creationId xmlns:a16="http://schemas.microsoft.com/office/drawing/2014/main" id="{E660962D-8A8B-41E7-BCF1-964FB25C0B4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flipH="1">
            <a:off x="-3892370" y="4965875"/>
            <a:ext cx="1277900" cy="1277900"/>
          </a:xfrm>
          <a:prstGeom prst="rect">
            <a:avLst/>
          </a:prstGeom>
        </p:spPr>
      </p:pic>
      <p:pic>
        <p:nvPicPr>
          <p:cNvPr id="23" name="Graphique 22" descr="Réunion">
            <a:extLst>
              <a:ext uri="{FF2B5EF4-FFF2-40B4-BE49-F238E27FC236}">
                <a16:creationId xmlns:a16="http://schemas.microsoft.com/office/drawing/2014/main" id="{80C40856-8CC0-4370-9D12-4A4B5F5A0F0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flipH="1">
            <a:off x="-2419350" y="6250858"/>
            <a:ext cx="1277900" cy="1277900"/>
          </a:xfrm>
          <a:prstGeom prst="rect">
            <a:avLst/>
          </a:prstGeom>
        </p:spPr>
      </p:pic>
      <p:pic>
        <p:nvPicPr>
          <p:cNvPr id="25" name="Graphique 24" descr="Pièces">
            <a:extLst>
              <a:ext uri="{FF2B5EF4-FFF2-40B4-BE49-F238E27FC236}">
                <a16:creationId xmlns:a16="http://schemas.microsoft.com/office/drawing/2014/main" id="{4FEA45AB-64BC-47E5-9EFF-B123510E97B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flipH="1">
            <a:off x="-2575000" y="1221950"/>
            <a:ext cx="1277900" cy="1277900"/>
          </a:xfrm>
          <a:prstGeom prst="rect">
            <a:avLst/>
          </a:prstGeom>
        </p:spPr>
      </p:pic>
      <p:pic>
        <p:nvPicPr>
          <p:cNvPr id="18" name="Graphique 16" descr="Employé(e) de bureau">
            <a:extLst>
              <a:ext uri="{FF2B5EF4-FFF2-40B4-BE49-F238E27FC236}">
                <a16:creationId xmlns:a16="http://schemas.microsoft.com/office/drawing/2014/main" id="{1584B156-1195-490A-8BE9-2520393CCF6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flipH="1">
            <a:off x="-3009937" y="2470179"/>
            <a:ext cx="2634072" cy="2634072"/>
          </a:xfrm>
          <a:prstGeom prst="rect">
            <a:avLst/>
          </a:prstGeom>
        </p:spPr>
      </p:pic>
    </p:spTree>
    <p:extLst>
      <p:ext uri="{BB962C8B-B14F-4D97-AF65-F5344CB8AC3E}">
        <p14:creationId xmlns:p14="http://schemas.microsoft.com/office/powerpoint/2010/main" val="17826150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4" name="ZoneTexte 13">
            <a:extLst>
              <a:ext uri="{FF2B5EF4-FFF2-40B4-BE49-F238E27FC236}">
                <a16:creationId xmlns:a16="http://schemas.microsoft.com/office/drawing/2014/main" id="{AE8F3C3D-BD29-4736-8F59-49559DBAE9AD}"/>
              </a:ext>
            </a:extLst>
          </p:cNvPr>
          <p:cNvSpPr txBox="1"/>
          <p:nvPr/>
        </p:nvSpPr>
        <p:spPr>
          <a:xfrm>
            <a:off x="2000250" y="1505772"/>
            <a:ext cx="8732519" cy="473206"/>
          </a:xfrm>
          <a:prstGeom prst="rect">
            <a:avLst/>
          </a:prstGeom>
          <a:noFill/>
        </p:spPr>
        <p:txBody>
          <a:bodyPr wrap="square">
            <a:spAutoFit/>
          </a:bodyPr>
          <a:lstStyle/>
          <a:p>
            <a:pPr algn="r" rtl="1">
              <a:lnSpc>
                <a:spcPct val="150000"/>
              </a:lnSpc>
            </a:pPr>
            <a:r>
              <a:rPr lang="ar-MA" dirty="0"/>
              <a:t> </a:t>
            </a:r>
            <a:endParaRPr lang="fr-FR" sz="2000" dirty="0">
              <a:latin typeface="Al Qabas" panose="00000500000000000000" pitchFamily="2" charset="-78"/>
              <a:cs typeface="Al Qabas" panose="00000500000000000000" pitchFamily="2" charset="-78"/>
            </a:endParaRPr>
          </a:p>
        </p:txBody>
      </p:sp>
      <p:sp>
        <p:nvSpPr>
          <p:cNvPr id="13" name="Organigramme : Terminateur 12">
            <a:extLst>
              <a:ext uri="{FF2B5EF4-FFF2-40B4-BE49-F238E27FC236}">
                <a16:creationId xmlns:a16="http://schemas.microsoft.com/office/drawing/2014/main" id="{F562A8CB-1C04-4B3F-BB3B-AC24AB2C0579}"/>
              </a:ext>
            </a:extLst>
          </p:cNvPr>
          <p:cNvSpPr/>
          <p:nvPr/>
        </p:nvSpPr>
        <p:spPr>
          <a:xfrm>
            <a:off x="498219" y="255482"/>
            <a:ext cx="3004061"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هيئة التأطير و المراقبة</a:t>
            </a:r>
            <a:endParaRPr lang="fr-FR" sz="2000" dirty="0">
              <a:latin typeface="Al Qabas" panose="00000500000000000000" pitchFamily="2" charset="-78"/>
              <a:cs typeface="Al Qabas" panose="00000500000000000000" pitchFamily="2" charset="-78"/>
            </a:endParaRPr>
          </a:p>
        </p:txBody>
      </p:sp>
      <p:sp>
        <p:nvSpPr>
          <p:cNvPr id="15" name="ZoneTexte 14">
            <a:extLst>
              <a:ext uri="{FF2B5EF4-FFF2-40B4-BE49-F238E27FC236}">
                <a16:creationId xmlns:a16="http://schemas.microsoft.com/office/drawing/2014/main" id="{4A4A46E2-036F-43D0-928F-74C9D9DF1078}"/>
              </a:ext>
            </a:extLst>
          </p:cNvPr>
          <p:cNvSpPr txBox="1"/>
          <p:nvPr/>
        </p:nvSpPr>
        <p:spPr>
          <a:xfrm>
            <a:off x="2000251" y="1567162"/>
            <a:ext cx="9467850" cy="1131079"/>
          </a:xfrm>
          <a:prstGeom prst="rect">
            <a:avLst/>
          </a:prstGeom>
          <a:noFill/>
        </p:spPr>
        <p:txBody>
          <a:bodyPr wrap="square">
            <a:spAutoFit/>
          </a:bodyPr>
          <a:lstStyle/>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إن تحسين جودة التعليم لن يتأتى إلا بالمساهمة في تنشيط وتتبع الحياة المدرسية وتقويمها بكيفية دائمة ومستمرة وإنجاز تقارير خاصة بهذا المجال من طرف هذه الهيئة.</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Freeform: Shape 11">
            <a:extLst>
              <a:ext uri="{FF2B5EF4-FFF2-40B4-BE49-F238E27FC236}">
                <a16:creationId xmlns:a16="http://schemas.microsoft.com/office/drawing/2014/main" id="{639587AE-89F9-462E-8FAD-78BC43CC26E9}"/>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A0C0E16A-5378-4385-A6B2-B6807316C78C}"/>
              </a:ext>
            </a:extLst>
          </p:cNvPr>
          <p:cNvSpPr/>
          <p:nvPr/>
        </p:nvSpPr>
        <p:spPr>
          <a:xfrm>
            <a:off x="-19555" y="6243775"/>
            <a:ext cx="65455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11</a:t>
            </a:r>
            <a:endParaRPr lang="fr-FR" sz="3200" b="1" dirty="0">
              <a:latin typeface="AlexBrush-Regular" pitchFamily="2" charset="0"/>
            </a:endParaRPr>
          </a:p>
        </p:txBody>
      </p:sp>
      <p:pic>
        <p:nvPicPr>
          <p:cNvPr id="17" name="Graphique 16" descr="Employé(e) de bureau">
            <a:extLst>
              <a:ext uri="{FF2B5EF4-FFF2-40B4-BE49-F238E27FC236}">
                <a16:creationId xmlns:a16="http://schemas.microsoft.com/office/drawing/2014/main" id="{352714AE-9851-46E1-8D12-F736018D28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1272765" y="2470179"/>
            <a:ext cx="2634072" cy="2634072"/>
          </a:xfrm>
          <a:prstGeom prst="rect">
            <a:avLst/>
          </a:prstGeom>
        </p:spPr>
      </p:pic>
      <p:pic>
        <p:nvPicPr>
          <p:cNvPr id="18" name="Graphique 16" descr="Réunion">
            <a:extLst>
              <a:ext uri="{FF2B5EF4-FFF2-40B4-BE49-F238E27FC236}">
                <a16:creationId xmlns:a16="http://schemas.microsoft.com/office/drawing/2014/main" id="{1B04860D-9F0A-42B8-9F1C-D8AB05D7DC5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2167779" y="2949918"/>
            <a:ext cx="751237" cy="751237"/>
          </a:xfrm>
          <a:prstGeom prst="rect">
            <a:avLst/>
          </a:prstGeom>
        </p:spPr>
      </p:pic>
    </p:spTree>
    <p:extLst>
      <p:ext uri="{BB962C8B-B14F-4D97-AF65-F5344CB8AC3E}">
        <p14:creationId xmlns:p14="http://schemas.microsoft.com/office/powerpoint/2010/main" val="8153175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4" name="ZoneTexte 13">
            <a:extLst>
              <a:ext uri="{FF2B5EF4-FFF2-40B4-BE49-F238E27FC236}">
                <a16:creationId xmlns:a16="http://schemas.microsoft.com/office/drawing/2014/main" id="{AE8F3C3D-BD29-4736-8F59-49559DBAE9AD}"/>
              </a:ext>
            </a:extLst>
          </p:cNvPr>
          <p:cNvSpPr txBox="1"/>
          <p:nvPr/>
        </p:nvSpPr>
        <p:spPr>
          <a:xfrm>
            <a:off x="2000250" y="1505772"/>
            <a:ext cx="8732519" cy="473206"/>
          </a:xfrm>
          <a:prstGeom prst="rect">
            <a:avLst/>
          </a:prstGeom>
          <a:noFill/>
        </p:spPr>
        <p:txBody>
          <a:bodyPr wrap="square">
            <a:spAutoFit/>
          </a:bodyPr>
          <a:lstStyle/>
          <a:p>
            <a:pPr algn="r" rtl="1">
              <a:lnSpc>
                <a:spcPct val="150000"/>
              </a:lnSpc>
            </a:pPr>
            <a:r>
              <a:rPr lang="ar-MA" dirty="0"/>
              <a:t> </a:t>
            </a:r>
            <a:endParaRPr lang="fr-FR" sz="2000" dirty="0">
              <a:latin typeface="Al Qabas" panose="00000500000000000000" pitchFamily="2" charset="-78"/>
              <a:cs typeface="Al Qabas" panose="00000500000000000000" pitchFamily="2" charset="-78"/>
            </a:endParaRPr>
          </a:p>
        </p:txBody>
      </p:sp>
      <p:sp>
        <p:nvSpPr>
          <p:cNvPr id="13" name="ZoneTexte 12">
            <a:extLst>
              <a:ext uri="{FF2B5EF4-FFF2-40B4-BE49-F238E27FC236}">
                <a16:creationId xmlns:a16="http://schemas.microsoft.com/office/drawing/2014/main" id="{C30E9A7F-238B-41BD-91AD-3FF216C0A47B}"/>
              </a:ext>
            </a:extLst>
          </p:cNvPr>
          <p:cNvSpPr txBox="1"/>
          <p:nvPr/>
        </p:nvSpPr>
        <p:spPr>
          <a:xfrm>
            <a:off x="994211" y="1890188"/>
            <a:ext cx="10744595" cy="2652008"/>
          </a:xfrm>
          <a:prstGeom prst="rect">
            <a:avLst/>
          </a:prstGeom>
          <a:noFill/>
        </p:spPr>
        <p:txBody>
          <a:bodyPr wrap="square">
            <a:spAutoFit/>
          </a:bodyPr>
          <a:lstStyle/>
          <a:p>
            <a:pPr marL="228600" algn="r">
              <a:lnSpc>
                <a:spcPct val="200000"/>
              </a:lnSpc>
              <a:spcAft>
                <a:spcPts val="800"/>
              </a:spcAft>
            </a:pPr>
            <a:r>
              <a:rPr lang="ar-SA" sz="1800" kern="100" dirty="0">
                <a:effectLst/>
                <a:latin typeface="Al Qabas" panose="00000500000000000000" pitchFamily="2" charset="-78"/>
                <a:ea typeface="Calibri" panose="020F0502020204030204" pitchFamily="34" charset="0"/>
                <a:cs typeface="Al Qabas" panose="00000500000000000000" pitchFamily="2" charset="-78"/>
              </a:rPr>
              <a:t>تلعب مجالس المؤسسة </a:t>
            </a:r>
            <a:r>
              <a:rPr lang="ar-MA" kern="100" dirty="0">
                <a:latin typeface="Al Qabas" panose="00000500000000000000" pitchFamily="2" charset="-78"/>
                <a:ea typeface="Calibri" panose="020F0502020204030204" pitchFamily="34" charset="0"/>
                <a:cs typeface="Al Qabas" panose="00000500000000000000" pitchFamily="2" charset="-78"/>
              </a:rPr>
              <a:t> </a:t>
            </a:r>
            <a:r>
              <a:rPr lang="ar-SA" sz="1800" kern="100" dirty="0">
                <a:effectLst/>
                <a:latin typeface="Al Qabas" panose="00000500000000000000" pitchFamily="2" charset="-78"/>
                <a:ea typeface="Calibri" panose="020F0502020204030204" pitchFamily="34" charset="0"/>
                <a:cs typeface="Al Qabas" panose="00000500000000000000" pitchFamily="2" charset="-78"/>
              </a:rPr>
              <a:t>(مجلس التدبير ومجالس الأقسام والمجلس التربوي والمجلس التعليمي)</a:t>
            </a:r>
            <a:endParaRPr lang="ar-MA" sz="1800" kern="100" dirty="0">
              <a:effectLst/>
              <a:latin typeface="Al Qabas" panose="00000500000000000000" pitchFamily="2" charset="-78"/>
              <a:ea typeface="Calibri" panose="020F0502020204030204" pitchFamily="34" charset="0"/>
              <a:cs typeface="Al Qabas" panose="00000500000000000000" pitchFamily="2" charset="-78"/>
            </a:endParaRPr>
          </a:p>
          <a:p>
            <a:pPr marL="228600" algn="r">
              <a:lnSpc>
                <a:spcPct val="200000"/>
              </a:lnSpc>
              <a:spcAft>
                <a:spcPts val="800"/>
              </a:spcAft>
            </a:pPr>
            <a:r>
              <a:rPr lang="ar-SA" sz="1800" kern="100" dirty="0">
                <a:effectLst/>
                <a:latin typeface="Al Qabas" panose="00000500000000000000" pitchFamily="2" charset="-78"/>
                <a:ea typeface="Calibri" panose="020F0502020204030204" pitchFamily="34" charset="0"/>
                <a:cs typeface="Al Qabas" panose="00000500000000000000" pitchFamily="2" charset="-78"/>
              </a:rPr>
              <a:t> أدوارا أساسية في تفعيل الحياة المدرسية وهو ما يستوجب انتقاء وانتخاب أعضاء هذه المجالس وفق مقتضيات النصوص التنظيمية تفعيل أدوار هذه المجالس وألا تبقى حبرا على ورق.</a:t>
            </a:r>
            <a:endParaRPr lang="ar-MA" sz="1800" kern="100" dirty="0">
              <a:effectLst/>
              <a:latin typeface="Al Qabas" panose="00000500000000000000" pitchFamily="2" charset="-78"/>
              <a:ea typeface="Calibri" panose="020F0502020204030204" pitchFamily="34" charset="0"/>
              <a:cs typeface="Al Qabas" panose="00000500000000000000" pitchFamily="2" charset="-78"/>
            </a:endParaRPr>
          </a:p>
          <a:p>
            <a:pPr marL="228600" algn="r">
              <a:lnSpc>
                <a:spcPct val="300000"/>
              </a:lnSpc>
              <a:spcAft>
                <a:spcPts val="800"/>
              </a:spcAft>
            </a:pPr>
            <a:r>
              <a:rPr lang="ar-SA" sz="1800" kern="100" dirty="0">
                <a:effectLst/>
                <a:latin typeface="Al Qabas" panose="00000500000000000000" pitchFamily="2" charset="-78"/>
                <a:ea typeface="Calibri" panose="020F0502020204030204" pitchFamily="34" charset="0"/>
                <a:cs typeface="Al Qabas" panose="00000500000000000000" pitchFamily="2" charset="-78"/>
              </a:rPr>
              <a:t>تحسيس جميع أعضاء هذه المجالس بأهمية انخراطهم الفعلي في الحياة المدرسية.</a:t>
            </a:r>
            <a:endParaRPr lang="fr-FR" sz="1800" kern="100" dirty="0">
              <a:effectLst/>
              <a:latin typeface="Al Qabas" panose="00000500000000000000" pitchFamily="2" charset="-78"/>
              <a:ea typeface="Calibri" panose="020F0502020204030204" pitchFamily="34" charset="0"/>
              <a:cs typeface="Al Qabas" panose="00000500000000000000" pitchFamily="2" charset="-78"/>
            </a:endParaRPr>
          </a:p>
        </p:txBody>
      </p:sp>
      <p:sp>
        <p:nvSpPr>
          <p:cNvPr id="15" name="Rectangle : coins arrondis 14">
            <a:extLst>
              <a:ext uri="{FF2B5EF4-FFF2-40B4-BE49-F238E27FC236}">
                <a16:creationId xmlns:a16="http://schemas.microsoft.com/office/drawing/2014/main" id="{3D131177-4911-4865-BA93-DB48C56C46F9}"/>
              </a:ext>
            </a:extLst>
          </p:cNvPr>
          <p:cNvSpPr/>
          <p:nvPr/>
        </p:nvSpPr>
        <p:spPr>
          <a:xfrm>
            <a:off x="490932" y="235604"/>
            <a:ext cx="3018636"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مجالس المؤسسة</a:t>
            </a:r>
            <a:endParaRPr lang="fr-FR" sz="2000" dirty="0">
              <a:latin typeface="Al Qabas" panose="00000500000000000000" pitchFamily="2" charset="-78"/>
              <a:cs typeface="Al Qabas" panose="00000500000000000000" pitchFamily="2" charset="-78"/>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75615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12</a:t>
            </a:r>
            <a:endParaRPr lang="fr-FR" sz="3200" b="1" dirty="0">
              <a:latin typeface="AlexBrush-Regular" pitchFamily="2" charset="0"/>
            </a:endParaRPr>
          </a:p>
        </p:txBody>
      </p:sp>
      <p:pic>
        <p:nvPicPr>
          <p:cNvPr id="17" name="Graphique 16" descr="Réunion">
            <a:extLst>
              <a:ext uri="{FF2B5EF4-FFF2-40B4-BE49-F238E27FC236}">
                <a16:creationId xmlns:a16="http://schemas.microsoft.com/office/drawing/2014/main" id="{A68D64AC-E9E1-4CAA-8777-261531BD79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1278289" y="2739877"/>
            <a:ext cx="2231279" cy="2231279"/>
          </a:xfrm>
          <a:prstGeom prst="rect">
            <a:avLst/>
          </a:prstGeom>
        </p:spPr>
      </p:pic>
      <p:pic>
        <p:nvPicPr>
          <p:cNvPr id="18" name="Graphique 25" descr="École">
            <a:extLst>
              <a:ext uri="{FF2B5EF4-FFF2-40B4-BE49-F238E27FC236}">
                <a16:creationId xmlns:a16="http://schemas.microsoft.com/office/drawing/2014/main" id="{AF0D7CDB-1BD1-4E02-B35C-ABFBC5CBCB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14778" y="3955207"/>
            <a:ext cx="516667" cy="516667"/>
          </a:xfrm>
          <a:prstGeom prst="rect">
            <a:avLst/>
          </a:prstGeom>
        </p:spPr>
      </p:pic>
    </p:spTree>
    <p:extLst>
      <p:ext uri="{BB962C8B-B14F-4D97-AF65-F5344CB8AC3E}">
        <p14:creationId xmlns:p14="http://schemas.microsoft.com/office/powerpoint/2010/main" val="38056678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4" name="ZoneTexte 13">
            <a:extLst>
              <a:ext uri="{FF2B5EF4-FFF2-40B4-BE49-F238E27FC236}">
                <a16:creationId xmlns:a16="http://schemas.microsoft.com/office/drawing/2014/main" id="{AE8F3C3D-BD29-4736-8F59-49559DBAE9AD}"/>
              </a:ext>
            </a:extLst>
          </p:cNvPr>
          <p:cNvSpPr txBox="1"/>
          <p:nvPr/>
        </p:nvSpPr>
        <p:spPr>
          <a:xfrm>
            <a:off x="2000250" y="1505772"/>
            <a:ext cx="8732519" cy="473206"/>
          </a:xfrm>
          <a:prstGeom prst="rect">
            <a:avLst/>
          </a:prstGeom>
          <a:noFill/>
        </p:spPr>
        <p:txBody>
          <a:bodyPr wrap="square">
            <a:spAutoFit/>
          </a:bodyPr>
          <a:lstStyle/>
          <a:p>
            <a:pPr algn="r" rtl="1">
              <a:lnSpc>
                <a:spcPct val="150000"/>
              </a:lnSpc>
            </a:pPr>
            <a:r>
              <a:rPr lang="ar-MA" dirty="0"/>
              <a:t> </a:t>
            </a:r>
            <a:endParaRPr lang="fr-FR" sz="2000" dirty="0">
              <a:latin typeface="Al Qabas" panose="00000500000000000000" pitchFamily="2" charset="-78"/>
              <a:cs typeface="Al Qabas" panose="00000500000000000000" pitchFamily="2" charset="-78"/>
            </a:endParaRPr>
          </a:p>
        </p:txBody>
      </p:sp>
      <p:sp>
        <p:nvSpPr>
          <p:cNvPr id="13" name="ZoneTexte 12">
            <a:extLst>
              <a:ext uri="{FF2B5EF4-FFF2-40B4-BE49-F238E27FC236}">
                <a16:creationId xmlns:a16="http://schemas.microsoft.com/office/drawing/2014/main" id="{C30E9A7F-238B-41BD-91AD-3FF216C0A47B}"/>
              </a:ext>
            </a:extLst>
          </p:cNvPr>
          <p:cNvSpPr txBox="1"/>
          <p:nvPr/>
        </p:nvSpPr>
        <p:spPr>
          <a:xfrm>
            <a:off x="2355850" y="1505772"/>
            <a:ext cx="9189720" cy="3540841"/>
          </a:xfrm>
          <a:prstGeom prst="rect">
            <a:avLst/>
          </a:prstGeom>
          <a:noFill/>
        </p:spPr>
        <p:txBody>
          <a:bodyPr wrap="square">
            <a:spAutoFit/>
          </a:bodyPr>
          <a:lstStyle/>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تكمن مهمتها في:</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وضع استراتيجيات والاشتغال بمخططات وبرامج عمل قصيرة ومتوسطة وطويلة</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المدى اعتماد العمل بمنهجية المشروع والتدبير بالنتائج. ابتكار آليات جديدة للعمل والتنسيق والتكوين والتمويل تتماشى وحجم الرهانات. تحفيز ودعم وتتبع القائمين على الأنشطة التربوية بالمؤسسات التعليمية من إدارة ومدرسين وتلاميذ وغيرهم. التعريف بالتجارب الناجحة من أجل تعميمها توفير أليات حديثة للنشر والتواصل والعمل على ضمان استمراريتها.</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Rectangle : coins arrondis 14">
            <a:extLst>
              <a:ext uri="{FF2B5EF4-FFF2-40B4-BE49-F238E27FC236}">
                <a16:creationId xmlns:a16="http://schemas.microsoft.com/office/drawing/2014/main" id="{3D131177-4911-4865-BA93-DB48C56C46F9}"/>
              </a:ext>
            </a:extLst>
          </p:cNvPr>
          <p:cNvSpPr/>
          <p:nvPr/>
        </p:nvSpPr>
        <p:spPr>
          <a:xfrm>
            <a:off x="-19556" y="235604"/>
            <a:ext cx="4032085"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r">
              <a:lnSpc>
                <a:spcPct val="107000"/>
              </a:lnSpc>
              <a:spcAft>
                <a:spcPts val="800"/>
              </a:spcAft>
            </a:pPr>
            <a:r>
              <a:rPr lang="fr-FR" sz="1600" kern="100" dirty="0">
                <a:effectLst/>
                <a:latin typeface="Al Qabas" panose="00000500000000000000" pitchFamily="2" charset="-78"/>
                <a:ea typeface="Calibri" panose="020F0502020204030204" pitchFamily="34" charset="0"/>
                <a:cs typeface="Al Qabas" panose="00000500000000000000" pitchFamily="2" charset="-78"/>
              </a:rPr>
              <a:t>: </a:t>
            </a:r>
            <a:r>
              <a:rPr lang="ar-SA" sz="1600" kern="100" dirty="0">
                <a:effectLst/>
                <a:latin typeface="Al Qabas" panose="00000500000000000000" pitchFamily="2" charset="-78"/>
                <a:ea typeface="Calibri" panose="020F0502020204030204" pitchFamily="34" charset="0"/>
                <a:cs typeface="Al Qabas" panose="00000500000000000000" pitchFamily="2" charset="-78"/>
              </a:rPr>
              <a:t>المصالح الإقليمية والجهوية والمركزية</a:t>
            </a:r>
            <a:endParaRPr lang="fr-FR" sz="1600" kern="100" dirty="0">
              <a:effectLst/>
              <a:latin typeface="Al Qabas" panose="00000500000000000000" pitchFamily="2" charset="-78"/>
              <a:ea typeface="Calibri" panose="020F0502020204030204" pitchFamily="34" charset="0"/>
              <a:cs typeface="Al Qabas" panose="00000500000000000000" pitchFamily="2" charset="-78"/>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69900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14</a:t>
            </a:r>
            <a:endParaRPr lang="fr-FR" sz="3200" b="1" dirty="0">
              <a:latin typeface="AlexBrush-Regular" pitchFamily="2" charset="0"/>
            </a:endParaRPr>
          </a:p>
        </p:txBody>
      </p:sp>
      <p:sp>
        <p:nvSpPr>
          <p:cNvPr id="17" name="Rectangle : coins arrondis 16">
            <a:extLst>
              <a:ext uri="{FF2B5EF4-FFF2-40B4-BE49-F238E27FC236}">
                <a16:creationId xmlns:a16="http://schemas.microsoft.com/office/drawing/2014/main" id="{8C1EBC50-A0A1-4E87-8CC2-A3FEDA34574E}"/>
              </a:ext>
            </a:extLst>
          </p:cNvPr>
          <p:cNvSpPr/>
          <p:nvPr/>
        </p:nvSpPr>
        <p:spPr>
          <a:xfrm>
            <a:off x="4715073" y="-1053480"/>
            <a:ext cx="2722744"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ctr">
              <a:lnSpc>
                <a:spcPct val="107000"/>
              </a:lnSpc>
              <a:spcAft>
                <a:spcPts val="800"/>
              </a:spcAft>
            </a:pPr>
            <a:r>
              <a:rPr lang="ar-MA" sz="2000" kern="100" dirty="0">
                <a:latin typeface="Al Qabas" panose="00000500000000000000" pitchFamily="2" charset="-78"/>
                <a:ea typeface="Calibri" panose="020F0502020204030204" pitchFamily="34" charset="0"/>
                <a:cs typeface="Al Qabas" panose="00000500000000000000" pitchFamily="2" charset="-78"/>
              </a:rPr>
              <a:t>شركاء المؤسسة</a:t>
            </a:r>
            <a:endParaRPr lang="fr-FR" sz="2000" kern="100" dirty="0">
              <a:effectLst/>
              <a:latin typeface="Al Qabas" panose="00000500000000000000" pitchFamily="2" charset="-78"/>
              <a:ea typeface="Calibri" panose="020F0502020204030204" pitchFamily="34" charset="0"/>
              <a:cs typeface="Al Qabas" panose="00000500000000000000" pitchFamily="2" charset="-78"/>
            </a:endParaRPr>
          </a:p>
        </p:txBody>
      </p:sp>
      <p:cxnSp>
        <p:nvCxnSpPr>
          <p:cNvPr id="18" name="Connecteur : en arc 17">
            <a:extLst>
              <a:ext uri="{FF2B5EF4-FFF2-40B4-BE49-F238E27FC236}">
                <a16:creationId xmlns:a16="http://schemas.microsoft.com/office/drawing/2014/main" id="{BF5FA9F8-07A6-4040-B4BA-275D42727932}"/>
              </a:ext>
            </a:extLst>
          </p:cNvPr>
          <p:cNvCxnSpPr>
            <a:cxnSpLocks/>
          </p:cNvCxnSpPr>
          <p:nvPr/>
        </p:nvCxnSpPr>
        <p:spPr>
          <a:xfrm rot="10800000">
            <a:off x="-2163909" y="2129087"/>
            <a:ext cx="1203152" cy="959373"/>
          </a:xfrm>
          <a:prstGeom prst="curvedConnector3">
            <a:avLst>
              <a:gd name="adj1" fmla="val 50000"/>
            </a:avLst>
          </a:prstGeom>
          <a:ln w="57150">
            <a:solidFill>
              <a:srgbClr val="507E3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 en arc 18">
            <a:extLst>
              <a:ext uri="{FF2B5EF4-FFF2-40B4-BE49-F238E27FC236}">
                <a16:creationId xmlns:a16="http://schemas.microsoft.com/office/drawing/2014/main" id="{E264A783-24AD-4A92-A959-605C827141BA}"/>
              </a:ext>
            </a:extLst>
          </p:cNvPr>
          <p:cNvCxnSpPr>
            <a:cxnSpLocks/>
          </p:cNvCxnSpPr>
          <p:nvPr/>
        </p:nvCxnSpPr>
        <p:spPr>
          <a:xfrm rot="5400000">
            <a:off x="-2203437" y="3733499"/>
            <a:ext cx="1282209" cy="1203152"/>
          </a:xfrm>
          <a:prstGeom prst="curvedConnector3">
            <a:avLst>
              <a:gd name="adj1" fmla="val 50000"/>
            </a:avLst>
          </a:prstGeom>
          <a:ln w="57150">
            <a:solidFill>
              <a:srgbClr val="507E3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 en arc 19">
            <a:extLst>
              <a:ext uri="{FF2B5EF4-FFF2-40B4-BE49-F238E27FC236}">
                <a16:creationId xmlns:a16="http://schemas.microsoft.com/office/drawing/2014/main" id="{96CB5854-98D1-4189-AE55-0EE814CC0D01}"/>
              </a:ext>
            </a:extLst>
          </p:cNvPr>
          <p:cNvCxnSpPr>
            <a:cxnSpLocks/>
          </p:cNvCxnSpPr>
          <p:nvPr/>
        </p:nvCxnSpPr>
        <p:spPr>
          <a:xfrm flipV="1">
            <a:off x="12793134" y="2139849"/>
            <a:ext cx="1647434" cy="1085193"/>
          </a:xfrm>
          <a:prstGeom prst="curvedConnector3">
            <a:avLst/>
          </a:prstGeom>
          <a:ln w="57150">
            <a:solidFill>
              <a:srgbClr val="507E3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 en arc 20">
            <a:extLst>
              <a:ext uri="{FF2B5EF4-FFF2-40B4-BE49-F238E27FC236}">
                <a16:creationId xmlns:a16="http://schemas.microsoft.com/office/drawing/2014/main" id="{7B9F8257-6DA7-42A4-BE48-935FE2DD3E7B}"/>
              </a:ext>
            </a:extLst>
          </p:cNvPr>
          <p:cNvCxnSpPr>
            <a:cxnSpLocks/>
          </p:cNvCxnSpPr>
          <p:nvPr/>
        </p:nvCxnSpPr>
        <p:spPr>
          <a:xfrm rot="16200000" flipH="1">
            <a:off x="12975341" y="3891182"/>
            <a:ext cx="1186075" cy="1147613"/>
          </a:xfrm>
          <a:prstGeom prst="curvedConnector3">
            <a:avLst>
              <a:gd name="adj1" fmla="val 50000"/>
            </a:avLst>
          </a:prstGeom>
          <a:ln w="57150">
            <a:solidFill>
              <a:srgbClr val="507E32"/>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 coins arrondis 21">
            <a:extLst>
              <a:ext uri="{FF2B5EF4-FFF2-40B4-BE49-F238E27FC236}">
                <a16:creationId xmlns:a16="http://schemas.microsoft.com/office/drawing/2014/main" id="{6A944DE9-6EBB-4CF4-B6F3-4D5AC2BFFE7B}"/>
              </a:ext>
            </a:extLst>
          </p:cNvPr>
          <p:cNvSpPr/>
          <p:nvPr/>
        </p:nvSpPr>
        <p:spPr>
          <a:xfrm>
            <a:off x="14438854" y="1657042"/>
            <a:ext cx="3093496"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800" dirty="0">
                <a:solidFill>
                  <a:srgbClr val="507E32"/>
                </a:solidFill>
                <a:effectLst/>
                <a:ea typeface="Calibri" panose="020F0502020204030204" pitchFamily="34" charset="0"/>
                <a:cs typeface="Al Qabas" panose="00000500000000000000" pitchFamily="2" charset="-78"/>
              </a:rPr>
              <a:t>الجمعيات والتعاونيات المدرسية</a:t>
            </a:r>
            <a:endParaRPr lang="fr-FR" dirty="0">
              <a:solidFill>
                <a:srgbClr val="507E32"/>
              </a:solidFill>
            </a:endParaRPr>
          </a:p>
        </p:txBody>
      </p:sp>
      <p:sp>
        <p:nvSpPr>
          <p:cNvPr id="23" name="Rectangle : coins arrondis 22">
            <a:extLst>
              <a:ext uri="{FF2B5EF4-FFF2-40B4-BE49-F238E27FC236}">
                <a16:creationId xmlns:a16="http://schemas.microsoft.com/office/drawing/2014/main" id="{7893855B-5B55-41A7-9E34-5F4473E90306}"/>
              </a:ext>
            </a:extLst>
          </p:cNvPr>
          <p:cNvSpPr/>
          <p:nvPr/>
        </p:nvSpPr>
        <p:spPr>
          <a:xfrm>
            <a:off x="12793134" y="5058026"/>
            <a:ext cx="3093496"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dirty="0">
                <a:solidFill>
                  <a:srgbClr val="507E32"/>
                </a:solidFill>
                <a:effectLst/>
                <a:ea typeface="Calibri" panose="020F0502020204030204" pitchFamily="34" charset="0"/>
                <a:cs typeface="Al Qabas" panose="00000500000000000000" pitchFamily="2" charset="-78"/>
              </a:rPr>
              <a:t>الجماعات المحلية</a:t>
            </a:r>
            <a:endParaRPr lang="fr-FR" dirty="0">
              <a:solidFill>
                <a:srgbClr val="507E32"/>
              </a:solidFill>
            </a:endParaRPr>
          </a:p>
        </p:txBody>
      </p:sp>
      <p:sp>
        <p:nvSpPr>
          <p:cNvPr id="24" name="Rectangle : coins arrondis 23">
            <a:extLst>
              <a:ext uri="{FF2B5EF4-FFF2-40B4-BE49-F238E27FC236}">
                <a16:creationId xmlns:a16="http://schemas.microsoft.com/office/drawing/2014/main" id="{4E17C596-C4D2-42C8-AFBD-86B3598EF673}"/>
              </a:ext>
            </a:extLst>
          </p:cNvPr>
          <p:cNvSpPr/>
          <p:nvPr/>
        </p:nvSpPr>
        <p:spPr>
          <a:xfrm>
            <a:off x="-3830847" y="4976178"/>
            <a:ext cx="3344733"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الفاعلون الاقتصاديون والاجتماعيون والتربويون </a:t>
            </a:r>
            <a:endParaRPr lang="fr-FR"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25" name="Rectangle : coins arrondis 24">
            <a:extLst>
              <a:ext uri="{FF2B5EF4-FFF2-40B4-BE49-F238E27FC236}">
                <a16:creationId xmlns:a16="http://schemas.microsoft.com/office/drawing/2014/main" id="{0CB94C39-5485-4030-BC4C-689AD8F7EA4C}"/>
              </a:ext>
            </a:extLst>
          </p:cNvPr>
          <p:cNvSpPr/>
          <p:nvPr/>
        </p:nvSpPr>
        <p:spPr>
          <a:xfrm>
            <a:off x="-5257405" y="1505772"/>
            <a:ext cx="3093496"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dirty="0">
                <a:solidFill>
                  <a:srgbClr val="507E32"/>
                </a:solidFill>
                <a:effectLst/>
                <a:ea typeface="Calibri" panose="020F0502020204030204" pitchFamily="34" charset="0"/>
                <a:cs typeface="Al Qabas" panose="00000500000000000000" pitchFamily="2" charset="-78"/>
              </a:rPr>
              <a:t>مراكز التكوين</a:t>
            </a:r>
            <a:endParaRPr lang="fr-FR" dirty="0">
              <a:solidFill>
                <a:srgbClr val="507E32"/>
              </a:solidFill>
            </a:endParaRPr>
          </a:p>
        </p:txBody>
      </p:sp>
      <p:pic>
        <p:nvPicPr>
          <p:cNvPr id="26" name="Graphique 25" descr="École">
            <a:extLst>
              <a:ext uri="{FF2B5EF4-FFF2-40B4-BE49-F238E27FC236}">
                <a16:creationId xmlns:a16="http://schemas.microsoft.com/office/drawing/2014/main" id="{BECD15BB-8D36-4067-BC8F-17C03785A5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3098" y="3083181"/>
            <a:ext cx="2375804" cy="2375804"/>
          </a:xfrm>
          <a:prstGeom prst="rect">
            <a:avLst/>
          </a:prstGeom>
        </p:spPr>
      </p:pic>
    </p:spTree>
    <p:extLst>
      <p:ext uri="{BB962C8B-B14F-4D97-AF65-F5344CB8AC3E}">
        <p14:creationId xmlns:p14="http://schemas.microsoft.com/office/powerpoint/2010/main" val="2426355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solidFill>
              <a:srgbClr val="507E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5" name="Rectangle : coins arrondis 14">
            <a:extLst>
              <a:ext uri="{FF2B5EF4-FFF2-40B4-BE49-F238E27FC236}">
                <a16:creationId xmlns:a16="http://schemas.microsoft.com/office/drawing/2014/main" id="{3D131177-4911-4865-BA93-DB48C56C46F9}"/>
              </a:ext>
            </a:extLst>
          </p:cNvPr>
          <p:cNvSpPr/>
          <p:nvPr/>
        </p:nvSpPr>
        <p:spPr>
          <a:xfrm>
            <a:off x="4734628" y="3075390"/>
            <a:ext cx="2722744"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ctr">
              <a:lnSpc>
                <a:spcPct val="107000"/>
              </a:lnSpc>
              <a:spcAft>
                <a:spcPts val="800"/>
              </a:spcAft>
            </a:pPr>
            <a:r>
              <a:rPr lang="ar-MA" sz="2000" kern="100" dirty="0">
                <a:latin typeface="Al Qabas" panose="00000500000000000000" pitchFamily="2" charset="-78"/>
                <a:ea typeface="Calibri" panose="020F0502020204030204" pitchFamily="34" charset="0"/>
                <a:cs typeface="Al Qabas" panose="00000500000000000000" pitchFamily="2" charset="-78"/>
              </a:rPr>
              <a:t>شركاء المؤسسة</a:t>
            </a:r>
            <a:endParaRPr lang="fr-FR" sz="2000" kern="100" dirty="0">
              <a:effectLst/>
              <a:latin typeface="Al Qabas" panose="00000500000000000000" pitchFamily="2" charset="-78"/>
              <a:ea typeface="Calibri" panose="020F0502020204030204" pitchFamily="34" charset="0"/>
              <a:cs typeface="Al Qabas" panose="00000500000000000000" pitchFamily="2" charset="-78"/>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65455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15</a:t>
            </a:r>
            <a:endParaRPr lang="fr-FR" sz="3200" b="1" dirty="0">
              <a:latin typeface="AlexBrush-Regular" pitchFamily="2" charset="0"/>
            </a:endParaRPr>
          </a:p>
        </p:txBody>
      </p:sp>
      <p:sp>
        <p:nvSpPr>
          <p:cNvPr id="14" name="ZoneTexte 13">
            <a:extLst>
              <a:ext uri="{FF2B5EF4-FFF2-40B4-BE49-F238E27FC236}">
                <a16:creationId xmlns:a16="http://schemas.microsoft.com/office/drawing/2014/main" id="{AE8F3C3D-BD29-4736-8F59-49559DBAE9AD}"/>
              </a:ext>
            </a:extLst>
          </p:cNvPr>
          <p:cNvSpPr txBox="1"/>
          <p:nvPr/>
        </p:nvSpPr>
        <p:spPr>
          <a:xfrm>
            <a:off x="-8155003" y="1505772"/>
            <a:ext cx="8732519" cy="473206"/>
          </a:xfrm>
          <a:prstGeom prst="rect">
            <a:avLst/>
          </a:prstGeom>
          <a:noFill/>
        </p:spPr>
        <p:txBody>
          <a:bodyPr wrap="square">
            <a:spAutoFit/>
          </a:bodyPr>
          <a:lstStyle/>
          <a:p>
            <a:pPr algn="r" rtl="1">
              <a:lnSpc>
                <a:spcPct val="150000"/>
              </a:lnSpc>
            </a:pPr>
            <a:r>
              <a:rPr lang="ar-MA" dirty="0"/>
              <a:t> </a:t>
            </a:r>
            <a:endParaRPr lang="fr-FR" sz="2000" dirty="0">
              <a:latin typeface="Al Qabas" panose="00000500000000000000" pitchFamily="2" charset="-78"/>
              <a:cs typeface="Al Qabas" panose="00000500000000000000" pitchFamily="2" charset="-78"/>
            </a:endParaRPr>
          </a:p>
        </p:txBody>
      </p:sp>
      <p:sp>
        <p:nvSpPr>
          <p:cNvPr id="3" name="Rectangle 2">
            <a:extLst>
              <a:ext uri="{FF2B5EF4-FFF2-40B4-BE49-F238E27FC236}">
                <a16:creationId xmlns:a16="http://schemas.microsoft.com/office/drawing/2014/main" id="{6D9356B2-C839-414A-B3B9-CC96A9ED3973}"/>
              </a:ext>
            </a:extLst>
          </p:cNvPr>
          <p:cNvSpPr/>
          <p:nvPr/>
        </p:nvSpPr>
        <p:spPr>
          <a:xfrm>
            <a:off x="-7979739" y="1282811"/>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الأنشطة الاجتماعية والتربوية والثقافية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7" name="Rectangle 16">
            <a:extLst>
              <a:ext uri="{FF2B5EF4-FFF2-40B4-BE49-F238E27FC236}">
                <a16:creationId xmlns:a16="http://schemas.microsoft.com/office/drawing/2014/main" id="{C0237C0C-8CA5-4479-8BD9-850BDD232CA1}"/>
              </a:ext>
            </a:extLst>
          </p:cNvPr>
          <p:cNvSpPr/>
          <p:nvPr/>
        </p:nvSpPr>
        <p:spPr>
          <a:xfrm>
            <a:off x="-7979739" y="2069918"/>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الجمعية الرياضية: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8" name="Rectangle 17">
            <a:extLst>
              <a:ext uri="{FF2B5EF4-FFF2-40B4-BE49-F238E27FC236}">
                <a16:creationId xmlns:a16="http://schemas.microsoft.com/office/drawing/2014/main" id="{D28070B0-CC2D-4916-81C3-8E0016FDAAFC}"/>
              </a:ext>
            </a:extLst>
          </p:cNvPr>
          <p:cNvSpPr/>
          <p:nvPr/>
        </p:nvSpPr>
        <p:spPr>
          <a:xfrm>
            <a:off x="-7979739" y="2857025"/>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تنمية التعاون المدرسي</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9" name="Rectangle 18">
            <a:extLst>
              <a:ext uri="{FF2B5EF4-FFF2-40B4-BE49-F238E27FC236}">
                <a16:creationId xmlns:a16="http://schemas.microsoft.com/office/drawing/2014/main" id="{7AC093DC-2DD6-4EAD-B0CF-FCF8A183781E}"/>
              </a:ext>
            </a:extLst>
          </p:cNvPr>
          <p:cNvSpPr/>
          <p:nvPr/>
        </p:nvSpPr>
        <p:spPr>
          <a:xfrm>
            <a:off x="-7979739" y="3644132"/>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5475" algn="ctr"/>
            <a:r>
              <a:rPr lang="fr-FR"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آباء وأمهات وأولياء التلاميذ </a:t>
            </a:r>
            <a:endParaRPr lang="fr-FR" dirty="0">
              <a:solidFill>
                <a:schemeClr val="bg1"/>
              </a:solidFill>
              <a:latin typeface="Al Qabas" panose="00000500000000000000" pitchFamily="2" charset="-78"/>
              <a:cs typeface="Al Qabas" panose="00000500000000000000" pitchFamily="2" charset="-78"/>
            </a:endParaRPr>
          </a:p>
        </p:txBody>
      </p:sp>
      <p:sp>
        <p:nvSpPr>
          <p:cNvPr id="4" name="Rectangle 3">
            <a:extLst>
              <a:ext uri="{FF2B5EF4-FFF2-40B4-BE49-F238E27FC236}">
                <a16:creationId xmlns:a16="http://schemas.microsoft.com/office/drawing/2014/main" id="{9AD99FF7-17DD-4EA9-8E56-53FDA30995FA}"/>
              </a:ext>
            </a:extLst>
          </p:cNvPr>
          <p:cNvSpPr/>
          <p:nvPr/>
        </p:nvSpPr>
        <p:spPr>
          <a:xfrm>
            <a:off x="-760995" y="1370377"/>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1</a:t>
            </a:r>
            <a:endParaRPr lang="fr-FR" dirty="0"/>
          </a:p>
        </p:txBody>
      </p:sp>
      <p:sp>
        <p:nvSpPr>
          <p:cNvPr id="22" name="Rectangle 21">
            <a:extLst>
              <a:ext uri="{FF2B5EF4-FFF2-40B4-BE49-F238E27FC236}">
                <a16:creationId xmlns:a16="http://schemas.microsoft.com/office/drawing/2014/main" id="{70A31B58-B1EB-41FC-882B-26B280A795C9}"/>
              </a:ext>
            </a:extLst>
          </p:cNvPr>
          <p:cNvSpPr/>
          <p:nvPr/>
        </p:nvSpPr>
        <p:spPr>
          <a:xfrm>
            <a:off x="-760995" y="2146224"/>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2</a:t>
            </a:r>
            <a:endParaRPr lang="fr-FR" dirty="0"/>
          </a:p>
        </p:txBody>
      </p:sp>
      <p:sp>
        <p:nvSpPr>
          <p:cNvPr id="23" name="Rectangle 22">
            <a:extLst>
              <a:ext uri="{FF2B5EF4-FFF2-40B4-BE49-F238E27FC236}">
                <a16:creationId xmlns:a16="http://schemas.microsoft.com/office/drawing/2014/main" id="{272AD342-B2B3-46E3-B583-C5FD1DA8A42F}"/>
              </a:ext>
            </a:extLst>
          </p:cNvPr>
          <p:cNvSpPr/>
          <p:nvPr/>
        </p:nvSpPr>
        <p:spPr>
          <a:xfrm>
            <a:off x="-760995" y="2947768"/>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3</a:t>
            </a:r>
            <a:endParaRPr lang="fr-FR" dirty="0"/>
          </a:p>
        </p:txBody>
      </p:sp>
      <p:sp>
        <p:nvSpPr>
          <p:cNvPr id="24" name="Rectangle 23">
            <a:extLst>
              <a:ext uri="{FF2B5EF4-FFF2-40B4-BE49-F238E27FC236}">
                <a16:creationId xmlns:a16="http://schemas.microsoft.com/office/drawing/2014/main" id="{4E77F70B-72F4-4B33-8B4F-36E62DA5C632}"/>
              </a:ext>
            </a:extLst>
          </p:cNvPr>
          <p:cNvSpPr/>
          <p:nvPr/>
        </p:nvSpPr>
        <p:spPr>
          <a:xfrm>
            <a:off x="-760995" y="3734875"/>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4</a:t>
            </a:r>
            <a:endParaRPr lang="fr-FR" dirty="0"/>
          </a:p>
        </p:txBody>
      </p:sp>
      <p:cxnSp>
        <p:nvCxnSpPr>
          <p:cNvPr id="29" name="Connecteur : en arc 28">
            <a:extLst>
              <a:ext uri="{FF2B5EF4-FFF2-40B4-BE49-F238E27FC236}">
                <a16:creationId xmlns:a16="http://schemas.microsoft.com/office/drawing/2014/main" id="{D2286BCD-0DAA-4386-8CEE-ECFBFF8E266C}"/>
              </a:ext>
            </a:extLst>
          </p:cNvPr>
          <p:cNvCxnSpPr>
            <a:cxnSpLocks/>
          </p:cNvCxnSpPr>
          <p:nvPr/>
        </p:nvCxnSpPr>
        <p:spPr>
          <a:xfrm rot="10800000">
            <a:off x="3531476" y="2146225"/>
            <a:ext cx="1203152" cy="959373"/>
          </a:xfrm>
          <a:prstGeom prst="curvedConnector3">
            <a:avLst>
              <a:gd name="adj1" fmla="val 50000"/>
            </a:avLst>
          </a:prstGeom>
          <a:ln w="57150">
            <a:solidFill>
              <a:srgbClr val="507E32"/>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eur : en arc 35">
            <a:extLst>
              <a:ext uri="{FF2B5EF4-FFF2-40B4-BE49-F238E27FC236}">
                <a16:creationId xmlns:a16="http://schemas.microsoft.com/office/drawing/2014/main" id="{81701228-19B2-4008-94DD-CF128C66D7C1}"/>
              </a:ext>
            </a:extLst>
          </p:cNvPr>
          <p:cNvCxnSpPr>
            <a:cxnSpLocks/>
          </p:cNvCxnSpPr>
          <p:nvPr/>
        </p:nvCxnSpPr>
        <p:spPr>
          <a:xfrm rot="5400000">
            <a:off x="3491948" y="3750637"/>
            <a:ext cx="1282209" cy="1203152"/>
          </a:xfrm>
          <a:prstGeom prst="curvedConnector3">
            <a:avLst>
              <a:gd name="adj1" fmla="val 50000"/>
            </a:avLst>
          </a:prstGeom>
          <a:ln w="57150">
            <a:solidFill>
              <a:srgbClr val="507E32"/>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 en arc 37">
            <a:extLst>
              <a:ext uri="{FF2B5EF4-FFF2-40B4-BE49-F238E27FC236}">
                <a16:creationId xmlns:a16="http://schemas.microsoft.com/office/drawing/2014/main" id="{69D5DF30-70CB-44E9-BC16-51243243B3A3}"/>
              </a:ext>
            </a:extLst>
          </p:cNvPr>
          <p:cNvCxnSpPr>
            <a:cxnSpLocks/>
          </p:cNvCxnSpPr>
          <p:nvPr/>
        </p:nvCxnSpPr>
        <p:spPr>
          <a:xfrm flipV="1">
            <a:off x="7255934" y="2043389"/>
            <a:ext cx="1647434" cy="1085193"/>
          </a:xfrm>
          <a:prstGeom prst="curvedConnector3">
            <a:avLst/>
          </a:prstGeom>
          <a:ln w="57150">
            <a:solidFill>
              <a:srgbClr val="507E3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 en arc 43">
            <a:extLst>
              <a:ext uri="{FF2B5EF4-FFF2-40B4-BE49-F238E27FC236}">
                <a16:creationId xmlns:a16="http://schemas.microsoft.com/office/drawing/2014/main" id="{D58C6DFC-DC85-4CC3-BABA-89ABEA155A89}"/>
              </a:ext>
            </a:extLst>
          </p:cNvPr>
          <p:cNvCxnSpPr>
            <a:cxnSpLocks/>
          </p:cNvCxnSpPr>
          <p:nvPr/>
        </p:nvCxnSpPr>
        <p:spPr>
          <a:xfrm rot="16200000" flipH="1">
            <a:off x="7438141" y="3794722"/>
            <a:ext cx="1186075" cy="1147613"/>
          </a:xfrm>
          <a:prstGeom prst="curvedConnector3">
            <a:avLst>
              <a:gd name="adj1" fmla="val 50000"/>
            </a:avLst>
          </a:prstGeom>
          <a:ln w="57150">
            <a:solidFill>
              <a:srgbClr val="507E32"/>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 coins arrondis 45">
            <a:extLst>
              <a:ext uri="{FF2B5EF4-FFF2-40B4-BE49-F238E27FC236}">
                <a16:creationId xmlns:a16="http://schemas.microsoft.com/office/drawing/2014/main" id="{33DC2BC4-9948-4C8D-984A-F1BBD1D2CC4F}"/>
              </a:ext>
            </a:extLst>
          </p:cNvPr>
          <p:cNvSpPr/>
          <p:nvPr/>
        </p:nvSpPr>
        <p:spPr>
          <a:xfrm>
            <a:off x="8901654" y="1560582"/>
            <a:ext cx="3093496"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800" dirty="0">
                <a:solidFill>
                  <a:srgbClr val="507E32"/>
                </a:solidFill>
                <a:effectLst/>
                <a:ea typeface="Calibri" panose="020F0502020204030204" pitchFamily="34" charset="0"/>
                <a:cs typeface="Al Qabas" panose="00000500000000000000" pitchFamily="2" charset="-78"/>
              </a:rPr>
              <a:t>الجمعيات والتعاونيات المدرسية</a:t>
            </a:r>
            <a:endParaRPr lang="fr-FR" dirty="0">
              <a:solidFill>
                <a:srgbClr val="507E32"/>
              </a:solidFill>
            </a:endParaRPr>
          </a:p>
        </p:txBody>
      </p:sp>
      <p:sp>
        <p:nvSpPr>
          <p:cNvPr id="47" name="Rectangle : coins arrondis 46">
            <a:extLst>
              <a:ext uri="{FF2B5EF4-FFF2-40B4-BE49-F238E27FC236}">
                <a16:creationId xmlns:a16="http://schemas.microsoft.com/office/drawing/2014/main" id="{94C24189-D936-4BE7-8216-787447FE315E}"/>
              </a:ext>
            </a:extLst>
          </p:cNvPr>
          <p:cNvSpPr/>
          <p:nvPr/>
        </p:nvSpPr>
        <p:spPr>
          <a:xfrm>
            <a:off x="7255934" y="4961566"/>
            <a:ext cx="3093496"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dirty="0">
                <a:solidFill>
                  <a:srgbClr val="507E32"/>
                </a:solidFill>
                <a:effectLst/>
                <a:ea typeface="Calibri" panose="020F0502020204030204" pitchFamily="34" charset="0"/>
                <a:cs typeface="Al Qabas" panose="00000500000000000000" pitchFamily="2" charset="-78"/>
              </a:rPr>
              <a:t>الجماعات المحلية</a:t>
            </a:r>
            <a:endParaRPr lang="fr-FR" dirty="0">
              <a:solidFill>
                <a:srgbClr val="507E32"/>
              </a:solidFill>
            </a:endParaRPr>
          </a:p>
        </p:txBody>
      </p:sp>
      <p:sp>
        <p:nvSpPr>
          <p:cNvPr id="48" name="Rectangle : coins arrondis 47">
            <a:extLst>
              <a:ext uri="{FF2B5EF4-FFF2-40B4-BE49-F238E27FC236}">
                <a16:creationId xmlns:a16="http://schemas.microsoft.com/office/drawing/2014/main" id="{8F1AB6B0-47B3-40AE-BDAD-F03A735D794C}"/>
              </a:ext>
            </a:extLst>
          </p:cNvPr>
          <p:cNvSpPr/>
          <p:nvPr/>
        </p:nvSpPr>
        <p:spPr>
          <a:xfrm>
            <a:off x="1864538" y="4993316"/>
            <a:ext cx="3344733"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الفاعلون الاقتصاديون والاجتماعيون والتربويون </a:t>
            </a:r>
            <a:endParaRPr lang="fr-FR"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49" name="Rectangle : coins arrondis 48">
            <a:extLst>
              <a:ext uri="{FF2B5EF4-FFF2-40B4-BE49-F238E27FC236}">
                <a16:creationId xmlns:a16="http://schemas.microsoft.com/office/drawing/2014/main" id="{A8118FDE-CB15-4FAD-BBBF-E60B1C0F06C2}"/>
              </a:ext>
            </a:extLst>
          </p:cNvPr>
          <p:cNvSpPr/>
          <p:nvPr/>
        </p:nvSpPr>
        <p:spPr>
          <a:xfrm>
            <a:off x="437980" y="1522910"/>
            <a:ext cx="3093496"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dirty="0">
                <a:solidFill>
                  <a:srgbClr val="507E32"/>
                </a:solidFill>
                <a:effectLst/>
                <a:ea typeface="Calibri" panose="020F0502020204030204" pitchFamily="34" charset="0"/>
                <a:cs typeface="Al Qabas" panose="00000500000000000000" pitchFamily="2" charset="-78"/>
              </a:rPr>
              <a:t>مراكز التكوين</a:t>
            </a:r>
            <a:endParaRPr lang="fr-FR" dirty="0">
              <a:solidFill>
                <a:srgbClr val="507E32"/>
              </a:solidFill>
            </a:endParaRPr>
          </a:p>
        </p:txBody>
      </p:sp>
    </p:spTree>
    <p:extLst>
      <p:ext uri="{BB962C8B-B14F-4D97-AF65-F5344CB8AC3E}">
        <p14:creationId xmlns:p14="http://schemas.microsoft.com/office/powerpoint/2010/main" val="8391792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3" name="ZoneTexte 12">
            <a:extLst>
              <a:ext uri="{FF2B5EF4-FFF2-40B4-BE49-F238E27FC236}">
                <a16:creationId xmlns:a16="http://schemas.microsoft.com/office/drawing/2014/main" id="{C30E9A7F-238B-41BD-91AD-3FF216C0A47B}"/>
              </a:ext>
            </a:extLst>
          </p:cNvPr>
          <p:cNvSpPr txBox="1"/>
          <p:nvPr/>
        </p:nvSpPr>
        <p:spPr>
          <a:xfrm>
            <a:off x="2589801" y="2059665"/>
            <a:ext cx="9189720" cy="2579571"/>
          </a:xfrm>
          <a:prstGeom prst="roundRect">
            <a:avLst/>
          </a:prstGeom>
          <a:noFill/>
          <a:ln>
            <a:solidFill>
              <a:srgbClr val="507E32"/>
            </a:solidFill>
          </a:ln>
        </p:spPr>
        <p:txBody>
          <a:bodyPr wrap="square">
            <a:spAutoFit/>
          </a:bodyPr>
          <a:lstStyle/>
          <a:p>
            <a:pPr marL="228600" algn="r">
              <a:lnSpc>
                <a:spcPct val="200000"/>
              </a:lnSpc>
              <a:spcAft>
                <a:spcPts val="800"/>
              </a:spcAft>
            </a:pPr>
            <a:r>
              <a:rPr lang="ar-MA" sz="1800" kern="100" dirty="0">
                <a:effectLst/>
                <a:latin typeface="Calibri" panose="020F0502020204030204" pitchFamily="34" charset="0"/>
                <a:ea typeface="Calibri" panose="020F0502020204030204" pitchFamily="34" charset="0"/>
                <a:cs typeface="Al Qabas" panose="00000500000000000000" pitchFamily="2" charset="-78"/>
              </a:rPr>
              <a:t>ت</a:t>
            </a:r>
            <a:r>
              <a:rPr lang="ar-SA" sz="1800" kern="100" dirty="0">
                <a:effectLst/>
                <a:latin typeface="Calibri" panose="020F0502020204030204" pitchFamily="34" charset="0"/>
                <a:ea typeface="Calibri" panose="020F0502020204030204" pitchFamily="34" charset="0"/>
                <a:cs typeface="Al Qabas" panose="00000500000000000000" pitchFamily="2" charset="-78"/>
              </a:rPr>
              <a:t>قوم الجمعيات التربوية والتعاونيات المرتبطة بالحياة المدرسية بدور أساسي في خلق روح التعاون والاندماج والمؤازرة بين المتعلمين بالمؤسسة عن طريق تحقيق أنشطة ومشاريع ثقافية واجتماعية بالمؤسسة.</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ونذكر فيما يلي مختلف هذه الجمعيات:</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Rectangle : coins arrondis 14">
            <a:extLst>
              <a:ext uri="{FF2B5EF4-FFF2-40B4-BE49-F238E27FC236}">
                <a16:creationId xmlns:a16="http://schemas.microsoft.com/office/drawing/2014/main" id="{3D131177-4911-4865-BA93-DB48C56C46F9}"/>
              </a:ext>
            </a:extLst>
          </p:cNvPr>
          <p:cNvSpPr/>
          <p:nvPr/>
        </p:nvSpPr>
        <p:spPr>
          <a:xfrm>
            <a:off x="1289785" y="235604"/>
            <a:ext cx="2722744"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ctr">
              <a:lnSpc>
                <a:spcPct val="107000"/>
              </a:lnSpc>
              <a:spcAft>
                <a:spcPts val="800"/>
              </a:spcAft>
            </a:pPr>
            <a:r>
              <a:rPr lang="ar-MA" sz="2000" kern="100" dirty="0">
                <a:latin typeface="Al Qabas" panose="00000500000000000000" pitchFamily="2" charset="-78"/>
                <a:ea typeface="Calibri" panose="020F0502020204030204" pitchFamily="34" charset="0"/>
                <a:cs typeface="Al Qabas" panose="00000500000000000000" pitchFamily="2" charset="-78"/>
              </a:rPr>
              <a:t>شركاء المؤسسة</a:t>
            </a:r>
            <a:endParaRPr lang="fr-FR" sz="2000" kern="100" dirty="0">
              <a:effectLst/>
              <a:latin typeface="Al Qabas" panose="00000500000000000000" pitchFamily="2" charset="-78"/>
              <a:ea typeface="Calibri" panose="020F0502020204030204" pitchFamily="34" charset="0"/>
              <a:cs typeface="Al Qabas" panose="00000500000000000000" pitchFamily="2" charset="-78"/>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66725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16</a:t>
            </a:r>
            <a:endParaRPr lang="fr-FR" sz="3200" b="1" dirty="0">
              <a:latin typeface="AlexBrush-Regular" pitchFamily="2" charset="0"/>
            </a:endParaRPr>
          </a:p>
        </p:txBody>
      </p:sp>
      <p:sp>
        <p:nvSpPr>
          <p:cNvPr id="14" name="ZoneTexte 13">
            <a:extLst>
              <a:ext uri="{FF2B5EF4-FFF2-40B4-BE49-F238E27FC236}">
                <a16:creationId xmlns:a16="http://schemas.microsoft.com/office/drawing/2014/main" id="{AE8F3C3D-BD29-4736-8F59-49559DBAE9AD}"/>
              </a:ext>
            </a:extLst>
          </p:cNvPr>
          <p:cNvSpPr txBox="1"/>
          <p:nvPr/>
        </p:nvSpPr>
        <p:spPr>
          <a:xfrm>
            <a:off x="-8155003" y="1505772"/>
            <a:ext cx="8732519" cy="473206"/>
          </a:xfrm>
          <a:prstGeom prst="rect">
            <a:avLst/>
          </a:prstGeom>
          <a:noFill/>
        </p:spPr>
        <p:txBody>
          <a:bodyPr wrap="square">
            <a:spAutoFit/>
          </a:bodyPr>
          <a:lstStyle/>
          <a:p>
            <a:pPr algn="r" rtl="1">
              <a:lnSpc>
                <a:spcPct val="150000"/>
              </a:lnSpc>
            </a:pPr>
            <a:r>
              <a:rPr lang="ar-MA" dirty="0"/>
              <a:t> </a:t>
            </a:r>
            <a:endParaRPr lang="fr-FR" sz="2000" dirty="0">
              <a:latin typeface="Al Qabas" panose="00000500000000000000" pitchFamily="2" charset="-78"/>
              <a:cs typeface="Al Qabas" panose="00000500000000000000" pitchFamily="2" charset="-78"/>
            </a:endParaRPr>
          </a:p>
        </p:txBody>
      </p:sp>
      <p:sp>
        <p:nvSpPr>
          <p:cNvPr id="3" name="Rectangle 2">
            <a:extLst>
              <a:ext uri="{FF2B5EF4-FFF2-40B4-BE49-F238E27FC236}">
                <a16:creationId xmlns:a16="http://schemas.microsoft.com/office/drawing/2014/main" id="{6D9356B2-C839-414A-B3B9-CC96A9ED3973}"/>
              </a:ext>
            </a:extLst>
          </p:cNvPr>
          <p:cNvSpPr/>
          <p:nvPr/>
        </p:nvSpPr>
        <p:spPr>
          <a:xfrm>
            <a:off x="-7979739" y="1282811"/>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الأنشطة الاجتماعية والتربوية والثقافية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7" name="Rectangle 16">
            <a:extLst>
              <a:ext uri="{FF2B5EF4-FFF2-40B4-BE49-F238E27FC236}">
                <a16:creationId xmlns:a16="http://schemas.microsoft.com/office/drawing/2014/main" id="{C0237C0C-8CA5-4479-8BD9-850BDD232CA1}"/>
              </a:ext>
            </a:extLst>
          </p:cNvPr>
          <p:cNvSpPr/>
          <p:nvPr/>
        </p:nvSpPr>
        <p:spPr>
          <a:xfrm>
            <a:off x="-7979739" y="2069918"/>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الجمعية الرياضية: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8" name="Rectangle 17">
            <a:extLst>
              <a:ext uri="{FF2B5EF4-FFF2-40B4-BE49-F238E27FC236}">
                <a16:creationId xmlns:a16="http://schemas.microsoft.com/office/drawing/2014/main" id="{D28070B0-CC2D-4916-81C3-8E0016FDAAFC}"/>
              </a:ext>
            </a:extLst>
          </p:cNvPr>
          <p:cNvSpPr/>
          <p:nvPr/>
        </p:nvSpPr>
        <p:spPr>
          <a:xfrm>
            <a:off x="-7979739" y="2857025"/>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تنمية التعاون المدرسي</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9" name="Rectangle 18">
            <a:extLst>
              <a:ext uri="{FF2B5EF4-FFF2-40B4-BE49-F238E27FC236}">
                <a16:creationId xmlns:a16="http://schemas.microsoft.com/office/drawing/2014/main" id="{7AC093DC-2DD6-4EAD-B0CF-FCF8A183781E}"/>
              </a:ext>
            </a:extLst>
          </p:cNvPr>
          <p:cNvSpPr/>
          <p:nvPr/>
        </p:nvSpPr>
        <p:spPr>
          <a:xfrm>
            <a:off x="-7979739" y="3644132"/>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5475" algn="ctr"/>
            <a:r>
              <a:rPr lang="fr-FR"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آباء وأمهات وأولياء التلاميذ </a:t>
            </a:r>
            <a:endParaRPr lang="fr-FR" dirty="0">
              <a:solidFill>
                <a:schemeClr val="bg1"/>
              </a:solidFill>
              <a:latin typeface="Al Qabas" panose="00000500000000000000" pitchFamily="2" charset="-78"/>
              <a:cs typeface="Al Qabas" panose="00000500000000000000" pitchFamily="2" charset="-78"/>
            </a:endParaRPr>
          </a:p>
        </p:txBody>
      </p:sp>
      <p:sp>
        <p:nvSpPr>
          <p:cNvPr id="4" name="Rectangle 3">
            <a:extLst>
              <a:ext uri="{FF2B5EF4-FFF2-40B4-BE49-F238E27FC236}">
                <a16:creationId xmlns:a16="http://schemas.microsoft.com/office/drawing/2014/main" id="{9AD99FF7-17DD-4EA9-8E56-53FDA30995FA}"/>
              </a:ext>
            </a:extLst>
          </p:cNvPr>
          <p:cNvSpPr/>
          <p:nvPr/>
        </p:nvSpPr>
        <p:spPr>
          <a:xfrm>
            <a:off x="-760995" y="1370377"/>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1</a:t>
            </a:r>
            <a:endParaRPr lang="fr-FR" dirty="0"/>
          </a:p>
        </p:txBody>
      </p:sp>
      <p:sp>
        <p:nvSpPr>
          <p:cNvPr id="22" name="Rectangle 21">
            <a:extLst>
              <a:ext uri="{FF2B5EF4-FFF2-40B4-BE49-F238E27FC236}">
                <a16:creationId xmlns:a16="http://schemas.microsoft.com/office/drawing/2014/main" id="{70A31B58-B1EB-41FC-882B-26B280A795C9}"/>
              </a:ext>
            </a:extLst>
          </p:cNvPr>
          <p:cNvSpPr/>
          <p:nvPr/>
        </p:nvSpPr>
        <p:spPr>
          <a:xfrm>
            <a:off x="-760995" y="2146224"/>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2</a:t>
            </a:r>
            <a:endParaRPr lang="fr-FR" dirty="0"/>
          </a:p>
        </p:txBody>
      </p:sp>
      <p:sp>
        <p:nvSpPr>
          <p:cNvPr id="23" name="Rectangle 22">
            <a:extLst>
              <a:ext uri="{FF2B5EF4-FFF2-40B4-BE49-F238E27FC236}">
                <a16:creationId xmlns:a16="http://schemas.microsoft.com/office/drawing/2014/main" id="{272AD342-B2B3-46E3-B583-C5FD1DA8A42F}"/>
              </a:ext>
            </a:extLst>
          </p:cNvPr>
          <p:cNvSpPr/>
          <p:nvPr/>
        </p:nvSpPr>
        <p:spPr>
          <a:xfrm>
            <a:off x="-760995" y="2947768"/>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3</a:t>
            </a:r>
            <a:endParaRPr lang="fr-FR" dirty="0"/>
          </a:p>
        </p:txBody>
      </p:sp>
      <p:sp>
        <p:nvSpPr>
          <p:cNvPr id="24" name="Rectangle 23">
            <a:extLst>
              <a:ext uri="{FF2B5EF4-FFF2-40B4-BE49-F238E27FC236}">
                <a16:creationId xmlns:a16="http://schemas.microsoft.com/office/drawing/2014/main" id="{4E77F70B-72F4-4B33-8B4F-36E62DA5C632}"/>
              </a:ext>
            </a:extLst>
          </p:cNvPr>
          <p:cNvSpPr/>
          <p:nvPr/>
        </p:nvSpPr>
        <p:spPr>
          <a:xfrm>
            <a:off x="-760995" y="3734875"/>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4</a:t>
            </a:r>
            <a:endParaRPr lang="fr-FR" dirty="0"/>
          </a:p>
        </p:txBody>
      </p:sp>
      <p:sp>
        <p:nvSpPr>
          <p:cNvPr id="27" name="Rectangle : coins arrondis 26">
            <a:extLst>
              <a:ext uri="{FF2B5EF4-FFF2-40B4-BE49-F238E27FC236}">
                <a16:creationId xmlns:a16="http://schemas.microsoft.com/office/drawing/2014/main" id="{214BEB6B-DFA8-42E5-B95E-80E7A614FF39}"/>
              </a:ext>
            </a:extLst>
          </p:cNvPr>
          <p:cNvSpPr/>
          <p:nvPr/>
        </p:nvSpPr>
        <p:spPr>
          <a:xfrm>
            <a:off x="6096000" y="1241942"/>
            <a:ext cx="5730537"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800" dirty="0">
                <a:solidFill>
                  <a:srgbClr val="507E32"/>
                </a:solidFill>
                <a:effectLst/>
                <a:ea typeface="Calibri" panose="020F0502020204030204" pitchFamily="34" charset="0"/>
                <a:cs typeface="Al Qabas" panose="00000500000000000000" pitchFamily="2" charset="-78"/>
              </a:rPr>
              <a:t>الجمعيات والتعاونيات المدرسية</a:t>
            </a:r>
            <a:endParaRPr lang="fr-FR" dirty="0">
              <a:solidFill>
                <a:srgbClr val="507E32"/>
              </a:solidFill>
            </a:endParaRPr>
          </a:p>
        </p:txBody>
      </p:sp>
    </p:spTree>
    <p:extLst>
      <p:ext uri="{BB962C8B-B14F-4D97-AF65-F5344CB8AC3E}">
        <p14:creationId xmlns:p14="http://schemas.microsoft.com/office/powerpoint/2010/main" val="217207906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5" name="Rectangle : coins arrondis 14">
            <a:extLst>
              <a:ext uri="{FF2B5EF4-FFF2-40B4-BE49-F238E27FC236}">
                <a16:creationId xmlns:a16="http://schemas.microsoft.com/office/drawing/2014/main" id="{3D131177-4911-4865-BA93-DB48C56C46F9}"/>
              </a:ext>
            </a:extLst>
          </p:cNvPr>
          <p:cNvSpPr/>
          <p:nvPr/>
        </p:nvSpPr>
        <p:spPr>
          <a:xfrm>
            <a:off x="1289785" y="235604"/>
            <a:ext cx="2722744"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ctr">
              <a:lnSpc>
                <a:spcPct val="107000"/>
              </a:lnSpc>
              <a:spcAft>
                <a:spcPts val="800"/>
              </a:spcAft>
            </a:pPr>
            <a:r>
              <a:rPr lang="ar-MA" sz="2000" kern="100" dirty="0">
                <a:latin typeface="Al Qabas" panose="00000500000000000000" pitchFamily="2" charset="-78"/>
                <a:ea typeface="Calibri" panose="020F0502020204030204" pitchFamily="34" charset="0"/>
                <a:cs typeface="Al Qabas" panose="00000500000000000000" pitchFamily="2" charset="-78"/>
              </a:rPr>
              <a:t>شركاء المؤسسة</a:t>
            </a:r>
            <a:endParaRPr lang="fr-FR" sz="2000" kern="100" dirty="0">
              <a:effectLst/>
              <a:latin typeface="Al Qabas" panose="00000500000000000000" pitchFamily="2" charset="-78"/>
              <a:ea typeface="Calibri" panose="020F0502020204030204" pitchFamily="34" charset="0"/>
              <a:cs typeface="Al Qabas" panose="00000500000000000000" pitchFamily="2" charset="-78"/>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67995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17</a:t>
            </a:r>
            <a:endParaRPr lang="fr-FR" sz="3200" b="1" dirty="0">
              <a:latin typeface="AlexBrush-Regular" pitchFamily="2" charset="0"/>
            </a:endParaRPr>
          </a:p>
        </p:txBody>
      </p:sp>
      <p:sp>
        <p:nvSpPr>
          <p:cNvPr id="14" name="ZoneTexte 13">
            <a:extLst>
              <a:ext uri="{FF2B5EF4-FFF2-40B4-BE49-F238E27FC236}">
                <a16:creationId xmlns:a16="http://schemas.microsoft.com/office/drawing/2014/main" id="{AE8F3C3D-BD29-4736-8F59-49559DBAE9AD}"/>
              </a:ext>
            </a:extLst>
          </p:cNvPr>
          <p:cNvSpPr txBox="1"/>
          <p:nvPr/>
        </p:nvSpPr>
        <p:spPr>
          <a:xfrm>
            <a:off x="2000250" y="2279615"/>
            <a:ext cx="8732519" cy="473206"/>
          </a:xfrm>
          <a:prstGeom prst="rect">
            <a:avLst/>
          </a:prstGeom>
          <a:noFill/>
        </p:spPr>
        <p:txBody>
          <a:bodyPr wrap="square">
            <a:spAutoFit/>
          </a:bodyPr>
          <a:lstStyle/>
          <a:p>
            <a:pPr algn="r" rtl="1">
              <a:lnSpc>
                <a:spcPct val="150000"/>
              </a:lnSpc>
            </a:pPr>
            <a:r>
              <a:rPr lang="ar-MA" dirty="0"/>
              <a:t> </a:t>
            </a:r>
            <a:endParaRPr lang="fr-FR" sz="2000" dirty="0">
              <a:latin typeface="Al Qabas" panose="00000500000000000000" pitchFamily="2" charset="-78"/>
              <a:cs typeface="Al Qabas" panose="00000500000000000000" pitchFamily="2" charset="-78"/>
            </a:endParaRPr>
          </a:p>
        </p:txBody>
      </p:sp>
      <p:sp>
        <p:nvSpPr>
          <p:cNvPr id="3" name="Rectangle 2">
            <a:extLst>
              <a:ext uri="{FF2B5EF4-FFF2-40B4-BE49-F238E27FC236}">
                <a16:creationId xmlns:a16="http://schemas.microsoft.com/office/drawing/2014/main" id="{6D9356B2-C839-414A-B3B9-CC96A9ED3973}"/>
              </a:ext>
            </a:extLst>
          </p:cNvPr>
          <p:cNvSpPr/>
          <p:nvPr/>
        </p:nvSpPr>
        <p:spPr>
          <a:xfrm>
            <a:off x="2175514" y="2056654"/>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الأنشطة الاجتماعية والتربوية والثقافية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7" name="Rectangle 16">
            <a:extLst>
              <a:ext uri="{FF2B5EF4-FFF2-40B4-BE49-F238E27FC236}">
                <a16:creationId xmlns:a16="http://schemas.microsoft.com/office/drawing/2014/main" id="{C0237C0C-8CA5-4479-8BD9-850BDD232CA1}"/>
              </a:ext>
            </a:extLst>
          </p:cNvPr>
          <p:cNvSpPr/>
          <p:nvPr/>
        </p:nvSpPr>
        <p:spPr>
          <a:xfrm>
            <a:off x="2175514" y="2843761"/>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الجمعية الرياضية: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8" name="Rectangle 17">
            <a:extLst>
              <a:ext uri="{FF2B5EF4-FFF2-40B4-BE49-F238E27FC236}">
                <a16:creationId xmlns:a16="http://schemas.microsoft.com/office/drawing/2014/main" id="{D28070B0-CC2D-4916-81C3-8E0016FDAAFC}"/>
              </a:ext>
            </a:extLst>
          </p:cNvPr>
          <p:cNvSpPr/>
          <p:nvPr/>
        </p:nvSpPr>
        <p:spPr>
          <a:xfrm>
            <a:off x="2175514" y="3630868"/>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تنمية التعاون المدرسي</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9" name="Rectangle 18">
            <a:extLst>
              <a:ext uri="{FF2B5EF4-FFF2-40B4-BE49-F238E27FC236}">
                <a16:creationId xmlns:a16="http://schemas.microsoft.com/office/drawing/2014/main" id="{7AC093DC-2DD6-4EAD-B0CF-FCF8A183781E}"/>
              </a:ext>
            </a:extLst>
          </p:cNvPr>
          <p:cNvSpPr/>
          <p:nvPr/>
        </p:nvSpPr>
        <p:spPr>
          <a:xfrm>
            <a:off x="2175514" y="4417975"/>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5475" algn="ctr"/>
            <a:r>
              <a:rPr lang="fr-FR"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آباء وأمهات وأولياء التلاميذ </a:t>
            </a:r>
            <a:endParaRPr lang="fr-FR" dirty="0">
              <a:solidFill>
                <a:schemeClr val="bg1"/>
              </a:solidFill>
              <a:latin typeface="Al Qabas" panose="00000500000000000000" pitchFamily="2" charset="-78"/>
              <a:cs typeface="Al Qabas" panose="00000500000000000000" pitchFamily="2" charset="-78"/>
            </a:endParaRPr>
          </a:p>
        </p:txBody>
      </p:sp>
      <p:sp>
        <p:nvSpPr>
          <p:cNvPr id="4" name="Rectangle 3">
            <a:extLst>
              <a:ext uri="{FF2B5EF4-FFF2-40B4-BE49-F238E27FC236}">
                <a16:creationId xmlns:a16="http://schemas.microsoft.com/office/drawing/2014/main" id="{9AD99FF7-17DD-4EA9-8E56-53FDA30995FA}"/>
              </a:ext>
            </a:extLst>
          </p:cNvPr>
          <p:cNvSpPr/>
          <p:nvPr/>
        </p:nvSpPr>
        <p:spPr>
          <a:xfrm>
            <a:off x="9394258" y="2144220"/>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1</a:t>
            </a:r>
            <a:endParaRPr lang="fr-FR" dirty="0"/>
          </a:p>
        </p:txBody>
      </p:sp>
      <p:sp>
        <p:nvSpPr>
          <p:cNvPr id="22" name="Rectangle 21">
            <a:extLst>
              <a:ext uri="{FF2B5EF4-FFF2-40B4-BE49-F238E27FC236}">
                <a16:creationId xmlns:a16="http://schemas.microsoft.com/office/drawing/2014/main" id="{70A31B58-B1EB-41FC-882B-26B280A795C9}"/>
              </a:ext>
            </a:extLst>
          </p:cNvPr>
          <p:cNvSpPr/>
          <p:nvPr/>
        </p:nvSpPr>
        <p:spPr>
          <a:xfrm>
            <a:off x="9394258" y="2920067"/>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2</a:t>
            </a:r>
            <a:endParaRPr lang="fr-FR" dirty="0"/>
          </a:p>
        </p:txBody>
      </p:sp>
      <p:sp>
        <p:nvSpPr>
          <p:cNvPr id="23" name="Rectangle 22">
            <a:extLst>
              <a:ext uri="{FF2B5EF4-FFF2-40B4-BE49-F238E27FC236}">
                <a16:creationId xmlns:a16="http://schemas.microsoft.com/office/drawing/2014/main" id="{272AD342-B2B3-46E3-B583-C5FD1DA8A42F}"/>
              </a:ext>
            </a:extLst>
          </p:cNvPr>
          <p:cNvSpPr/>
          <p:nvPr/>
        </p:nvSpPr>
        <p:spPr>
          <a:xfrm>
            <a:off x="9394258" y="3721611"/>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3</a:t>
            </a:r>
            <a:endParaRPr lang="fr-FR" dirty="0"/>
          </a:p>
        </p:txBody>
      </p:sp>
      <p:sp>
        <p:nvSpPr>
          <p:cNvPr id="24" name="Rectangle 23">
            <a:extLst>
              <a:ext uri="{FF2B5EF4-FFF2-40B4-BE49-F238E27FC236}">
                <a16:creationId xmlns:a16="http://schemas.microsoft.com/office/drawing/2014/main" id="{4E77F70B-72F4-4B33-8B4F-36E62DA5C632}"/>
              </a:ext>
            </a:extLst>
          </p:cNvPr>
          <p:cNvSpPr/>
          <p:nvPr/>
        </p:nvSpPr>
        <p:spPr>
          <a:xfrm>
            <a:off x="9394258" y="4508718"/>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4</a:t>
            </a:r>
            <a:endParaRPr lang="fr-FR" dirty="0"/>
          </a:p>
        </p:txBody>
      </p:sp>
      <p:sp>
        <p:nvSpPr>
          <p:cNvPr id="27" name="ZoneTexte 26">
            <a:extLst>
              <a:ext uri="{FF2B5EF4-FFF2-40B4-BE49-F238E27FC236}">
                <a16:creationId xmlns:a16="http://schemas.microsoft.com/office/drawing/2014/main" id="{D771EFD9-98F7-41D9-9C87-BE7A0C09EB91}"/>
              </a:ext>
            </a:extLst>
          </p:cNvPr>
          <p:cNvSpPr txBox="1"/>
          <p:nvPr/>
        </p:nvSpPr>
        <p:spPr>
          <a:xfrm>
            <a:off x="12597012" y="2279615"/>
            <a:ext cx="9189720" cy="2579571"/>
          </a:xfrm>
          <a:prstGeom prst="roundRect">
            <a:avLst/>
          </a:prstGeom>
          <a:noFill/>
          <a:ln>
            <a:solidFill>
              <a:srgbClr val="507E32"/>
            </a:solidFill>
          </a:ln>
        </p:spPr>
        <p:txBody>
          <a:bodyPr wrap="square">
            <a:spAutoFit/>
          </a:bodyPr>
          <a:lstStyle/>
          <a:p>
            <a:pPr marL="228600" algn="r">
              <a:lnSpc>
                <a:spcPct val="200000"/>
              </a:lnSpc>
              <a:spcAft>
                <a:spcPts val="800"/>
              </a:spcAft>
            </a:pPr>
            <a:r>
              <a:rPr lang="ar-MA" sz="1800" kern="100" dirty="0">
                <a:effectLst/>
                <a:latin typeface="Calibri" panose="020F0502020204030204" pitchFamily="34" charset="0"/>
                <a:ea typeface="Calibri" panose="020F0502020204030204" pitchFamily="34" charset="0"/>
                <a:cs typeface="Al Qabas" panose="00000500000000000000" pitchFamily="2" charset="-78"/>
              </a:rPr>
              <a:t>ت</a:t>
            </a:r>
            <a:r>
              <a:rPr lang="ar-SA" sz="1800" kern="100" dirty="0">
                <a:effectLst/>
                <a:latin typeface="Calibri" panose="020F0502020204030204" pitchFamily="34" charset="0"/>
                <a:ea typeface="Calibri" panose="020F0502020204030204" pitchFamily="34" charset="0"/>
                <a:cs typeface="Al Qabas" panose="00000500000000000000" pitchFamily="2" charset="-78"/>
              </a:rPr>
              <a:t>قوم الجمعيات التربوية والتعاونيات المرتبطة بالحياة المدرسية بدور أساسي في خلق روح التعاون والاندماج والمؤازرة بين المتعلمين بالمؤسسة عن طريق تحقيق أنشطة ومشاريع ثقافية واجتماعية بالمؤسسة.</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ونذكر فيما يلي مختلف هذه الجمعيات:</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8" name="Rectangle : coins arrondis 27">
            <a:extLst>
              <a:ext uri="{FF2B5EF4-FFF2-40B4-BE49-F238E27FC236}">
                <a16:creationId xmlns:a16="http://schemas.microsoft.com/office/drawing/2014/main" id="{A26C6E48-7E12-4CD9-975C-78A8CF3AAA26}"/>
              </a:ext>
            </a:extLst>
          </p:cNvPr>
          <p:cNvSpPr/>
          <p:nvPr/>
        </p:nvSpPr>
        <p:spPr>
          <a:xfrm>
            <a:off x="16103211" y="1461892"/>
            <a:ext cx="5730537"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800" dirty="0">
                <a:solidFill>
                  <a:srgbClr val="507E32"/>
                </a:solidFill>
                <a:effectLst/>
                <a:ea typeface="Calibri" panose="020F0502020204030204" pitchFamily="34" charset="0"/>
                <a:cs typeface="Al Qabas" panose="00000500000000000000" pitchFamily="2" charset="-78"/>
              </a:rPr>
              <a:t>الجمعيات والتعاونيات المدرسية</a:t>
            </a:r>
            <a:endParaRPr lang="fr-FR" dirty="0">
              <a:solidFill>
                <a:srgbClr val="507E32"/>
              </a:solidFill>
            </a:endParaRPr>
          </a:p>
        </p:txBody>
      </p:sp>
    </p:spTree>
    <p:extLst>
      <p:ext uri="{BB962C8B-B14F-4D97-AF65-F5344CB8AC3E}">
        <p14:creationId xmlns:p14="http://schemas.microsoft.com/office/powerpoint/2010/main" val="40237098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4" name="ZoneTexte 13">
            <a:extLst>
              <a:ext uri="{FF2B5EF4-FFF2-40B4-BE49-F238E27FC236}">
                <a16:creationId xmlns:a16="http://schemas.microsoft.com/office/drawing/2014/main" id="{AE8F3C3D-BD29-4736-8F59-49559DBAE9AD}"/>
              </a:ext>
            </a:extLst>
          </p:cNvPr>
          <p:cNvSpPr txBox="1"/>
          <p:nvPr/>
        </p:nvSpPr>
        <p:spPr>
          <a:xfrm>
            <a:off x="3837265" y="1505772"/>
            <a:ext cx="8732519" cy="473206"/>
          </a:xfrm>
          <a:prstGeom prst="rect">
            <a:avLst/>
          </a:prstGeom>
          <a:noFill/>
        </p:spPr>
        <p:txBody>
          <a:bodyPr wrap="square">
            <a:spAutoFit/>
          </a:bodyPr>
          <a:lstStyle/>
          <a:p>
            <a:pPr algn="r" rtl="1">
              <a:lnSpc>
                <a:spcPct val="150000"/>
              </a:lnSpc>
            </a:pPr>
            <a:r>
              <a:rPr lang="ar-MA" dirty="0"/>
              <a:t> </a:t>
            </a:r>
            <a:endParaRPr lang="fr-FR" sz="2000" dirty="0">
              <a:latin typeface="Al Qabas" panose="00000500000000000000" pitchFamily="2" charset="-78"/>
              <a:cs typeface="Al Qabas" panose="00000500000000000000" pitchFamily="2" charset="-78"/>
            </a:endParaRPr>
          </a:p>
        </p:txBody>
      </p:sp>
      <p:sp>
        <p:nvSpPr>
          <p:cNvPr id="15" name="Rectangle : coins arrondis 14">
            <a:extLst>
              <a:ext uri="{FF2B5EF4-FFF2-40B4-BE49-F238E27FC236}">
                <a16:creationId xmlns:a16="http://schemas.microsoft.com/office/drawing/2014/main" id="{3D131177-4911-4865-BA93-DB48C56C46F9}"/>
              </a:ext>
            </a:extLst>
          </p:cNvPr>
          <p:cNvSpPr/>
          <p:nvPr/>
        </p:nvSpPr>
        <p:spPr>
          <a:xfrm>
            <a:off x="111689" y="235604"/>
            <a:ext cx="3900840"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a:solidFill>
                  <a:schemeClr val="bg1"/>
                </a:solidFill>
                <a:effectLst/>
                <a:ea typeface="Calibri" panose="020F0502020204030204" pitchFamily="34" charset="0"/>
                <a:cs typeface="Al Qabas" panose="00000500000000000000" pitchFamily="2" charset="-78"/>
              </a:rPr>
              <a:t>الجمعيات والتعاونيات المدرسية</a:t>
            </a:r>
            <a:endParaRPr lang="fr-FR" sz="2000" dirty="0">
              <a:solidFill>
                <a:schemeClr val="bg1"/>
              </a:solidFill>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73710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18</a:t>
            </a:r>
            <a:endParaRPr lang="fr-FR" sz="3200" b="1" dirty="0">
              <a:latin typeface="AlexBrush-Regular" pitchFamily="2" charset="0"/>
            </a:endParaRPr>
          </a:p>
        </p:txBody>
      </p:sp>
      <p:sp>
        <p:nvSpPr>
          <p:cNvPr id="3" name="Rectangle 2">
            <a:extLst>
              <a:ext uri="{FF2B5EF4-FFF2-40B4-BE49-F238E27FC236}">
                <a16:creationId xmlns:a16="http://schemas.microsoft.com/office/drawing/2014/main" id="{6D9356B2-C839-414A-B3B9-CC96A9ED3973}"/>
              </a:ext>
            </a:extLst>
          </p:cNvPr>
          <p:cNvSpPr/>
          <p:nvPr/>
        </p:nvSpPr>
        <p:spPr>
          <a:xfrm>
            <a:off x="4012529" y="1282811"/>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الأنشطة الاجتماعية والتربوية والثقافية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7" name="Rectangle 16">
            <a:extLst>
              <a:ext uri="{FF2B5EF4-FFF2-40B4-BE49-F238E27FC236}">
                <a16:creationId xmlns:a16="http://schemas.microsoft.com/office/drawing/2014/main" id="{C0237C0C-8CA5-4479-8BD9-850BDD232CA1}"/>
              </a:ext>
            </a:extLst>
          </p:cNvPr>
          <p:cNvSpPr/>
          <p:nvPr/>
        </p:nvSpPr>
        <p:spPr>
          <a:xfrm>
            <a:off x="-8505456" y="2069918"/>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الجمعية الرياضية: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8" name="Rectangle 17">
            <a:extLst>
              <a:ext uri="{FF2B5EF4-FFF2-40B4-BE49-F238E27FC236}">
                <a16:creationId xmlns:a16="http://schemas.microsoft.com/office/drawing/2014/main" id="{D28070B0-CC2D-4916-81C3-8E0016FDAAFC}"/>
              </a:ext>
            </a:extLst>
          </p:cNvPr>
          <p:cNvSpPr/>
          <p:nvPr/>
        </p:nvSpPr>
        <p:spPr>
          <a:xfrm>
            <a:off x="-8505456" y="2857025"/>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تنمية التعاون المدرسي</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9" name="Rectangle 18">
            <a:extLst>
              <a:ext uri="{FF2B5EF4-FFF2-40B4-BE49-F238E27FC236}">
                <a16:creationId xmlns:a16="http://schemas.microsoft.com/office/drawing/2014/main" id="{7AC093DC-2DD6-4EAD-B0CF-FCF8A183781E}"/>
              </a:ext>
            </a:extLst>
          </p:cNvPr>
          <p:cNvSpPr/>
          <p:nvPr/>
        </p:nvSpPr>
        <p:spPr>
          <a:xfrm>
            <a:off x="-8505456" y="3644132"/>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5475" algn="ctr"/>
            <a:r>
              <a:rPr lang="fr-FR"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آباء وأمهات وأولياء التلاميذ </a:t>
            </a:r>
            <a:endParaRPr lang="fr-FR" dirty="0">
              <a:solidFill>
                <a:schemeClr val="bg1"/>
              </a:solidFill>
              <a:latin typeface="Al Qabas" panose="00000500000000000000" pitchFamily="2" charset="-78"/>
              <a:cs typeface="Al Qabas" panose="00000500000000000000" pitchFamily="2" charset="-78"/>
            </a:endParaRPr>
          </a:p>
        </p:txBody>
      </p:sp>
      <p:sp>
        <p:nvSpPr>
          <p:cNvPr id="4" name="Rectangle 3">
            <a:extLst>
              <a:ext uri="{FF2B5EF4-FFF2-40B4-BE49-F238E27FC236}">
                <a16:creationId xmlns:a16="http://schemas.microsoft.com/office/drawing/2014/main" id="{9AD99FF7-17DD-4EA9-8E56-53FDA30995FA}"/>
              </a:ext>
            </a:extLst>
          </p:cNvPr>
          <p:cNvSpPr/>
          <p:nvPr/>
        </p:nvSpPr>
        <p:spPr>
          <a:xfrm>
            <a:off x="11231273" y="1370377"/>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1</a:t>
            </a:r>
            <a:endParaRPr lang="fr-FR" dirty="0"/>
          </a:p>
        </p:txBody>
      </p:sp>
      <p:sp>
        <p:nvSpPr>
          <p:cNvPr id="22" name="Rectangle 21">
            <a:extLst>
              <a:ext uri="{FF2B5EF4-FFF2-40B4-BE49-F238E27FC236}">
                <a16:creationId xmlns:a16="http://schemas.microsoft.com/office/drawing/2014/main" id="{70A31B58-B1EB-41FC-882B-26B280A795C9}"/>
              </a:ext>
            </a:extLst>
          </p:cNvPr>
          <p:cNvSpPr/>
          <p:nvPr/>
        </p:nvSpPr>
        <p:spPr>
          <a:xfrm>
            <a:off x="-1286712" y="2146224"/>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2</a:t>
            </a:r>
            <a:endParaRPr lang="fr-FR" dirty="0"/>
          </a:p>
        </p:txBody>
      </p:sp>
      <p:sp>
        <p:nvSpPr>
          <p:cNvPr id="23" name="Rectangle 22">
            <a:extLst>
              <a:ext uri="{FF2B5EF4-FFF2-40B4-BE49-F238E27FC236}">
                <a16:creationId xmlns:a16="http://schemas.microsoft.com/office/drawing/2014/main" id="{272AD342-B2B3-46E3-B583-C5FD1DA8A42F}"/>
              </a:ext>
            </a:extLst>
          </p:cNvPr>
          <p:cNvSpPr/>
          <p:nvPr/>
        </p:nvSpPr>
        <p:spPr>
          <a:xfrm>
            <a:off x="-1286712" y="2947768"/>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3</a:t>
            </a:r>
            <a:endParaRPr lang="fr-FR" dirty="0"/>
          </a:p>
        </p:txBody>
      </p:sp>
      <p:sp>
        <p:nvSpPr>
          <p:cNvPr id="24" name="Rectangle 23">
            <a:extLst>
              <a:ext uri="{FF2B5EF4-FFF2-40B4-BE49-F238E27FC236}">
                <a16:creationId xmlns:a16="http://schemas.microsoft.com/office/drawing/2014/main" id="{4E77F70B-72F4-4B33-8B4F-36E62DA5C632}"/>
              </a:ext>
            </a:extLst>
          </p:cNvPr>
          <p:cNvSpPr/>
          <p:nvPr/>
        </p:nvSpPr>
        <p:spPr>
          <a:xfrm>
            <a:off x="-1286712" y="3734875"/>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4</a:t>
            </a:r>
            <a:endParaRPr lang="fr-FR" dirty="0"/>
          </a:p>
        </p:txBody>
      </p:sp>
      <p:sp>
        <p:nvSpPr>
          <p:cNvPr id="2" name="ZoneTexte 1">
            <a:extLst>
              <a:ext uri="{FF2B5EF4-FFF2-40B4-BE49-F238E27FC236}">
                <a16:creationId xmlns:a16="http://schemas.microsoft.com/office/drawing/2014/main" id="{4FC98A7E-0F3D-44C7-8E3B-E94F5A1EE4C2}"/>
              </a:ext>
            </a:extLst>
          </p:cNvPr>
          <p:cNvSpPr txBox="1"/>
          <p:nvPr/>
        </p:nvSpPr>
        <p:spPr>
          <a:xfrm>
            <a:off x="2589801" y="2245599"/>
            <a:ext cx="9023275" cy="2784737"/>
          </a:xfrm>
          <a:prstGeom prst="rect">
            <a:avLst/>
          </a:prstGeom>
          <a:noFill/>
        </p:spPr>
        <p:txBody>
          <a:bodyPr wrap="square" rtlCol="0">
            <a:spAutoFit/>
          </a:bodyPr>
          <a:lstStyle/>
          <a:p>
            <a:pPr algn="r">
              <a:lnSpc>
                <a:spcPct val="200000"/>
              </a:lnSpc>
            </a:pPr>
            <a:r>
              <a:rPr lang="ar-SA" sz="1800" kern="100" dirty="0">
                <a:effectLst/>
                <a:latin typeface="Calibri" panose="020F0502020204030204" pitchFamily="34" charset="0"/>
                <a:ea typeface="Calibri" panose="020F0502020204030204" pitchFamily="34" charset="0"/>
                <a:cs typeface="Al Qabas" panose="00000500000000000000" pitchFamily="2" charset="-78"/>
              </a:rPr>
              <a:t>تنشط هذه الجمعية في مجالات متعددة تساعد التلاميذ المعوزين وتلبي حاجاتهم المادية وتقدم للمتعثرين دراسيا حصصا في الدعم والتقوية، وتنظم للمجتمع المدرسي محاضرات وعروضا، وتمنح للتلاميذ المتفوقين جوائز تشجيعية، وغيرها من الأنشطة الاجتماعية والتربوية والثقافية.</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200000"/>
              </a:lnSpc>
            </a:pPr>
            <a:endParaRPr lang="fr-FR" dirty="0"/>
          </a:p>
        </p:txBody>
      </p:sp>
      <p:pic>
        <p:nvPicPr>
          <p:cNvPr id="20" name="Graphique 27" descr="Football">
            <a:extLst>
              <a:ext uri="{FF2B5EF4-FFF2-40B4-BE49-F238E27FC236}">
                <a16:creationId xmlns:a16="http://schemas.microsoft.com/office/drawing/2014/main" id="{808697F2-BCB3-4A5F-AA2A-E38513C1A9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09311" y="2975147"/>
            <a:ext cx="2921000" cy="2921000"/>
          </a:xfrm>
          <a:prstGeom prst="rect">
            <a:avLst/>
          </a:prstGeom>
        </p:spPr>
      </p:pic>
    </p:spTree>
    <p:extLst>
      <p:ext uri="{BB962C8B-B14F-4D97-AF65-F5344CB8AC3E}">
        <p14:creationId xmlns:p14="http://schemas.microsoft.com/office/powerpoint/2010/main" val="243510356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4" name="ZoneTexte 13">
            <a:extLst>
              <a:ext uri="{FF2B5EF4-FFF2-40B4-BE49-F238E27FC236}">
                <a16:creationId xmlns:a16="http://schemas.microsoft.com/office/drawing/2014/main" id="{AE8F3C3D-BD29-4736-8F59-49559DBAE9AD}"/>
              </a:ext>
            </a:extLst>
          </p:cNvPr>
          <p:cNvSpPr txBox="1"/>
          <p:nvPr/>
        </p:nvSpPr>
        <p:spPr>
          <a:xfrm>
            <a:off x="-8752074" y="1505772"/>
            <a:ext cx="8732519" cy="473206"/>
          </a:xfrm>
          <a:prstGeom prst="rect">
            <a:avLst/>
          </a:prstGeom>
          <a:noFill/>
        </p:spPr>
        <p:txBody>
          <a:bodyPr wrap="square">
            <a:spAutoFit/>
          </a:bodyPr>
          <a:lstStyle/>
          <a:p>
            <a:pPr algn="r" rtl="1">
              <a:lnSpc>
                <a:spcPct val="150000"/>
              </a:lnSpc>
            </a:pPr>
            <a:r>
              <a:rPr lang="ar-MA" dirty="0"/>
              <a:t> </a:t>
            </a:r>
            <a:endParaRPr lang="fr-FR" sz="2000" dirty="0">
              <a:latin typeface="Al Qabas" panose="00000500000000000000" pitchFamily="2" charset="-78"/>
              <a:cs typeface="Al Qabas" panose="00000500000000000000" pitchFamily="2" charset="-78"/>
            </a:endParaRPr>
          </a:p>
        </p:txBody>
      </p:sp>
      <p:sp>
        <p:nvSpPr>
          <p:cNvPr id="15" name="Rectangle : coins arrondis 14">
            <a:extLst>
              <a:ext uri="{FF2B5EF4-FFF2-40B4-BE49-F238E27FC236}">
                <a16:creationId xmlns:a16="http://schemas.microsoft.com/office/drawing/2014/main" id="{3D131177-4911-4865-BA93-DB48C56C46F9}"/>
              </a:ext>
            </a:extLst>
          </p:cNvPr>
          <p:cNvSpPr/>
          <p:nvPr/>
        </p:nvSpPr>
        <p:spPr>
          <a:xfrm>
            <a:off x="252920" y="235604"/>
            <a:ext cx="3759610" cy="723886"/>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a:solidFill>
                  <a:schemeClr val="bg1"/>
                </a:solidFill>
                <a:effectLst/>
                <a:ea typeface="Calibri" panose="020F0502020204030204" pitchFamily="34" charset="0"/>
                <a:cs typeface="Al Qabas" panose="00000500000000000000" pitchFamily="2" charset="-78"/>
              </a:rPr>
              <a:t>الجمعيات والتعاونيات المدرسية</a:t>
            </a:r>
            <a:endParaRPr lang="fr-FR" sz="2000" dirty="0">
              <a:solidFill>
                <a:schemeClr val="bg1"/>
              </a:solidFill>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68630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19</a:t>
            </a:r>
            <a:endParaRPr lang="fr-FR" sz="3200" b="1" dirty="0">
              <a:latin typeface="AlexBrush-Regular" pitchFamily="2" charset="0"/>
            </a:endParaRPr>
          </a:p>
        </p:txBody>
      </p:sp>
      <p:sp>
        <p:nvSpPr>
          <p:cNvPr id="3" name="Rectangle 2">
            <a:extLst>
              <a:ext uri="{FF2B5EF4-FFF2-40B4-BE49-F238E27FC236}">
                <a16:creationId xmlns:a16="http://schemas.microsoft.com/office/drawing/2014/main" id="{6D9356B2-C839-414A-B3B9-CC96A9ED3973}"/>
              </a:ext>
            </a:extLst>
          </p:cNvPr>
          <p:cNvSpPr/>
          <p:nvPr/>
        </p:nvSpPr>
        <p:spPr>
          <a:xfrm>
            <a:off x="-8576810" y="1282811"/>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الأنشطة الاجتماعية والتربوية والثقافية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7" name="Rectangle 16">
            <a:extLst>
              <a:ext uri="{FF2B5EF4-FFF2-40B4-BE49-F238E27FC236}">
                <a16:creationId xmlns:a16="http://schemas.microsoft.com/office/drawing/2014/main" id="{C0237C0C-8CA5-4479-8BD9-850BDD232CA1}"/>
              </a:ext>
            </a:extLst>
          </p:cNvPr>
          <p:cNvSpPr/>
          <p:nvPr/>
        </p:nvSpPr>
        <p:spPr>
          <a:xfrm>
            <a:off x="3915414" y="1282811"/>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الجمعية الرياضية: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8" name="Rectangle 17">
            <a:extLst>
              <a:ext uri="{FF2B5EF4-FFF2-40B4-BE49-F238E27FC236}">
                <a16:creationId xmlns:a16="http://schemas.microsoft.com/office/drawing/2014/main" id="{D28070B0-CC2D-4916-81C3-8E0016FDAAFC}"/>
              </a:ext>
            </a:extLst>
          </p:cNvPr>
          <p:cNvSpPr/>
          <p:nvPr/>
        </p:nvSpPr>
        <p:spPr>
          <a:xfrm>
            <a:off x="-8576810" y="2857025"/>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تنمية التعاون المدرسي</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9" name="Rectangle 18">
            <a:extLst>
              <a:ext uri="{FF2B5EF4-FFF2-40B4-BE49-F238E27FC236}">
                <a16:creationId xmlns:a16="http://schemas.microsoft.com/office/drawing/2014/main" id="{7AC093DC-2DD6-4EAD-B0CF-FCF8A183781E}"/>
              </a:ext>
            </a:extLst>
          </p:cNvPr>
          <p:cNvSpPr/>
          <p:nvPr/>
        </p:nvSpPr>
        <p:spPr>
          <a:xfrm>
            <a:off x="-8576810" y="3644132"/>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5475" algn="ctr"/>
            <a:r>
              <a:rPr lang="fr-FR"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آباء وأمهات وأولياء التلاميذ </a:t>
            </a:r>
            <a:endParaRPr lang="fr-FR" dirty="0">
              <a:solidFill>
                <a:schemeClr val="bg1"/>
              </a:solidFill>
              <a:latin typeface="Al Qabas" panose="00000500000000000000" pitchFamily="2" charset="-78"/>
              <a:cs typeface="Al Qabas" panose="00000500000000000000" pitchFamily="2" charset="-78"/>
            </a:endParaRPr>
          </a:p>
        </p:txBody>
      </p:sp>
      <p:sp>
        <p:nvSpPr>
          <p:cNvPr id="4" name="Rectangle 3">
            <a:extLst>
              <a:ext uri="{FF2B5EF4-FFF2-40B4-BE49-F238E27FC236}">
                <a16:creationId xmlns:a16="http://schemas.microsoft.com/office/drawing/2014/main" id="{9AD99FF7-17DD-4EA9-8E56-53FDA30995FA}"/>
              </a:ext>
            </a:extLst>
          </p:cNvPr>
          <p:cNvSpPr/>
          <p:nvPr/>
        </p:nvSpPr>
        <p:spPr>
          <a:xfrm>
            <a:off x="-1358066" y="1370377"/>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1</a:t>
            </a:r>
            <a:endParaRPr lang="fr-FR" dirty="0"/>
          </a:p>
        </p:txBody>
      </p:sp>
      <p:sp>
        <p:nvSpPr>
          <p:cNvPr id="22" name="Rectangle 21">
            <a:extLst>
              <a:ext uri="{FF2B5EF4-FFF2-40B4-BE49-F238E27FC236}">
                <a16:creationId xmlns:a16="http://schemas.microsoft.com/office/drawing/2014/main" id="{70A31B58-B1EB-41FC-882B-26B280A795C9}"/>
              </a:ext>
            </a:extLst>
          </p:cNvPr>
          <p:cNvSpPr/>
          <p:nvPr/>
        </p:nvSpPr>
        <p:spPr>
          <a:xfrm>
            <a:off x="11134158" y="1359117"/>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2</a:t>
            </a:r>
            <a:endParaRPr lang="fr-FR" dirty="0"/>
          </a:p>
        </p:txBody>
      </p:sp>
      <p:sp>
        <p:nvSpPr>
          <p:cNvPr id="23" name="Rectangle 22">
            <a:extLst>
              <a:ext uri="{FF2B5EF4-FFF2-40B4-BE49-F238E27FC236}">
                <a16:creationId xmlns:a16="http://schemas.microsoft.com/office/drawing/2014/main" id="{272AD342-B2B3-46E3-B583-C5FD1DA8A42F}"/>
              </a:ext>
            </a:extLst>
          </p:cNvPr>
          <p:cNvSpPr/>
          <p:nvPr/>
        </p:nvSpPr>
        <p:spPr>
          <a:xfrm>
            <a:off x="-1358066" y="2947768"/>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3</a:t>
            </a:r>
            <a:endParaRPr lang="fr-FR" dirty="0"/>
          </a:p>
        </p:txBody>
      </p:sp>
      <p:sp>
        <p:nvSpPr>
          <p:cNvPr id="24" name="Rectangle 23">
            <a:extLst>
              <a:ext uri="{FF2B5EF4-FFF2-40B4-BE49-F238E27FC236}">
                <a16:creationId xmlns:a16="http://schemas.microsoft.com/office/drawing/2014/main" id="{4E77F70B-72F4-4B33-8B4F-36E62DA5C632}"/>
              </a:ext>
            </a:extLst>
          </p:cNvPr>
          <p:cNvSpPr/>
          <p:nvPr/>
        </p:nvSpPr>
        <p:spPr>
          <a:xfrm>
            <a:off x="-1358066" y="3734875"/>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4</a:t>
            </a:r>
            <a:endParaRPr lang="fr-FR" dirty="0"/>
          </a:p>
        </p:txBody>
      </p:sp>
      <p:sp>
        <p:nvSpPr>
          <p:cNvPr id="27" name="ZoneTexte 26">
            <a:extLst>
              <a:ext uri="{FF2B5EF4-FFF2-40B4-BE49-F238E27FC236}">
                <a16:creationId xmlns:a16="http://schemas.microsoft.com/office/drawing/2014/main" id="{0187037C-70BF-42DF-8B00-87B19C32F750}"/>
              </a:ext>
            </a:extLst>
          </p:cNvPr>
          <p:cNvSpPr txBox="1"/>
          <p:nvPr/>
        </p:nvSpPr>
        <p:spPr>
          <a:xfrm>
            <a:off x="2589801" y="2245599"/>
            <a:ext cx="9023275" cy="2239074"/>
          </a:xfrm>
          <a:prstGeom prst="rect">
            <a:avLst/>
          </a:prstGeom>
          <a:noFill/>
        </p:spPr>
        <p:txBody>
          <a:bodyPr wrap="square" rtlCol="0">
            <a:spAutoFit/>
          </a:bodyPr>
          <a:lstStyle/>
          <a:p>
            <a:pPr algn="r">
              <a:lnSpc>
                <a:spcPct val="200000"/>
              </a:lnSpc>
            </a:pPr>
            <a:r>
              <a:rPr lang="ar-SA" sz="1800" dirty="0">
                <a:effectLst/>
                <a:ea typeface="Calibri" panose="020F0502020204030204" pitchFamily="34" charset="0"/>
                <a:cs typeface="Al Qabas" panose="00000500000000000000" pitchFamily="2" charset="-78"/>
              </a:rPr>
              <a:t>تنشط هذه الجمعية في الميدان الرياضي وتنظم المباريات والمسابقات بين الأقسام أو المؤسسات أو بين فرق الأحياء، ويمكن لها أن تقترح عدة أشكال من الشراكة مع الفعاليات الرياضية المحلية والجهوية، وحتى الوطنية في مجال تبادل الخبرات واكتشاف اللاعبين الموهوبين.</a:t>
            </a:r>
            <a:endParaRPr lang="fr-FR" dirty="0"/>
          </a:p>
        </p:txBody>
      </p:sp>
      <p:pic>
        <p:nvPicPr>
          <p:cNvPr id="28" name="Graphique 27" descr="Football">
            <a:extLst>
              <a:ext uri="{FF2B5EF4-FFF2-40B4-BE49-F238E27FC236}">
                <a16:creationId xmlns:a16="http://schemas.microsoft.com/office/drawing/2014/main" id="{5269E154-1566-46A2-928A-0E145E1A3E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46" y="2975147"/>
            <a:ext cx="2921000" cy="2921000"/>
          </a:xfrm>
          <a:prstGeom prst="rect">
            <a:avLst/>
          </a:prstGeom>
        </p:spPr>
      </p:pic>
      <p:pic>
        <p:nvPicPr>
          <p:cNvPr id="29" name="Graphique 28" descr="Balles de sport">
            <a:extLst>
              <a:ext uri="{FF2B5EF4-FFF2-40B4-BE49-F238E27FC236}">
                <a16:creationId xmlns:a16="http://schemas.microsoft.com/office/drawing/2014/main" id="{CB4A8B25-E1F6-4461-98E5-04FBB1ADD2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238838" y="4595790"/>
            <a:ext cx="1460140" cy="1460140"/>
          </a:xfrm>
          <a:prstGeom prst="rect">
            <a:avLst/>
          </a:prstGeom>
        </p:spPr>
      </p:pic>
    </p:spTree>
    <p:extLst>
      <p:ext uri="{BB962C8B-B14F-4D97-AF65-F5344CB8AC3E}">
        <p14:creationId xmlns:p14="http://schemas.microsoft.com/office/powerpoint/2010/main" val="22580836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4" name="ZoneTexte 13">
            <a:extLst>
              <a:ext uri="{FF2B5EF4-FFF2-40B4-BE49-F238E27FC236}">
                <a16:creationId xmlns:a16="http://schemas.microsoft.com/office/drawing/2014/main" id="{AE8F3C3D-BD29-4736-8F59-49559DBAE9AD}"/>
              </a:ext>
            </a:extLst>
          </p:cNvPr>
          <p:cNvSpPr txBox="1"/>
          <p:nvPr/>
        </p:nvSpPr>
        <p:spPr>
          <a:xfrm>
            <a:off x="-8388350" y="1505772"/>
            <a:ext cx="8732519" cy="473206"/>
          </a:xfrm>
          <a:prstGeom prst="rect">
            <a:avLst/>
          </a:prstGeom>
          <a:noFill/>
        </p:spPr>
        <p:txBody>
          <a:bodyPr wrap="square">
            <a:spAutoFit/>
          </a:bodyPr>
          <a:lstStyle/>
          <a:p>
            <a:pPr algn="r" rtl="1">
              <a:lnSpc>
                <a:spcPct val="150000"/>
              </a:lnSpc>
            </a:pPr>
            <a:r>
              <a:rPr lang="ar-MA" dirty="0"/>
              <a:t> </a:t>
            </a:r>
            <a:endParaRPr lang="fr-FR" sz="2000" dirty="0">
              <a:latin typeface="Al Qabas" panose="00000500000000000000" pitchFamily="2" charset="-78"/>
              <a:cs typeface="Al Qabas" panose="00000500000000000000" pitchFamily="2" charset="-78"/>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66725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20</a:t>
            </a:r>
            <a:endParaRPr lang="fr-FR" sz="3200" b="1" dirty="0">
              <a:latin typeface="AlexBrush-Regular" pitchFamily="2" charset="0"/>
            </a:endParaRPr>
          </a:p>
        </p:txBody>
      </p:sp>
      <p:sp>
        <p:nvSpPr>
          <p:cNvPr id="3" name="Rectangle 2">
            <a:extLst>
              <a:ext uri="{FF2B5EF4-FFF2-40B4-BE49-F238E27FC236}">
                <a16:creationId xmlns:a16="http://schemas.microsoft.com/office/drawing/2014/main" id="{6D9356B2-C839-414A-B3B9-CC96A9ED3973}"/>
              </a:ext>
            </a:extLst>
          </p:cNvPr>
          <p:cNvSpPr/>
          <p:nvPr/>
        </p:nvSpPr>
        <p:spPr>
          <a:xfrm>
            <a:off x="-8213086" y="1282811"/>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الأنشطة الاجتماعية والتربوية والثقافية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7" name="Rectangle 16">
            <a:extLst>
              <a:ext uri="{FF2B5EF4-FFF2-40B4-BE49-F238E27FC236}">
                <a16:creationId xmlns:a16="http://schemas.microsoft.com/office/drawing/2014/main" id="{C0237C0C-8CA5-4479-8BD9-850BDD232CA1}"/>
              </a:ext>
            </a:extLst>
          </p:cNvPr>
          <p:cNvSpPr/>
          <p:nvPr/>
        </p:nvSpPr>
        <p:spPr>
          <a:xfrm>
            <a:off x="-8213086" y="2069918"/>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الجمعية الرياضية: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8" name="Rectangle 17">
            <a:extLst>
              <a:ext uri="{FF2B5EF4-FFF2-40B4-BE49-F238E27FC236}">
                <a16:creationId xmlns:a16="http://schemas.microsoft.com/office/drawing/2014/main" id="{D28070B0-CC2D-4916-81C3-8E0016FDAAFC}"/>
              </a:ext>
            </a:extLst>
          </p:cNvPr>
          <p:cNvSpPr/>
          <p:nvPr/>
        </p:nvSpPr>
        <p:spPr>
          <a:xfrm>
            <a:off x="3834828" y="1282811"/>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تنمية التعاون المدرسي</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9" name="Rectangle 18">
            <a:extLst>
              <a:ext uri="{FF2B5EF4-FFF2-40B4-BE49-F238E27FC236}">
                <a16:creationId xmlns:a16="http://schemas.microsoft.com/office/drawing/2014/main" id="{7AC093DC-2DD6-4EAD-B0CF-FCF8A183781E}"/>
              </a:ext>
            </a:extLst>
          </p:cNvPr>
          <p:cNvSpPr/>
          <p:nvPr/>
        </p:nvSpPr>
        <p:spPr>
          <a:xfrm>
            <a:off x="-8213086" y="3644132"/>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5475" algn="ctr"/>
            <a:r>
              <a:rPr lang="fr-FR"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آباء وأمهات وأولياء التلاميذ </a:t>
            </a:r>
            <a:endParaRPr lang="fr-FR" dirty="0">
              <a:solidFill>
                <a:schemeClr val="bg1"/>
              </a:solidFill>
              <a:latin typeface="Al Qabas" panose="00000500000000000000" pitchFamily="2" charset="-78"/>
              <a:cs typeface="Al Qabas" panose="00000500000000000000" pitchFamily="2" charset="-78"/>
            </a:endParaRPr>
          </a:p>
        </p:txBody>
      </p:sp>
      <p:sp>
        <p:nvSpPr>
          <p:cNvPr id="4" name="Rectangle 3">
            <a:extLst>
              <a:ext uri="{FF2B5EF4-FFF2-40B4-BE49-F238E27FC236}">
                <a16:creationId xmlns:a16="http://schemas.microsoft.com/office/drawing/2014/main" id="{9AD99FF7-17DD-4EA9-8E56-53FDA30995FA}"/>
              </a:ext>
            </a:extLst>
          </p:cNvPr>
          <p:cNvSpPr/>
          <p:nvPr/>
        </p:nvSpPr>
        <p:spPr>
          <a:xfrm>
            <a:off x="-994342" y="1370377"/>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1</a:t>
            </a:r>
            <a:endParaRPr lang="fr-FR" dirty="0"/>
          </a:p>
        </p:txBody>
      </p:sp>
      <p:sp>
        <p:nvSpPr>
          <p:cNvPr id="22" name="Rectangle 21">
            <a:extLst>
              <a:ext uri="{FF2B5EF4-FFF2-40B4-BE49-F238E27FC236}">
                <a16:creationId xmlns:a16="http://schemas.microsoft.com/office/drawing/2014/main" id="{70A31B58-B1EB-41FC-882B-26B280A795C9}"/>
              </a:ext>
            </a:extLst>
          </p:cNvPr>
          <p:cNvSpPr/>
          <p:nvPr/>
        </p:nvSpPr>
        <p:spPr>
          <a:xfrm>
            <a:off x="-994342" y="2146224"/>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2</a:t>
            </a:r>
            <a:endParaRPr lang="fr-FR" dirty="0"/>
          </a:p>
        </p:txBody>
      </p:sp>
      <p:sp>
        <p:nvSpPr>
          <p:cNvPr id="23" name="Rectangle 22">
            <a:extLst>
              <a:ext uri="{FF2B5EF4-FFF2-40B4-BE49-F238E27FC236}">
                <a16:creationId xmlns:a16="http://schemas.microsoft.com/office/drawing/2014/main" id="{272AD342-B2B3-46E3-B583-C5FD1DA8A42F}"/>
              </a:ext>
            </a:extLst>
          </p:cNvPr>
          <p:cNvSpPr/>
          <p:nvPr/>
        </p:nvSpPr>
        <p:spPr>
          <a:xfrm>
            <a:off x="11053572" y="1373554"/>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3</a:t>
            </a:r>
            <a:endParaRPr lang="fr-FR" dirty="0"/>
          </a:p>
        </p:txBody>
      </p:sp>
      <p:sp>
        <p:nvSpPr>
          <p:cNvPr id="24" name="Rectangle 23">
            <a:extLst>
              <a:ext uri="{FF2B5EF4-FFF2-40B4-BE49-F238E27FC236}">
                <a16:creationId xmlns:a16="http://schemas.microsoft.com/office/drawing/2014/main" id="{4E77F70B-72F4-4B33-8B4F-36E62DA5C632}"/>
              </a:ext>
            </a:extLst>
          </p:cNvPr>
          <p:cNvSpPr/>
          <p:nvPr/>
        </p:nvSpPr>
        <p:spPr>
          <a:xfrm>
            <a:off x="-994342" y="3734875"/>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4</a:t>
            </a:r>
            <a:endParaRPr lang="fr-FR" dirty="0"/>
          </a:p>
        </p:txBody>
      </p:sp>
      <p:sp>
        <p:nvSpPr>
          <p:cNvPr id="27" name="ZoneTexte 26">
            <a:extLst>
              <a:ext uri="{FF2B5EF4-FFF2-40B4-BE49-F238E27FC236}">
                <a16:creationId xmlns:a16="http://schemas.microsoft.com/office/drawing/2014/main" id="{8120BAD3-4C12-4405-96BE-53F588363000}"/>
              </a:ext>
            </a:extLst>
          </p:cNvPr>
          <p:cNvSpPr txBox="1"/>
          <p:nvPr/>
        </p:nvSpPr>
        <p:spPr>
          <a:xfrm>
            <a:off x="177800" y="2245599"/>
            <a:ext cx="11435277" cy="3181384"/>
          </a:xfrm>
          <a:prstGeom prst="rect">
            <a:avLst/>
          </a:prstGeom>
          <a:noFill/>
        </p:spPr>
        <p:txBody>
          <a:bodyPr wrap="square" rtlCol="0">
            <a:spAutoFit/>
          </a:bodyPr>
          <a:lstStyle/>
          <a:p>
            <a:pPr marL="228600" algn="r">
              <a:lnSpc>
                <a:spcPct val="107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يكمن دور هذه الجمعية في: </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دعم العمل الاجتماعي لفائدة التلاميذ المحتاجين.</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توطيد روابط التفاهم والتضامن بين المدرسة والأسرة</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دعم أنشطة البستنة المدرسية؛ </a:t>
            </a:r>
            <a:endParaRPr lang="ar-MA" sz="1800" kern="100" dirty="0">
              <a:effectLst/>
              <a:latin typeface="Calibri" panose="020F0502020204030204" pitchFamily="34" charset="0"/>
              <a:ea typeface="Calibri" panose="020F0502020204030204" pitchFamily="34" charset="0"/>
              <a:cs typeface="Al Qabas" panose="00000500000000000000" pitchFamily="2" charset="-78"/>
            </a:endParaRPr>
          </a:p>
          <a:p>
            <a:pPr marL="342900" lvl="0" indent="-342900" algn="r"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إنشاء أندية للتربية البيئية</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تأطير وتنشيط التعاونيات المدرسية. </a:t>
            </a:r>
            <a:endParaRPr lang="ar-MA" sz="1800" kern="100" dirty="0">
              <a:effectLst/>
              <a:latin typeface="Calibri" panose="020F0502020204030204" pitchFamily="34" charset="0"/>
              <a:ea typeface="Calibri" panose="020F0502020204030204" pitchFamily="34" charset="0"/>
              <a:cs typeface="Al Qabas" panose="00000500000000000000" pitchFamily="2" charset="-78"/>
            </a:endParaRPr>
          </a:p>
          <a:p>
            <a:pPr marL="342900" indent="-342900" algn="r"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إحداث أندية للاستئناس بالإعلاميات التأطير والتكوين التعاوني.</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إنشاء مكتبات مدرسية تعاونية. </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8" name="Rectangle : coins arrondis 27">
            <a:extLst>
              <a:ext uri="{FF2B5EF4-FFF2-40B4-BE49-F238E27FC236}">
                <a16:creationId xmlns:a16="http://schemas.microsoft.com/office/drawing/2014/main" id="{98B199F5-389B-4786-8BEA-58A8B48456C0}"/>
              </a:ext>
            </a:extLst>
          </p:cNvPr>
          <p:cNvSpPr/>
          <p:nvPr/>
        </p:nvSpPr>
        <p:spPr>
          <a:xfrm>
            <a:off x="111689" y="235604"/>
            <a:ext cx="3900840"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a:solidFill>
                  <a:schemeClr val="bg1"/>
                </a:solidFill>
                <a:effectLst/>
                <a:ea typeface="Calibri" panose="020F0502020204030204" pitchFamily="34" charset="0"/>
                <a:cs typeface="Al Qabas" panose="00000500000000000000" pitchFamily="2" charset="-78"/>
              </a:rPr>
              <a:t>الجمعيات والتعاونيات المدرسية</a:t>
            </a:r>
            <a:endParaRPr lang="fr-FR" sz="2000" dirty="0">
              <a:solidFill>
                <a:schemeClr val="bg1"/>
              </a:solidFill>
            </a:endParaRPr>
          </a:p>
        </p:txBody>
      </p:sp>
      <p:pic>
        <p:nvPicPr>
          <p:cNvPr id="20" name="Graphique 27" descr="Football">
            <a:extLst>
              <a:ext uri="{FF2B5EF4-FFF2-40B4-BE49-F238E27FC236}">
                <a16:creationId xmlns:a16="http://schemas.microsoft.com/office/drawing/2014/main" id="{50567B00-A22F-4171-989F-E5925FAAEEC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72445" y="3644132"/>
            <a:ext cx="2921000" cy="2921000"/>
          </a:xfrm>
          <a:prstGeom prst="rect">
            <a:avLst/>
          </a:prstGeom>
        </p:spPr>
      </p:pic>
      <p:pic>
        <p:nvPicPr>
          <p:cNvPr id="21" name="Graphique 27" descr="Femme avec enfant">
            <a:extLst>
              <a:ext uri="{FF2B5EF4-FFF2-40B4-BE49-F238E27FC236}">
                <a16:creationId xmlns:a16="http://schemas.microsoft.com/office/drawing/2014/main" id="{7DB38BFC-03ED-441A-A5A5-832D3BFF0C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83931" y="4796370"/>
            <a:ext cx="135314" cy="135314"/>
          </a:xfrm>
          <a:prstGeom prst="rect">
            <a:avLst/>
          </a:prstGeom>
        </p:spPr>
      </p:pic>
    </p:spTree>
    <p:extLst>
      <p:ext uri="{BB962C8B-B14F-4D97-AF65-F5344CB8AC3E}">
        <p14:creationId xmlns:p14="http://schemas.microsoft.com/office/powerpoint/2010/main" val="25435902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4" name="ZoneTexte 13">
            <a:extLst>
              <a:ext uri="{FF2B5EF4-FFF2-40B4-BE49-F238E27FC236}">
                <a16:creationId xmlns:a16="http://schemas.microsoft.com/office/drawing/2014/main" id="{AE8F3C3D-BD29-4736-8F59-49559DBAE9AD}"/>
              </a:ext>
            </a:extLst>
          </p:cNvPr>
          <p:cNvSpPr txBox="1"/>
          <p:nvPr/>
        </p:nvSpPr>
        <p:spPr>
          <a:xfrm>
            <a:off x="-8555390" y="1505772"/>
            <a:ext cx="8732519" cy="473206"/>
          </a:xfrm>
          <a:prstGeom prst="rect">
            <a:avLst/>
          </a:prstGeom>
          <a:noFill/>
        </p:spPr>
        <p:txBody>
          <a:bodyPr wrap="square">
            <a:spAutoFit/>
          </a:bodyPr>
          <a:lstStyle/>
          <a:p>
            <a:pPr algn="r" rtl="1">
              <a:lnSpc>
                <a:spcPct val="150000"/>
              </a:lnSpc>
            </a:pPr>
            <a:r>
              <a:rPr lang="ar-MA" dirty="0"/>
              <a:t> </a:t>
            </a:r>
            <a:endParaRPr lang="fr-FR" sz="2000" dirty="0">
              <a:latin typeface="Al Qabas" panose="00000500000000000000" pitchFamily="2" charset="-78"/>
              <a:cs typeface="Al Qabas" panose="00000500000000000000" pitchFamily="2" charset="-78"/>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67995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21</a:t>
            </a:r>
            <a:endParaRPr lang="fr-FR" sz="3200" b="1" dirty="0">
              <a:latin typeface="AlexBrush-Regular" pitchFamily="2" charset="0"/>
            </a:endParaRPr>
          </a:p>
        </p:txBody>
      </p:sp>
      <p:sp>
        <p:nvSpPr>
          <p:cNvPr id="3" name="Rectangle 2">
            <a:extLst>
              <a:ext uri="{FF2B5EF4-FFF2-40B4-BE49-F238E27FC236}">
                <a16:creationId xmlns:a16="http://schemas.microsoft.com/office/drawing/2014/main" id="{6D9356B2-C839-414A-B3B9-CC96A9ED3973}"/>
              </a:ext>
            </a:extLst>
          </p:cNvPr>
          <p:cNvSpPr/>
          <p:nvPr/>
        </p:nvSpPr>
        <p:spPr>
          <a:xfrm>
            <a:off x="-8380126" y="1282811"/>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الأنشطة الاجتماعية والتربوية والثقافية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7" name="Rectangle 16">
            <a:extLst>
              <a:ext uri="{FF2B5EF4-FFF2-40B4-BE49-F238E27FC236}">
                <a16:creationId xmlns:a16="http://schemas.microsoft.com/office/drawing/2014/main" id="{C0237C0C-8CA5-4479-8BD9-850BDD232CA1}"/>
              </a:ext>
            </a:extLst>
          </p:cNvPr>
          <p:cNvSpPr/>
          <p:nvPr/>
        </p:nvSpPr>
        <p:spPr>
          <a:xfrm>
            <a:off x="-8380126" y="2069918"/>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الجمعية الرياضية:</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8" name="Rectangle 17">
            <a:extLst>
              <a:ext uri="{FF2B5EF4-FFF2-40B4-BE49-F238E27FC236}">
                <a16:creationId xmlns:a16="http://schemas.microsoft.com/office/drawing/2014/main" id="{D28070B0-CC2D-4916-81C3-8E0016FDAAFC}"/>
              </a:ext>
            </a:extLst>
          </p:cNvPr>
          <p:cNvSpPr/>
          <p:nvPr/>
        </p:nvSpPr>
        <p:spPr>
          <a:xfrm>
            <a:off x="-8380126" y="2857025"/>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6575" algn="ctr"/>
            <a:r>
              <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تنمية التعاون المدرسي</a:t>
            </a:r>
            <a:endParaRPr lang="fr-FR" sz="1800" kern="100" dirty="0">
              <a:solidFill>
                <a:schemeClr val="bg1"/>
              </a:solidFill>
              <a:effectLst/>
              <a:latin typeface="Al Qabas" panose="00000500000000000000" pitchFamily="2" charset="-78"/>
              <a:ea typeface="Calibri" panose="020F0502020204030204" pitchFamily="34" charset="0"/>
              <a:cs typeface="Al Qabas" panose="00000500000000000000" pitchFamily="2" charset="-78"/>
            </a:endParaRPr>
          </a:p>
        </p:txBody>
      </p:sp>
      <p:sp>
        <p:nvSpPr>
          <p:cNvPr id="19" name="Rectangle 18">
            <a:extLst>
              <a:ext uri="{FF2B5EF4-FFF2-40B4-BE49-F238E27FC236}">
                <a16:creationId xmlns:a16="http://schemas.microsoft.com/office/drawing/2014/main" id="{7AC093DC-2DD6-4EAD-B0CF-FCF8A183781E}"/>
              </a:ext>
            </a:extLst>
          </p:cNvPr>
          <p:cNvSpPr/>
          <p:nvPr/>
        </p:nvSpPr>
        <p:spPr>
          <a:xfrm>
            <a:off x="3667788" y="1282811"/>
            <a:ext cx="7456169" cy="608600"/>
          </a:xfrm>
          <a:prstGeom prst="rect">
            <a:avLst/>
          </a:prstGeom>
          <a:solidFill>
            <a:srgbClr val="507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5475" algn="ctr"/>
            <a:r>
              <a:rPr lang="fr-FR"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 </a:t>
            </a:r>
            <a:r>
              <a:rPr lang="ar-SA" sz="1800" dirty="0">
                <a:solidFill>
                  <a:schemeClr val="bg1"/>
                </a:solidFill>
                <a:effectLst/>
                <a:latin typeface="Al Qabas" panose="00000500000000000000" pitchFamily="2" charset="-78"/>
                <a:ea typeface="Calibri" panose="020F0502020204030204" pitchFamily="34" charset="0"/>
                <a:cs typeface="Al Qabas" panose="00000500000000000000" pitchFamily="2" charset="-78"/>
              </a:rPr>
              <a:t>جمعية آباء وأمهات وأولياء التلاميذ </a:t>
            </a:r>
            <a:endParaRPr lang="fr-FR" dirty="0">
              <a:solidFill>
                <a:schemeClr val="bg1"/>
              </a:solidFill>
              <a:latin typeface="Al Qabas" panose="00000500000000000000" pitchFamily="2" charset="-78"/>
              <a:cs typeface="Al Qabas" panose="00000500000000000000" pitchFamily="2" charset="-78"/>
            </a:endParaRPr>
          </a:p>
        </p:txBody>
      </p:sp>
      <p:sp>
        <p:nvSpPr>
          <p:cNvPr id="4" name="Rectangle 3">
            <a:extLst>
              <a:ext uri="{FF2B5EF4-FFF2-40B4-BE49-F238E27FC236}">
                <a16:creationId xmlns:a16="http://schemas.microsoft.com/office/drawing/2014/main" id="{9AD99FF7-17DD-4EA9-8E56-53FDA30995FA}"/>
              </a:ext>
            </a:extLst>
          </p:cNvPr>
          <p:cNvSpPr/>
          <p:nvPr/>
        </p:nvSpPr>
        <p:spPr>
          <a:xfrm>
            <a:off x="-1161382" y="1370377"/>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1</a:t>
            </a:r>
            <a:endParaRPr lang="fr-FR" dirty="0"/>
          </a:p>
        </p:txBody>
      </p:sp>
      <p:sp>
        <p:nvSpPr>
          <p:cNvPr id="22" name="Rectangle 21">
            <a:extLst>
              <a:ext uri="{FF2B5EF4-FFF2-40B4-BE49-F238E27FC236}">
                <a16:creationId xmlns:a16="http://schemas.microsoft.com/office/drawing/2014/main" id="{70A31B58-B1EB-41FC-882B-26B280A795C9}"/>
              </a:ext>
            </a:extLst>
          </p:cNvPr>
          <p:cNvSpPr/>
          <p:nvPr/>
        </p:nvSpPr>
        <p:spPr>
          <a:xfrm>
            <a:off x="-1161382" y="2146224"/>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2</a:t>
            </a:r>
            <a:endParaRPr lang="fr-FR" dirty="0"/>
          </a:p>
        </p:txBody>
      </p:sp>
      <p:sp>
        <p:nvSpPr>
          <p:cNvPr id="23" name="Rectangle 22">
            <a:extLst>
              <a:ext uri="{FF2B5EF4-FFF2-40B4-BE49-F238E27FC236}">
                <a16:creationId xmlns:a16="http://schemas.microsoft.com/office/drawing/2014/main" id="{272AD342-B2B3-46E3-B583-C5FD1DA8A42F}"/>
              </a:ext>
            </a:extLst>
          </p:cNvPr>
          <p:cNvSpPr/>
          <p:nvPr/>
        </p:nvSpPr>
        <p:spPr>
          <a:xfrm>
            <a:off x="-1161382" y="2947768"/>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3</a:t>
            </a:r>
            <a:endParaRPr lang="fr-FR" dirty="0"/>
          </a:p>
        </p:txBody>
      </p:sp>
      <p:sp>
        <p:nvSpPr>
          <p:cNvPr id="24" name="Rectangle 23">
            <a:extLst>
              <a:ext uri="{FF2B5EF4-FFF2-40B4-BE49-F238E27FC236}">
                <a16:creationId xmlns:a16="http://schemas.microsoft.com/office/drawing/2014/main" id="{4E77F70B-72F4-4B33-8B4F-36E62DA5C632}"/>
              </a:ext>
            </a:extLst>
          </p:cNvPr>
          <p:cNvSpPr/>
          <p:nvPr/>
        </p:nvSpPr>
        <p:spPr>
          <a:xfrm>
            <a:off x="10886532" y="1373554"/>
            <a:ext cx="578870" cy="443606"/>
          </a:xfrm>
          <a:prstGeom prst="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4</a:t>
            </a:r>
            <a:endParaRPr lang="fr-FR" dirty="0"/>
          </a:p>
        </p:txBody>
      </p:sp>
      <p:sp>
        <p:nvSpPr>
          <p:cNvPr id="27" name="ZoneTexte 26">
            <a:extLst>
              <a:ext uri="{FF2B5EF4-FFF2-40B4-BE49-F238E27FC236}">
                <a16:creationId xmlns:a16="http://schemas.microsoft.com/office/drawing/2014/main" id="{36960026-6B2D-4828-9DF4-B7D1BBCB409D}"/>
              </a:ext>
            </a:extLst>
          </p:cNvPr>
          <p:cNvSpPr txBox="1"/>
          <p:nvPr/>
        </p:nvSpPr>
        <p:spPr>
          <a:xfrm>
            <a:off x="2589801" y="2245599"/>
            <a:ext cx="9023275" cy="2784737"/>
          </a:xfrm>
          <a:prstGeom prst="rect">
            <a:avLst/>
          </a:prstGeom>
          <a:noFill/>
        </p:spPr>
        <p:txBody>
          <a:bodyPr wrap="square" rtlCol="0">
            <a:spAutoFit/>
          </a:bodyPr>
          <a:lstStyle/>
          <a:p>
            <a:pPr algn="r">
              <a:lnSpc>
                <a:spcPct val="200000"/>
              </a:lnSpc>
            </a:pPr>
            <a:r>
              <a:rPr lang="ar-SA" sz="1800" kern="100" dirty="0">
                <a:effectLst/>
                <a:latin typeface="Calibri" panose="020F0502020204030204" pitchFamily="34" charset="0"/>
                <a:ea typeface="Calibri" panose="020F0502020204030204" pitchFamily="34" charset="0"/>
                <a:cs typeface="Al Qabas" panose="00000500000000000000" pitchFamily="2" charset="-78"/>
              </a:rPr>
              <a:t>تنشط هذه الجمعية في مجالات متعددة تساعد التلاميذ المعوزين وتلبي حاجاتهم المادية وتقدم للمتعثرين دراسيا حصصا في الدعم والتقوية، وتنظم للمجتمع المدرسي محاضرات وعروضا، وتمنح للتلاميذ المتفوقين جوائز تشجيعية، وغيرها من الأنشطة الاجتماعية والتربوية والثقافية.</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200000"/>
              </a:lnSpc>
            </a:pPr>
            <a:endParaRPr lang="fr-FR" dirty="0"/>
          </a:p>
        </p:txBody>
      </p:sp>
      <p:pic>
        <p:nvPicPr>
          <p:cNvPr id="28" name="Graphique 27" descr="Femme avec enfant">
            <a:extLst>
              <a:ext uri="{FF2B5EF4-FFF2-40B4-BE49-F238E27FC236}">
                <a16:creationId xmlns:a16="http://schemas.microsoft.com/office/drawing/2014/main" id="{C61EDD82-E91B-4630-B50A-0F60B374C6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4186" y="3007891"/>
            <a:ext cx="2882770" cy="2882770"/>
          </a:xfrm>
          <a:prstGeom prst="rect">
            <a:avLst/>
          </a:prstGeom>
        </p:spPr>
      </p:pic>
      <p:sp>
        <p:nvSpPr>
          <p:cNvPr id="29" name="Rectangle : coins arrondis 28">
            <a:extLst>
              <a:ext uri="{FF2B5EF4-FFF2-40B4-BE49-F238E27FC236}">
                <a16:creationId xmlns:a16="http://schemas.microsoft.com/office/drawing/2014/main" id="{2C306CA6-E4E1-4D02-B6A6-0717DC035D0F}"/>
              </a:ext>
            </a:extLst>
          </p:cNvPr>
          <p:cNvSpPr/>
          <p:nvPr/>
        </p:nvSpPr>
        <p:spPr>
          <a:xfrm>
            <a:off x="111689" y="235604"/>
            <a:ext cx="3900840"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a:solidFill>
                  <a:schemeClr val="bg1"/>
                </a:solidFill>
                <a:effectLst/>
                <a:ea typeface="Calibri" panose="020F0502020204030204" pitchFamily="34" charset="0"/>
                <a:cs typeface="Al Qabas" panose="00000500000000000000" pitchFamily="2" charset="-78"/>
              </a:rPr>
              <a:t>الجمعيات والتعاونيات المدرسية</a:t>
            </a:r>
            <a:endParaRPr lang="fr-FR" sz="2000" dirty="0">
              <a:solidFill>
                <a:schemeClr val="bg1"/>
              </a:solidFill>
            </a:endParaRPr>
          </a:p>
        </p:txBody>
      </p:sp>
    </p:spTree>
    <p:extLst>
      <p:ext uri="{BB962C8B-B14F-4D97-AF65-F5344CB8AC3E}">
        <p14:creationId xmlns:p14="http://schemas.microsoft.com/office/powerpoint/2010/main" val="42549767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5" name="Rectangle : coins arrondis 14">
            <a:extLst>
              <a:ext uri="{FF2B5EF4-FFF2-40B4-BE49-F238E27FC236}">
                <a16:creationId xmlns:a16="http://schemas.microsoft.com/office/drawing/2014/main" id="{3D131177-4911-4865-BA93-DB48C56C46F9}"/>
              </a:ext>
            </a:extLst>
          </p:cNvPr>
          <p:cNvSpPr/>
          <p:nvPr/>
        </p:nvSpPr>
        <p:spPr>
          <a:xfrm>
            <a:off x="1289785" y="235604"/>
            <a:ext cx="2722744"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ctr">
              <a:lnSpc>
                <a:spcPct val="107000"/>
              </a:lnSpc>
              <a:spcAft>
                <a:spcPts val="800"/>
              </a:spcAft>
            </a:pPr>
            <a:r>
              <a:rPr lang="ar-MA" sz="2000" kern="100" dirty="0">
                <a:latin typeface="Al Qabas" panose="00000500000000000000" pitchFamily="2" charset="-78"/>
                <a:ea typeface="Calibri" panose="020F0502020204030204" pitchFamily="34" charset="0"/>
                <a:cs typeface="Al Qabas" panose="00000500000000000000" pitchFamily="2" charset="-78"/>
              </a:rPr>
              <a:t>شركاء المؤسسة</a:t>
            </a:r>
            <a:endParaRPr lang="fr-FR" sz="2000" kern="100" dirty="0">
              <a:effectLst/>
              <a:latin typeface="Al Qabas" panose="00000500000000000000" pitchFamily="2" charset="-78"/>
              <a:ea typeface="Calibri" panose="020F0502020204030204" pitchFamily="34" charset="0"/>
              <a:cs typeface="Al Qabas" panose="00000500000000000000" pitchFamily="2" charset="-78"/>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64820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22</a:t>
            </a:r>
            <a:endParaRPr lang="fr-FR" sz="3200" b="1" dirty="0">
              <a:latin typeface="AlexBrush-Regular" pitchFamily="2" charset="0"/>
            </a:endParaRPr>
          </a:p>
        </p:txBody>
      </p:sp>
      <p:sp>
        <p:nvSpPr>
          <p:cNvPr id="27" name="ZoneTexte 26">
            <a:extLst>
              <a:ext uri="{FF2B5EF4-FFF2-40B4-BE49-F238E27FC236}">
                <a16:creationId xmlns:a16="http://schemas.microsoft.com/office/drawing/2014/main" id="{9DE8A4A9-E828-4431-9473-0A95857AD3EA}"/>
              </a:ext>
            </a:extLst>
          </p:cNvPr>
          <p:cNvSpPr txBox="1"/>
          <p:nvPr/>
        </p:nvSpPr>
        <p:spPr>
          <a:xfrm>
            <a:off x="990600" y="2026442"/>
            <a:ext cx="10788921" cy="3317220"/>
          </a:xfrm>
          <a:prstGeom prst="roundRect">
            <a:avLst/>
          </a:prstGeom>
          <a:noFill/>
          <a:ln>
            <a:solidFill>
              <a:srgbClr val="507E32"/>
            </a:solidFill>
          </a:ln>
        </p:spPr>
        <p:txBody>
          <a:bodyPr wrap="square">
            <a:spAutoFit/>
          </a:bodyPr>
          <a:lstStyle/>
          <a:p>
            <a:pPr lvl="0" algn="r" rtl="1">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باعتبارها سلطة منتخبة تضمن التنمية الشاملة، يجب على الجماعات المحلية أن تولي أهمية للمؤسسات التعليمية الموجودة في نطاقها الترابي وتقوم أيضا بواجبات الشراكة مع المؤسسات التعليمية والإسهام في مجهود التربية والتكوين من خلال تعزيز الجوانب الصحية والأمنية بالمؤسسات التعليمية.</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lvl="0" algn="r" rtl="1">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الارتقاء بالفضاءات المدرسية</a:t>
            </a:r>
            <a:r>
              <a:rPr lang="fr-FR" sz="1800" kern="100" dirty="0">
                <a:effectLst/>
                <a:latin typeface="Al Qabas" panose="00000500000000000000" pitchFamily="2" charset="-78"/>
                <a:ea typeface="Calibri" panose="020F0502020204030204" pitchFamily="34" charset="0"/>
                <a:cs typeface="Arial" panose="020B0604020202020204" pitchFamily="34" charset="0"/>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lvl="0" algn="r" rtl="1">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المساهمة الفعلية في تدبير مشاكل التربية والتكوين</a:t>
            </a:r>
            <a:r>
              <a:rPr lang="fr-FR" sz="1800" kern="100" dirty="0">
                <a:effectLst/>
                <a:latin typeface="Al Qabas" panose="00000500000000000000" pitchFamily="2" charset="-78"/>
                <a:ea typeface="Calibri" panose="020F0502020204030204" pitchFamily="34" charset="0"/>
                <a:cs typeface="Arial" panose="020B0604020202020204" pitchFamily="34" charset="0"/>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8" name="Rectangle : coins arrondis 27">
            <a:extLst>
              <a:ext uri="{FF2B5EF4-FFF2-40B4-BE49-F238E27FC236}">
                <a16:creationId xmlns:a16="http://schemas.microsoft.com/office/drawing/2014/main" id="{95D934E4-4CFF-4F29-803A-DBC787A7FB82}"/>
              </a:ext>
            </a:extLst>
          </p:cNvPr>
          <p:cNvSpPr/>
          <p:nvPr/>
        </p:nvSpPr>
        <p:spPr>
          <a:xfrm>
            <a:off x="6096000" y="1208719"/>
            <a:ext cx="5730537"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25475" algn="ctr"/>
            <a:r>
              <a:rPr lang="ar-SA"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الجماعات المحلية </a:t>
            </a:r>
            <a:endParaRPr lang="fr-FR"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endParaRPr>
          </a:p>
        </p:txBody>
      </p:sp>
      <p:pic>
        <p:nvPicPr>
          <p:cNvPr id="29" name="Graphique 28" descr="Tribunal">
            <a:extLst>
              <a:ext uri="{FF2B5EF4-FFF2-40B4-BE49-F238E27FC236}">
                <a16:creationId xmlns:a16="http://schemas.microsoft.com/office/drawing/2014/main" id="{EF3B8F24-8CD0-408D-977E-4BBA4C23E1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81719" y="1208719"/>
            <a:ext cx="889999" cy="889999"/>
          </a:xfrm>
          <a:prstGeom prst="rect">
            <a:avLst/>
          </a:prstGeom>
        </p:spPr>
      </p:pic>
      <p:pic>
        <p:nvPicPr>
          <p:cNvPr id="13" name="Graphique 27" descr="Femme avec enfant">
            <a:extLst>
              <a:ext uri="{FF2B5EF4-FFF2-40B4-BE49-F238E27FC236}">
                <a16:creationId xmlns:a16="http://schemas.microsoft.com/office/drawing/2014/main" id="{0F173065-E991-4DAC-977A-506FD3419A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78223" y="3007891"/>
            <a:ext cx="2882770" cy="2882770"/>
          </a:xfrm>
          <a:prstGeom prst="rect">
            <a:avLst/>
          </a:prstGeom>
        </p:spPr>
      </p:pic>
    </p:spTree>
    <p:extLst>
      <p:ext uri="{BB962C8B-B14F-4D97-AF65-F5344CB8AC3E}">
        <p14:creationId xmlns:p14="http://schemas.microsoft.com/office/powerpoint/2010/main" val="4025498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5" name="Rectangle : coins arrondis 14">
            <a:extLst>
              <a:ext uri="{FF2B5EF4-FFF2-40B4-BE49-F238E27FC236}">
                <a16:creationId xmlns:a16="http://schemas.microsoft.com/office/drawing/2014/main" id="{3D131177-4911-4865-BA93-DB48C56C46F9}"/>
              </a:ext>
            </a:extLst>
          </p:cNvPr>
          <p:cNvSpPr/>
          <p:nvPr/>
        </p:nvSpPr>
        <p:spPr>
          <a:xfrm>
            <a:off x="1289785" y="235604"/>
            <a:ext cx="2722744"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ctr">
              <a:lnSpc>
                <a:spcPct val="107000"/>
              </a:lnSpc>
              <a:spcAft>
                <a:spcPts val="800"/>
              </a:spcAft>
            </a:pPr>
            <a:r>
              <a:rPr lang="ar-MA" sz="2000" kern="100" dirty="0">
                <a:latin typeface="Al Qabas" panose="00000500000000000000" pitchFamily="2" charset="-78"/>
                <a:ea typeface="Calibri" panose="020F0502020204030204" pitchFamily="34" charset="0"/>
                <a:cs typeface="Al Qabas" panose="00000500000000000000" pitchFamily="2" charset="-78"/>
              </a:rPr>
              <a:t>شركاء المؤسسة</a:t>
            </a:r>
            <a:endParaRPr lang="fr-FR" sz="2000" kern="100" dirty="0">
              <a:effectLst/>
              <a:latin typeface="Al Qabas" panose="00000500000000000000" pitchFamily="2" charset="-78"/>
              <a:ea typeface="Calibri" panose="020F0502020204030204" pitchFamily="34" charset="0"/>
              <a:cs typeface="Al Qabas" panose="00000500000000000000" pitchFamily="2" charset="-78"/>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64185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23</a:t>
            </a:r>
            <a:endParaRPr lang="fr-FR" sz="3200" b="1" dirty="0">
              <a:latin typeface="AlexBrush-Regular" pitchFamily="2" charset="0"/>
            </a:endParaRPr>
          </a:p>
        </p:txBody>
      </p:sp>
      <p:sp>
        <p:nvSpPr>
          <p:cNvPr id="27" name="ZoneTexte 26">
            <a:extLst>
              <a:ext uri="{FF2B5EF4-FFF2-40B4-BE49-F238E27FC236}">
                <a16:creationId xmlns:a16="http://schemas.microsoft.com/office/drawing/2014/main" id="{9DE8A4A9-E828-4431-9473-0A95857AD3EA}"/>
              </a:ext>
            </a:extLst>
          </p:cNvPr>
          <p:cNvSpPr txBox="1"/>
          <p:nvPr/>
        </p:nvSpPr>
        <p:spPr>
          <a:xfrm>
            <a:off x="990600" y="2026442"/>
            <a:ext cx="10788921" cy="3917526"/>
          </a:xfrm>
          <a:prstGeom prst="roundRect">
            <a:avLst/>
          </a:prstGeom>
          <a:noFill/>
          <a:ln>
            <a:solidFill>
              <a:srgbClr val="507E32"/>
            </a:solidFill>
          </a:ln>
        </p:spPr>
        <p:txBody>
          <a:bodyPr wrap="square">
            <a:spAutoFit/>
          </a:bodyPr>
          <a:lstStyle/>
          <a:p>
            <a:pPr marL="228600" algn="r">
              <a:lnSpc>
                <a:spcPct val="150000"/>
              </a:lnSpc>
              <a:spcAft>
                <a:spcPts val="800"/>
              </a:spcAft>
            </a:pPr>
            <a:r>
              <a:rPr lang="ar-SA" sz="1600" kern="100" dirty="0">
                <a:effectLst/>
                <a:latin typeface="Calibri" panose="020F0502020204030204" pitchFamily="34" charset="0"/>
                <a:ea typeface="Calibri" panose="020F0502020204030204" pitchFamily="34" charset="0"/>
                <a:cs typeface="Al Qabas" panose="00000500000000000000" pitchFamily="2" charset="-78"/>
              </a:rPr>
              <a:t>تعمل المدرسة الحديثة على إشراك جميع الشركاء من مقاولات وجمعيات المجتمع المدني من أجل تطوير آليات اشتغالها ودعم مشاريعها وأنشطتها المختلفة ماديا ومعنويا لجعلها مركز إشعاع ولكي يقوم هؤلاء الفاعلون بدورهم الأساسي في انفتاح المؤسسة على محيطها يتعين:</a:t>
            </a: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50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اجتهاد الإدارة ومجلس التدبير في البحث عن شركاء ومدعمين للمؤسسة</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50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إعداد دفاتر تحملات وبطاقات تقنية تبرز الإمكانيات التي يمكن أن توفرها المؤسسة وتساهم بها لفائدة الشركاء مقابل تلبية حاجاتها.</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50000"/>
              </a:lnSpc>
              <a:spcAft>
                <a:spcPts val="800"/>
              </a:spcAft>
              <a:buFont typeface="Symbol" panose="05050102010706020507" pitchFamily="18" charset="2"/>
              <a:buChar char=""/>
            </a:pPr>
            <a:r>
              <a:rPr lang="ar-SA" sz="1800" kern="100" dirty="0">
                <a:effectLst/>
                <a:latin typeface="Calibri" panose="020F0502020204030204" pitchFamily="34" charset="0"/>
                <a:ea typeface="Calibri" panose="020F0502020204030204" pitchFamily="34" charset="0"/>
                <a:cs typeface="Al Qabas" panose="00000500000000000000" pitchFamily="2" charset="-78"/>
              </a:rPr>
              <a:t>عقد شراكات تحدد الأهداف ومهام كل طرف وفق القوانين والتشريعات المعمول بها. التنسيق على المستوى المحلي والإقليمي والجهوي من أجل تنمية الشراكات التي تغطي أكثر من مؤسسة</a:t>
            </a:r>
            <a:r>
              <a:rPr lang="ar-MA" sz="1800" kern="100" dirty="0">
                <a:effectLst/>
                <a:latin typeface="Calibri" panose="020F0502020204030204" pitchFamily="34" charset="0"/>
                <a:ea typeface="Calibri" panose="020F0502020204030204" pitchFamily="34" charset="0"/>
                <a:cs typeface="Al Qabas" panose="00000500000000000000" pitchFamily="2" charset="-78"/>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8" name="Rectangle : coins arrondis 27">
            <a:extLst>
              <a:ext uri="{FF2B5EF4-FFF2-40B4-BE49-F238E27FC236}">
                <a16:creationId xmlns:a16="http://schemas.microsoft.com/office/drawing/2014/main" id="{95D934E4-4CFF-4F29-803A-DBC787A7FB82}"/>
              </a:ext>
            </a:extLst>
          </p:cNvPr>
          <p:cNvSpPr/>
          <p:nvPr/>
        </p:nvSpPr>
        <p:spPr>
          <a:xfrm>
            <a:off x="5545668" y="1208719"/>
            <a:ext cx="6280870"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ctr">
              <a:lnSpc>
                <a:spcPct val="107000"/>
              </a:lnSpc>
              <a:spcAft>
                <a:spcPts val="800"/>
              </a:spcAft>
            </a:pPr>
            <a:r>
              <a:rPr lang="fr-FR"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الفاعلون الاقتصاديون والاجتماعيون والتربويون </a:t>
            </a:r>
            <a:endParaRPr lang="fr-FR"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endParaRPr>
          </a:p>
        </p:txBody>
      </p:sp>
    </p:spTree>
    <p:extLst>
      <p:ext uri="{BB962C8B-B14F-4D97-AF65-F5344CB8AC3E}">
        <p14:creationId xmlns:p14="http://schemas.microsoft.com/office/powerpoint/2010/main" val="13325687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8" name="Groupe 7">
            <a:extLst>
              <a:ext uri="{FF2B5EF4-FFF2-40B4-BE49-F238E27FC236}">
                <a16:creationId xmlns:a16="http://schemas.microsoft.com/office/drawing/2014/main" id="{B3E7E6B8-D023-43B8-ADC8-1F4E04F2711A}"/>
              </a:ext>
            </a:extLst>
          </p:cNvPr>
          <p:cNvGrpSpPr/>
          <p:nvPr/>
        </p:nvGrpSpPr>
        <p:grpSpPr>
          <a:xfrm>
            <a:off x="2589801" y="139352"/>
            <a:ext cx="9490510" cy="754409"/>
            <a:chOff x="3224463" y="558265"/>
            <a:chExt cx="7803187" cy="754409"/>
          </a:xfrm>
          <a:effectLst/>
          <a:scene3d>
            <a:camera prst="orthographicFront">
              <a:rot lat="0" lon="0" rev="0"/>
            </a:camera>
            <a:lightRig rig="soft" dir="t">
              <a:rot lat="0" lon="0" rev="0"/>
            </a:lightRig>
          </a:scene3d>
        </p:grpSpPr>
        <p:sp>
          <p:nvSpPr>
            <p:cNvPr id="9" name="Rectangle 8">
              <a:extLst>
                <a:ext uri="{FF2B5EF4-FFF2-40B4-BE49-F238E27FC236}">
                  <a16:creationId xmlns:a16="http://schemas.microsoft.com/office/drawing/2014/main" id="{5144D5E8-F2FF-4CEB-98B8-36352C6A1389}"/>
                </a:ext>
              </a:extLst>
            </p:cNvPr>
            <p:cNvSpPr/>
            <p:nvPr/>
          </p:nvSpPr>
          <p:spPr>
            <a:xfrm>
              <a:off x="3224463" y="558265"/>
              <a:ext cx="6426775" cy="693019"/>
            </a:xfrm>
            <a:prstGeom prst="rect">
              <a:avLst/>
            </a:prstGeom>
            <a:solidFill>
              <a:schemeClr val="accent6">
                <a:lumMod val="75000"/>
              </a:schemeClr>
            </a:solidFill>
            <a:ln>
              <a:solidFill>
                <a:srgbClr val="F9BE41"/>
              </a:solid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أدوار ومهام الفاعلين في الحياة المدرسية </a:t>
              </a:r>
              <a:endParaRPr lang="fr-FR" sz="2000" dirty="0">
                <a:latin typeface="Al Qabas" panose="00000500000000000000" pitchFamily="2" charset="-78"/>
                <a:cs typeface="Al Qabas" panose="00000500000000000000" pitchFamily="2" charset="-78"/>
              </a:endParaRPr>
            </a:p>
          </p:txBody>
        </p:sp>
        <p:sp>
          <p:nvSpPr>
            <p:cNvPr id="10" name="Rectangle : avec coins rognés en diagonale 9">
              <a:extLst>
                <a:ext uri="{FF2B5EF4-FFF2-40B4-BE49-F238E27FC236}">
                  <a16:creationId xmlns:a16="http://schemas.microsoft.com/office/drawing/2014/main" id="{10D13407-29CB-47D3-B19A-12460DF45D1C}"/>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2</a:t>
              </a:r>
              <a:endParaRPr lang="fr-FR" sz="2400" dirty="0">
                <a:latin typeface="Al Qabas" panose="00000500000000000000" pitchFamily="2" charset="-78"/>
                <a:cs typeface="Al Qabas" panose="00000500000000000000" pitchFamily="2" charset="-78"/>
              </a:endParaRPr>
            </a:p>
          </p:txBody>
        </p:sp>
        <p:cxnSp>
          <p:nvCxnSpPr>
            <p:cNvPr id="11" name="Connecteur droit 10">
              <a:extLst>
                <a:ext uri="{FF2B5EF4-FFF2-40B4-BE49-F238E27FC236}">
                  <a16:creationId xmlns:a16="http://schemas.microsoft.com/office/drawing/2014/main" id="{E3EFEB7F-487F-40D6-90B0-95DE4B85DC66}"/>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15" name="Rectangle : coins arrondis 14">
            <a:extLst>
              <a:ext uri="{FF2B5EF4-FFF2-40B4-BE49-F238E27FC236}">
                <a16:creationId xmlns:a16="http://schemas.microsoft.com/office/drawing/2014/main" id="{3D131177-4911-4865-BA93-DB48C56C46F9}"/>
              </a:ext>
            </a:extLst>
          </p:cNvPr>
          <p:cNvSpPr/>
          <p:nvPr/>
        </p:nvSpPr>
        <p:spPr>
          <a:xfrm>
            <a:off x="1289785" y="235604"/>
            <a:ext cx="2722744" cy="693019"/>
          </a:xfrm>
          <a:prstGeom prst="round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ctr">
              <a:lnSpc>
                <a:spcPct val="107000"/>
              </a:lnSpc>
              <a:spcAft>
                <a:spcPts val="800"/>
              </a:spcAft>
            </a:pPr>
            <a:r>
              <a:rPr lang="ar-MA" sz="2000" kern="100" dirty="0">
                <a:latin typeface="Al Qabas" panose="00000500000000000000" pitchFamily="2" charset="-78"/>
                <a:ea typeface="Calibri" panose="020F0502020204030204" pitchFamily="34" charset="0"/>
                <a:cs typeface="Al Qabas" panose="00000500000000000000" pitchFamily="2" charset="-78"/>
              </a:rPr>
              <a:t>شركاء المؤسسة</a:t>
            </a:r>
            <a:endParaRPr lang="fr-FR" sz="2000" kern="100" dirty="0">
              <a:effectLst/>
              <a:latin typeface="Al Qabas" panose="00000500000000000000" pitchFamily="2" charset="-78"/>
              <a:ea typeface="Calibri" panose="020F0502020204030204" pitchFamily="34" charset="0"/>
              <a:cs typeface="Al Qabas" panose="00000500000000000000" pitchFamily="2" charset="-78"/>
            </a:endParaRPr>
          </a:p>
        </p:txBody>
      </p:sp>
      <p:sp>
        <p:nvSpPr>
          <p:cNvPr id="12" name="Freeform: Shape 11">
            <a:extLst>
              <a:ext uri="{FF2B5EF4-FFF2-40B4-BE49-F238E27FC236}">
                <a16:creationId xmlns:a16="http://schemas.microsoft.com/office/drawing/2014/main" id="{6442241C-C0B3-47AF-B906-E3B352CB79AE}"/>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16" name="Rectangle 15">
            <a:extLst>
              <a:ext uri="{FF2B5EF4-FFF2-40B4-BE49-F238E27FC236}">
                <a16:creationId xmlns:a16="http://schemas.microsoft.com/office/drawing/2014/main" id="{0C149140-1D85-4EF2-A8C9-FF61230F97B4}"/>
              </a:ext>
            </a:extLst>
          </p:cNvPr>
          <p:cNvSpPr/>
          <p:nvPr/>
        </p:nvSpPr>
        <p:spPr>
          <a:xfrm>
            <a:off x="-19555" y="6243775"/>
            <a:ext cx="67360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24</a:t>
            </a:r>
            <a:endParaRPr lang="fr-FR" sz="3200" b="1" dirty="0">
              <a:latin typeface="AlexBrush-Regular" pitchFamily="2" charset="0"/>
            </a:endParaRPr>
          </a:p>
        </p:txBody>
      </p:sp>
      <p:sp>
        <p:nvSpPr>
          <p:cNvPr id="27" name="ZoneTexte 26">
            <a:extLst>
              <a:ext uri="{FF2B5EF4-FFF2-40B4-BE49-F238E27FC236}">
                <a16:creationId xmlns:a16="http://schemas.microsoft.com/office/drawing/2014/main" id="{9DE8A4A9-E828-4431-9473-0A95857AD3EA}"/>
              </a:ext>
            </a:extLst>
          </p:cNvPr>
          <p:cNvSpPr txBox="1"/>
          <p:nvPr/>
        </p:nvSpPr>
        <p:spPr>
          <a:xfrm>
            <a:off x="990600" y="2597942"/>
            <a:ext cx="10788921" cy="1864340"/>
          </a:xfrm>
          <a:prstGeom prst="roundRect">
            <a:avLst/>
          </a:prstGeom>
          <a:noFill/>
          <a:ln>
            <a:solidFill>
              <a:srgbClr val="507E32"/>
            </a:solidFill>
          </a:ln>
        </p:spPr>
        <p:txBody>
          <a:bodyPr wrap="square">
            <a:spAutoFit/>
          </a:bodyPr>
          <a:lstStyle/>
          <a:p>
            <a:pPr marL="228600" algn="r">
              <a:lnSpc>
                <a:spcPct val="200000"/>
              </a:lnSpc>
              <a:spcAft>
                <a:spcPts val="800"/>
              </a:spcAft>
            </a:pPr>
            <a:r>
              <a:rPr lang="ar-SA" sz="1800" kern="100" dirty="0">
                <a:effectLst/>
                <a:latin typeface="Calibri" panose="020F0502020204030204" pitchFamily="34" charset="0"/>
                <a:ea typeface="Calibri" panose="020F0502020204030204" pitchFamily="34" charset="0"/>
                <a:cs typeface="Al Qabas" panose="00000500000000000000" pitchFamily="2" charset="-78"/>
              </a:rPr>
              <a:t>يمكن أن تقوم بدور أساسي في إطار تعاقدي مع المؤسسات التعليمية، بمساهمة الأساتذة الباحثين والمؤطرين العاملين بها في مختلف الأنشطة التربوية للمؤسسة لتساعدها على تطوير الأداء ومعالجة بعض الظواهر التي يتم رصدها أثناء الممارسات التربوية داخل فضاءات المؤسسة وخارجها.</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8" name="Rectangle : coins arrondis 27">
            <a:extLst>
              <a:ext uri="{FF2B5EF4-FFF2-40B4-BE49-F238E27FC236}">
                <a16:creationId xmlns:a16="http://schemas.microsoft.com/office/drawing/2014/main" id="{95D934E4-4CFF-4F29-803A-DBC787A7FB82}"/>
              </a:ext>
            </a:extLst>
          </p:cNvPr>
          <p:cNvSpPr/>
          <p:nvPr/>
        </p:nvSpPr>
        <p:spPr>
          <a:xfrm>
            <a:off x="6096000" y="1780219"/>
            <a:ext cx="5730537" cy="965614"/>
          </a:xfrm>
          <a:prstGeom prst="roundRect">
            <a:avLst/>
          </a:prstGeom>
          <a:solidFill>
            <a:srgbClr val="BFD9AD"/>
          </a:solidFill>
          <a:ln w="28575">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r">
              <a:lnSpc>
                <a:spcPct val="107000"/>
              </a:lnSpc>
              <a:spcAft>
                <a:spcPts val="800"/>
              </a:spcAft>
            </a:pPr>
            <a:r>
              <a:rPr lang="fr-FR"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 </a:t>
            </a:r>
            <a:r>
              <a:rPr lang="ar-SA"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rPr>
              <a:t>مراكز التكوين</a:t>
            </a:r>
            <a:endParaRPr lang="fr-FR" sz="1800" kern="100" dirty="0">
              <a:solidFill>
                <a:srgbClr val="507E32"/>
              </a:solidFill>
              <a:effectLst/>
              <a:latin typeface="Al Qabas" panose="00000500000000000000" pitchFamily="2" charset="-78"/>
              <a:ea typeface="Calibri" panose="020F0502020204030204" pitchFamily="34" charset="0"/>
              <a:cs typeface="Al Qabas" panose="00000500000000000000" pitchFamily="2" charset="-78"/>
            </a:endParaRPr>
          </a:p>
        </p:txBody>
      </p:sp>
    </p:spTree>
    <p:extLst>
      <p:ext uri="{BB962C8B-B14F-4D97-AF65-F5344CB8AC3E}">
        <p14:creationId xmlns:p14="http://schemas.microsoft.com/office/powerpoint/2010/main" val="58822328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21F11-D398-4BDB-8D84-9224AF273BB5}"/>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grpSp>
        <p:nvGrpSpPr>
          <p:cNvPr id="12" name="Groupe 11">
            <a:extLst>
              <a:ext uri="{FF2B5EF4-FFF2-40B4-BE49-F238E27FC236}">
                <a16:creationId xmlns:a16="http://schemas.microsoft.com/office/drawing/2014/main" id="{35CFE39E-7850-497B-88FD-01D8E5064CC0}"/>
              </a:ext>
            </a:extLst>
          </p:cNvPr>
          <p:cNvGrpSpPr/>
          <p:nvPr/>
        </p:nvGrpSpPr>
        <p:grpSpPr>
          <a:xfrm>
            <a:off x="2560550" y="104718"/>
            <a:ext cx="9490510" cy="754409"/>
            <a:chOff x="3224463" y="558265"/>
            <a:chExt cx="7803187" cy="754409"/>
          </a:xfrm>
          <a:effectLst/>
          <a:scene3d>
            <a:camera prst="orthographicFront">
              <a:rot lat="0" lon="0" rev="0"/>
            </a:camera>
            <a:lightRig rig="soft" dir="t">
              <a:rot lat="0" lon="0" rev="0"/>
            </a:lightRig>
          </a:scene3d>
        </p:grpSpPr>
        <p:sp>
          <p:nvSpPr>
            <p:cNvPr id="13" name="Rectangle 12">
              <a:extLst>
                <a:ext uri="{FF2B5EF4-FFF2-40B4-BE49-F238E27FC236}">
                  <a16:creationId xmlns:a16="http://schemas.microsoft.com/office/drawing/2014/main" id="{C18AE049-EB71-427C-AB55-EA4B9A131249}"/>
                </a:ext>
              </a:extLst>
            </p:cNvPr>
            <p:cNvSpPr/>
            <p:nvPr/>
          </p:nvSpPr>
          <p:spPr>
            <a:xfrm>
              <a:off x="3224463" y="558265"/>
              <a:ext cx="6426775" cy="693019"/>
            </a:xfrm>
            <a:prstGeom prst="rect">
              <a:avLst/>
            </a:prstGeom>
            <a:solidFill>
              <a:schemeClr val="accent6">
                <a:lumMod val="75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latin typeface="Al Qabas" panose="00000500000000000000" pitchFamily="2" charset="-78"/>
                  <a:cs typeface="Al Qabas" panose="00000500000000000000" pitchFamily="2" charset="-78"/>
                </a:rPr>
                <a:t> خلاصة</a:t>
              </a:r>
              <a:endParaRPr lang="fr-FR" sz="2000" dirty="0">
                <a:latin typeface="Al Qabas" panose="00000500000000000000" pitchFamily="2" charset="-78"/>
                <a:cs typeface="Al Qabas" panose="00000500000000000000" pitchFamily="2" charset="-78"/>
              </a:endParaRPr>
            </a:p>
          </p:txBody>
        </p:sp>
        <p:sp>
          <p:nvSpPr>
            <p:cNvPr id="14" name="Rectangle : avec coins rognés en diagonale 13">
              <a:extLst>
                <a:ext uri="{FF2B5EF4-FFF2-40B4-BE49-F238E27FC236}">
                  <a16:creationId xmlns:a16="http://schemas.microsoft.com/office/drawing/2014/main" id="{10231997-B63A-4E64-8A9A-E25329E50366}"/>
                </a:ext>
              </a:extLst>
            </p:cNvPr>
            <p:cNvSpPr/>
            <p:nvPr/>
          </p:nvSpPr>
          <p:spPr>
            <a:xfrm>
              <a:off x="9295103" y="588788"/>
              <a:ext cx="1732547" cy="723886"/>
            </a:xfrm>
            <a:prstGeom prst="snip2DiagRect">
              <a:avLst/>
            </a:prstGeom>
            <a:solidFill>
              <a:schemeClr val="accent6">
                <a:lumMod val="40000"/>
                <a:lumOff val="60000"/>
              </a:schemeClr>
            </a:solidFill>
            <a:ln>
              <a:noFill/>
            </a:ln>
            <a:effectLst>
              <a:outerShdw blurRad="107950" dist="12700" dir="5400000" algn="ctr">
                <a:srgbClr val="000000"/>
              </a:outerShdw>
            </a:effectLst>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dirty="0">
                  <a:latin typeface="Al Qabas" panose="00000500000000000000" pitchFamily="2" charset="-78"/>
                  <a:cs typeface="Al Qabas" panose="00000500000000000000" pitchFamily="2" charset="-78"/>
                </a:rPr>
                <a:t>المحور 3</a:t>
              </a:r>
              <a:endParaRPr lang="fr-FR" sz="2400" dirty="0">
                <a:latin typeface="Al Qabas" panose="00000500000000000000" pitchFamily="2" charset="-78"/>
                <a:cs typeface="Al Qabas" panose="00000500000000000000" pitchFamily="2" charset="-78"/>
              </a:endParaRPr>
            </a:p>
          </p:txBody>
        </p:sp>
        <p:cxnSp>
          <p:nvCxnSpPr>
            <p:cNvPr id="15" name="Connecteur droit 14">
              <a:extLst>
                <a:ext uri="{FF2B5EF4-FFF2-40B4-BE49-F238E27FC236}">
                  <a16:creationId xmlns:a16="http://schemas.microsoft.com/office/drawing/2014/main" id="{D506A550-3667-406A-97D1-AB490B145F69}"/>
                </a:ext>
              </a:extLst>
            </p:cNvPr>
            <p:cNvCxnSpPr/>
            <p:nvPr/>
          </p:nvCxnSpPr>
          <p:spPr>
            <a:xfrm flipH="1">
              <a:off x="9295103" y="558265"/>
              <a:ext cx="356135" cy="96252"/>
            </a:xfrm>
            <a:prstGeom prst="line">
              <a:avLst/>
            </a:prstGeom>
            <a:ln>
              <a:noFill/>
            </a:ln>
            <a:effectLst>
              <a:outerShdw blurRad="107950" dist="12700" dir="5400000" algn="ctr">
                <a:srgbClr val="000000"/>
              </a:outerShdw>
            </a:effectLst>
            <a:sp3d contourW="44450" prstMaterial="matte">
              <a:bevelT w="63500" h="63500" prst="coolSlant"/>
              <a:contourClr>
                <a:srgbClr val="FFFFFF"/>
              </a:contourClr>
            </a:sp3d>
          </p:spPr>
          <p:style>
            <a:lnRef idx="1">
              <a:schemeClr val="dk1"/>
            </a:lnRef>
            <a:fillRef idx="0">
              <a:schemeClr val="dk1"/>
            </a:fillRef>
            <a:effectRef idx="0">
              <a:schemeClr val="dk1"/>
            </a:effectRef>
            <a:fontRef idx="minor">
              <a:schemeClr val="tx1"/>
            </a:fontRef>
          </p:style>
        </p:cxnSp>
      </p:grpSp>
      <p:sp>
        <p:nvSpPr>
          <p:cNvPr id="9" name="Freeform: Shape 11">
            <a:extLst>
              <a:ext uri="{FF2B5EF4-FFF2-40B4-BE49-F238E27FC236}">
                <a16:creationId xmlns:a16="http://schemas.microsoft.com/office/drawing/2014/main" id="{39311D23-7F1A-4D86-9BC7-D87C6C1141B6}"/>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
        <p:nvSpPr>
          <p:cNvPr id="2" name="Rectangle : coins arrondis 1">
            <a:extLst>
              <a:ext uri="{FF2B5EF4-FFF2-40B4-BE49-F238E27FC236}">
                <a16:creationId xmlns:a16="http://schemas.microsoft.com/office/drawing/2014/main" id="{8B4D3200-F9E3-4B0D-8486-86ED52776EDF}"/>
              </a:ext>
            </a:extLst>
          </p:cNvPr>
          <p:cNvSpPr/>
          <p:nvPr/>
        </p:nvSpPr>
        <p:spPr>
          <a:xfrm>
            <a:off x="946150" y="2160191"/>
            <a:ext cx="10299700" cy="2537618"/>
          </a:xfrm>
          <a:prstGeom prst="roundRect">
            <a:avLst/>
          </a:prstGeom>
          <a:solidFill>
            <a:srgbClr val="BFD9AD"/>
          </a:solidFill>
          <a:ln w="57150">
            <a:solidFill>
              <a:srgbClr val="507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ctr">
              <a:lnSpc>
                <a:spcPct val="150000"/>
              </a:lnSpc>
              <a:spcAft>
                <a:spcPts val="800"/>
              </a:spcAft>
            </a:pPr>
            <a:r>
              <a:rPr lang="ar-SA" sz="1800" kern="100" dirty="0">
                <a:solidFill>
                  <a:srgbClr val="507E32"/>
                </a:solidFill>
                <a:effectLst/>
                <a:latin typeface="Calibri" panose="020F0502020204030204" pitchFamily="34" charset="0"/>
                <a:ea typeface="Calibri" panose="020F0502020204030204" pitchFamily="34" charset="0"/>
                <a:cs typeface="Al Qabas" panose="00000500000000000000" pitchFamily="2" charset="-78"/>
              </a:rPr>
              <a:t>لم تعد المدرسة اليوم فضاء للتعليم والتلقين منعزلة عن المجتمع، بل صارت مدرسة الحياة وفضاء للسعادة والأمان، يشعر فيها المتعلم بالدفء والحميمية وشاعرية الانتماء، مما يتطلب تضافر جهود كل هذه الأطراف لخلق مدرسة مفعمة بالحياة نشيطة ومتطورة نحن في أمس الحاجة إليها اليوم أكثر من أي وقت مضى.</a:t>
            </a:r>
            <a:endParaRPr lang="fr-FR" sz="1800" kern="100" dirty="0">
              <a:solidFill>
                <a:srgbClr val="507E32"/>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2F6DFB5D-0AF5-4178-9014-8FBFFAE5609E}"/>
              </a:ext>
            </a:extLst>
          </p:cNvPr>
          <p:cNvSpPr/>
          <p:nvPr/>
        </p:nvSpPr>
        <p:spPr>
          <a:xfrm>
            <a:off x="-19555" y="6243775"/>
            <a:ext cx="673605" cy="5989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AlexBrush-Regular" pitchFamily="2" charset="0"/>
              </a:rPr>
              <a:t>25</a:t>
            </a:r>
            <a:endParaRPr lang="fr-FR" sz="3200" b="1" dirty="0">
              <a:latin typeface="AlexBrush-Regular" pitchFamily="2" charset="0"/>
            </a:endParaRPr>
          </a:p>
        </p:txBody>
      </p:sp>
    </p:spTree>
    <p:extLst>
      <p:ext uri="{BB962C8B-B14F-4D97-AF65-F5344CB8AC3E}">
        <p14:creationId xmlns:p14="http://schemas.microsoft.com/office/powerpoint/2010/main" val="89137711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74800-0C70-90F2-8DE2-6755F8EF95A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300AE46-88CC-5123-47DD-026A5A2B32C0}"/>
              </a:ext>
            </a:extLst>
          </p:cNvPr>
          <p:cNvSpPr>
            <a:spLocks/>
          </p:cNvSpPr>
          <p:nvPr/>
        </p:nvSpPr>
        <p:spPr>
          <a:xfrm>
            <a:off x="0" y="0"/>
            <a:ext cx="12192000" cy="6857999"/>
          </a:xfrm>
          <a:prstGeom prst="rect">
            <a:avLst/>
          </a:prstGeom>
          <a:solidFill>
            <a:srgbClr val="BFD9AD">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12353EDB-4F07-5AB9-0A59-91341441E87A}"/>
              </a:ext>
            </a:extLst>
          </p:cNvPr>
          <p:cNvSpPr/>
          <p:nvPr/>
        </p:nvSpPr>
        <p:spPr>
          <a:xfrm>
            <a:off x="3104288" y="2845845"/>
            <a:ext cx="5983424" cy="1166310"/>
          </a:xfrm>
          <a:prstGeom prst="rect">
            <a:avLst/>
          </a:prstGeom>
          <a:solidFill>
            <a:srgbClr val="2946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Al Qabas" panose="00000500000000000000" pitchFamily="2" charset="-78"/>
                <a:cs typeface="Al Qabas" panose="00000500000000000000" pitchFamily="2" charset="-78"/>
              </a:rPr>
              <a:t>شكرا على حسن المتابعة</a:t>
            </a:r>
            <a:endParaRPr lang="fr-FR" sz="3200" dirty="0">
              <a:latin typeface="Al Qabas" panose="00000500000000000000" pitchFamily="2" charset="-78"/>
              <a:cs typeface="Al Qabas" panose="00000500000000000000" pitchFamily="2" charset="-78"/>
            </a:endParaRPr>
          </a:p>
        </p:txBody>
      </p:sp>
      <p:sp>
        <p:nvSpPr>
          <p:cNvPr id="9" name="Rectangle 8">
            <a:extLst>
              <a:ext uri="{FF2B5EF4-FFF2-40B4-BE49-F238E27FC236}">
                <a16:creationId xmlns:a16="http://schemas.microsoft.com/office/drawing/2014/main" id="{1437F6B2-5C5D-40C6-A520-DDA603B3CCF1}"/>
              </a:ext>
            </a:extLst>
          </p:cNvPr>
          <p:cNvSpPr>
            <a:spLocks/>
          </p:cNvSpPr>
          <p:nvPr/>
        </p:nvSpPr>
        <p:spPr>
          <a:xfrm>
            <a:off x="-19555" y="6250858"/>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sp>
        <p:nvSpPr>
          <p:cNvPr id="10" name="Freeform: Shape 11">
            <a:extLst>
              <a:ext uri="{FF2B5EF4-FFF2-40B4-BE49-F238E27FC236}">
                <a16:creationId xmlns:a16="http://schemas.microsoft.com/office/drawing/2014/main" id="{AD796E06-E0A3-477C-A2CF-42CE49531172}"/>
              </a:ext>
            </a:extLst>
          </p:cNvPr>
          <p:cNvSpPr>
            <a:spLocks/>
          </p:cNvSpPr>
          <p:nvPr/>
        </p:nvSpPr>
        <p:spPr>
          <a:xfrm rot="16200000" flipV="1">
            <a:off x="10612347" y="5263112"/>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Tree>
    <p:extLst>
      <p:ext uri="{BB962C8B-B14F-4D97-AF65-F5344CB8AC3E}">
        <p14:creationId xmlns:p14="http://schemas.microsoft.com/office/powerpoint/2010/main" val="3586249799"/>
      </p:ext>
    </p:extLst>
  </p:cSld>
  <p:clrMapOvr>
    <a:masterClrMapping/>
  </p:clrMapOvr>
  <mc:AlternateContent xmlns:mc="http://schemas.openxmlformats.org/markup-compatibility/2006" xmlns:p159="http://schemas.microsoft.com/office/powerpoint/2015/09/main">
    <mc:Choice Requires="p159">
      <p:transition spd="slow" advClick="0" advTm="50">
        <p159:morph option="byObject"/>
      </p:transition>
    </mc:Choice>
    <mc:Fallback xmlns="">
      <p:transition spd="slow" advClick="0" advTm="5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1151B-C9DD-233A-56C4-34F0E94744B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007DCFF-A193-8CB0-23D7-D09FA66B20CB}"/>
              </a:ext>
            </a:extLst>
          </p:cNvPr>
          <p:cNvSpPr>
            <a:spLocks/>
          </p:cNvSpPr>
          <p:nvPr/>
        </p:nvSpPr>
        <p:spPr>
          <a:xfrm>
            <a:off x="0" y="0"/>
            <a:ext cx="12192000" cy="6857999"/>
          </a:xfrm>
          <a:prstGeom prst="rect">
            <a:avLst/>
          </a:prstGeom>
          <a:solidFill>
            <a:srgbClr val="2946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7FA749C2-A64A-3085-8645-6064EC0B7507}"/>
              </a:ext>
            </a:extLst>
          </p:cNvPr>
          <p:cNvSpPr/>
          <p:nvPr/>
        </p:nvSpPr>
        <p:spPr>
          <a:xfrm>
            <a:off x="3104288" y="2845845"/>
            <a:ext cx="5983424" cy="1166310"/>
          </a:xfrm>
          <a:prstGeom prst="rect">
            <a:avLst/>
          </a:prstGeom>
          <a:solidFill>
            <a:srgbClr val="294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Al Qabas" panose="00000500000000000000" pitchFamily="2" charset="-78"/>
                <a:cs typeface="Al Qabas" panose="00000500000000000000" pitchFamily="2" charset="-78"/>
              </a:rPr>
              <a:t>شكرا على حسن المتابعة</a:t>
            </a:r>
            <a:endParaRPr lang="fr-FR" sz="3200" dirty="0">
              <a:latin typeface="Al Qabas" panose="00000500000000000000" pitchFamily="2" charset="-78"/>
              <a:cs typeface="Al Qabas" panose="00000500000000000000" pitchFamily="2" charset="-78"/>
            </a:endParaRPr>
          </a:p>
        </p:txBody>
      </p:sp>
      <p:sp>
        <p:nvSpPr>
          <p:cNvPr id="9" name="Rectangle 8">
            <a:extLst>
              <a:ext uri="{FF2B5EF4-FFF2-40B4-BE49-F238E27FC236}">
                <a16:creationId xmlns:a16="http://schemas.microsoft.com/office/drawing/2014/main" id="{CABA6F2D-E4B4-4E42-8BF5-59524A3BBDA2}"/>
              </a:ext>
            </a:extLst>
          </p:cNvPr>
          <p:cNvSpPr>
            <a:spLocks/>
          </p:cNvSpPr>
          <p:nvPr/>
        </p:nvSpPr>
        <p:spPr>
          <a:xfrm>
            <a:off x="0" y="7003004"/>
            <a:ext cx="12192000" cy="59899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ar-MA" sz="2400" dirty="0">
                <a:latin typeface="Al Qabas" panose="00000500000000000000" pitchFamily="2" charset="-78"/>
                <a:cs typeface="Al Qabas" panose="00000500000000000000" pitchFamily="2" charset="-78"/>
              </a:rPr>
              <a:t> </a:t>
            </a:r>
            <a:endParaRPr lang="fr-FR" sz="2400" dirty="0">
              <a:latin typeface="Al Qabas" panose="00000500000000000000" pitchFamily="2" charset="-78"/>
              <a:cs typeface="Al Qabas" panose="00000500000000000000" pitchFamily="2" charset="-78"/>
            </a:endParaRPr>
          </a:p>
        </p:txBody>
      </p:sp>
      <p:sp>
        <p:nvSpPr>
          <p:cNvPr id="10" name="Freeform: Shape 11">
            <a:extLst>
              <a:ext uri="{FF2B5EF4-FFF2-40B4-BE49-F238E27FC236}">
                <a16:creationId xmlns:a16="http://schemas.microsoft.com/office/drawing/2014/main" id="{D5AC784A-CB2C-49CB-896E-1F7D14393C10}"/>
              </a:ext>
            </a:extLst>
          </p:cNvPr>
          <p:cNvSpPr>
            <a:spLocks/>
          </p:cNvSpPr>
          <p:nvPr/>
        </p:nvSpPr>
        <p:spPr>
          <a:xfrm rot="16200000" flipV="1">
            <a:off x="10631902" y="6015258"/>
            <a:ext cx="598989" cy="2560317"/>
          </a:xfrm>
          <a:custGeom>
            <a:avLst/>
            <a:gdLst>
              <a:gd name="connsiteX0" fmla="*/ 860323 w 860323"/>
              <a:gd name="connsiteY0" fmla="*/ 4391640 h 5350653"/>
              <a:gd name="connsiteX1" fmla="*/ 860323 w 860323"/>
              <a:gd name="connsiteY1" fmla="*/ 0 h 5350653"/>
              <a:gd name="connsiteX2" fmla="*/ 0 w 860323"/>
              <a:gd name="connsiteY2" fmla="*/ 0 h 5350653"/>
              <a:gd name="connsiteX3" fmla="*/ 0 w 860323"/>
              <a:gd name="connsiteY3" fmla="*/ 5350653 h 5350653"/>
              <a:gd name="connsiteX4" fmla="*/ 51263 w 860323"/>
              <a:gd name="connsiteY4" fmla="*/ 5303381 h 5350653"/>
              <a:gd name="connsiteX5" fmla="*/ 740624 w 860323"/>
              <a:gd name="connsiteY5" fmla="*/ 4410199 h 535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0323" h="5350653">
                <a:moveTo>
                  <a:pt x="860323" y="4391640"/>
                </a:moveTo>
                <a:lnTo>
                  <a:pt x="860323" y="0"/>
                </a:lnTo>
                <a:lnTo>
                  <a:pt x="0" y="0"/>
                </a:lnTo>
                <a:lnTo>
                  <a:pt x="0" y="5350653"/>
                </a:lnTo>
                <a:lnTo>
                  <a:pt x="51263" y="5303381"/>
                </a:lnTo>
                <a:cubicBezTo>
                  <a:pt x="254192" y="5071082"/>
                  <a:pt x="403404" y="4518411"/>
                  <a:pt x="740624" y="4410199"/>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rtlCol="0" anchor="ctr">
            <a:noAutofit/>
          </a:bodyPr>
          <a:lstStyle/>
          <a:p>
            <a:pPr algn="ctr"/>
            <a:r>
              <a:rPr lang="ar-MA" sz="2800" b="1" dirty="0">
                <a:latin typeface="Hacen Jordan" panose="02000000000000000000" pitchFamily="2" charset="-78"/>
                <a:cs typeface="Hacen Jordan" panose="02000000000000000000" pitchFamily="2" charset="-78"/>
              </a:rPr>
              <a:t> </a:t>
            </a:r>
            <a:endParaRPr lang="fr-FR" sz="2800" b="1" dirty="0">
              <a:latin typeface="Hacen Jordan" panose="02000000000000000000" pitchFamily="2" charset="-78"/>
              <a:cs typeface="Hacen Jordan" panose="02000000000000000000" pitchFamily="2" charset="-78"/>
            </a:endParaRPr>
          </a:p>
        </p:txBody>
      </p:sp>
    </p:spTree>
    <p:extLst>
      <p:ext uri="{BB962C8B-B14F-4D97-AF65-F5344CB8AC3E}">
        <p14:creationId xmlns:p14="http://schemas.microsoft.com/office/powerpoint/2010/main" val="389189746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xit" presetSubtype="0" fill="hold" grpId="0" nodeType="withEffect">
                                  <p:stCondLst>
                                    <p:cond delay="150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TotalTime>
  <Words>1689</Words>
  <Application>Microsoft Office PowerPoint</Application>
  <PresentationFormat>Grand écran</PresentationFormat>
  <Paragraphs>300</Paragraphs>
  <Slides>26</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26</vt:i4>
      </vt:variant>
    </vt:vector>
  </HeadingPairs>
  <TitlesOfParts>
    <vt:vector size="37" baseType="lpstr">
      <vt:lpstr>Al Qabas</vt:lpstr>
      <vt:lpstr>AlexBrush-Regular</vt:lpstr>
      <vt:lpstr>GE Heritage One</vt:lpstr>
      <vt:lpstr>Adobe SHIN</vt:lpstr>
      <vt:lpstr>Calibri Light</vt:lpstr>
      <vt:lpstr>Symbol</vt:lpstr>
      <vt:lpstr>Raleway Thin</vt:lpstr>
      <vt:lpstr>Arial</vt:lpstr>
      <vt:lpstr>Calibri</vt:lpstr>
      <vt:lpstr>Hacen Jordan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ABDESSAMAD.BOUBRIK</cp:lastModifiedBy>
  <cp:revision>17</cp:revision>
  <dcterms:created xsi:type="dcterms:W3CDTF">2024-03-31T22:47:13Z</dcterms:created>
  <dcterms:modified xsi:type="dcterms:W3CDTF">2026-01-28T19:18:53Z</dcterms:modified>
</cp:coreProperties>
</file>