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7" r:id="rId2"/>
    <p:sldId id="256" r:id="rId3"/>
    <p:sldId id="264" r:id="rId4"/>
    <p:sldId id="259" r:id="rId5"/>
    <p:sldId id="265" r:id="rId6"/>
    <p:sldId id="260" r:id="rId7"/>
    <p:sldId id="268" r:id="rId8"/>
    <p:sldId id="271" r:id="rId9"/>
    <p:sldId id="269" r:id="rId10"/>
    <p:sldId id="272" r:id="rId11"/>
    <p:sldId id="278" r:id="rId12"/>
    <p:sldId id="274" r:id="rId13"/>
    <p:sldId id="275" r:id="rId14"/>
  </p:sldIdLst>
  <p:sldSz cx="12192000" cy="6858000"/>
  <p:notesSz cx="6858000" cy="9144000"/>
  <p:embeddedFontLst>
    <p:embeddedFont>
      <p:font typeface="Al Qabas" panose="00000500000000000000" pitchFamily="2" charset="-78"/>
      <p:regular r:id="rId16"/>
    </p:embeddedFont>
    <p:embeddedFont>
      <p:font typeface="Almarai Bold" pitchFamily="2" charset="-78"/>
      <p:bold r:id="rId17"/>
    </p:embeddedFont>
    <p:embeddedFont>
      <p:font typeface="Almarai ExtraBold" pitchFamily="2" charset="-78"/>
      <p:bold r:id="rId18"/>
    </p:embeddedFont>
    <p:embeddedFont>
      <p:font typeface="Andalus" panose="02020603050405020304" pitchFamily="18" charset="-78"/>
      <p:regular r:id="rId19"/>
    </p:embeddedFont>
    <p:embeddedFont>
      <p:font typeface="El Messiri" pitchFamily="2" charset="-78"/>
      <p:regular r:id="rId20"/>
      <p:bold r:id="rId21"/>
    </p:embeddedFont>
    <p:embeddedFont>
      <p:font typeface="Hacen Casablanca Hd" panose="02000500000000000000" pitchFamily="2" charset="-78"/>
      <p:regular r:id="rId22"/>
    </p:embeddedFont>
    <p:embeddedFont>
      <p:font typeface="Raleway Thin" pitchFamily="2" charset="0"/>
      <p:regular r:id="rId23"/>
      <p:italic r:id="rId2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9DC"/>
    <a:srgbClr val="2C263C"/>
    <a:srgbClr val="000000"/>
    <a:srgbClr val="5D2C68"/>
    <a:srgbClr val="BB8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2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5547696612861953"/>
          <c:w val="0.91471621469414621"/>
          <c:h val="0.74452303387138064"/>
        </c:manualLayout>
      </c:layout>
      <c:ofPieChart>
        <c:ofPieType val="bar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2-4AF5-96E1-CA6C70FB1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</c:plotArea>
    <c:plotVisOnly val="1"/>
    <c:dispBlanksAs val="gap"/>
    <c:showDLblsOverMax val="0"/>
  </c:chart>
  <c:spPr>
    <a:ln>
      <a:solidFill>
        <a:srgbClr val="2C263C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50838323353295"/>
          <c:y val="8.3138076656777735E-2"/>
          <c:w val="0.83525808383233535"/>
          <c:h val="0.86699990763927959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64-44C0-99A7-F91CDE09C9F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64-44C0-99A7-F91CDE09C9F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64-44C0-99A7-F91CDE09C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681024"/>
        <c:axId val="103699200"/>
      </c:lineChart>
      <c:catAx>
        <c:axId val="1036810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03699200"/>
        <c:crosses val="autoZero"/>
        <c:auto val="1"/>
        <c:lblAlgn val="ctr"/>
        <c:lblOffset val="100"/>
        <c:noMultiLvlLbl val="0"/>
      </c:catAx>
      <c:valAx>
        <c:axId val="103699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3681024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2C263C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006457966839304E-2"/>
          <c:y val="5.3920053293682497E-2"/>
          <c:w val="0.86023569910683773"/>
          <c:h val="0.84308580932052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8B-429D-B5E6-28370513E46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8B-429D-B5E6-28370513E46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8B-429D-B5E6-28370513E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140160"/>
        <c:axId val="148062976"/>
      </c:barChart>
      <c:catAx>
        <c:axId val="14614016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48062976"/>
        <c:crosses val="autoZero"/>
        <c:auto val="1"/>
        <c:lblAlgn val="ctr"/>
        <c:lblOffset val="100"/>
        <c:noMultiLvlLbl val="0"/>
      </c:catAx>
      <c:valAx>
        <c:axId val="148062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6140160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2C263C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SA" dirty="0" err="1">
                <a:cs typeface="El Messiri" pitchFamily="2" charset="-78"/>
              </a:rPr>
              <a:t>مبيان</a:t>
            </a:r>
            <a:r>
              <a:rPr lang="ar-SA" baseline="0" dirty="0">
                <a:cs typeface="El Messiri" pitchFamily="2" charset="-78"/>
              </a:rPr>
              <a:t> بالأعمدة</a:t>
            </a:r>
            <a:endParaRPr lang="en-GB" dirty="0"/>
          </a:p>
        </c:rich>
      </c:tx>
      <c:layout>
        <c:manualLayout>
          <c:xMode val="edge"/>
          <c:yMode val="edge"/>
          <c:x val="0.47402173913043477"/>
          <c:y val="2.2807625608343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1760153248686775E-2"/>
          <c:y val="0.18466601688347739"/>
          <c:w val="0.9741276628528891"/>
          <c:h val="0.640542544144305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سلسلة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CA-41E7-BB33-688FBDC9DF3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سلسلة 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CA-41E7-BB33-688FBDC9DF39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سلسلة 3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فئة 1</c:v>
                </c:pt>
                <c:pt idx="1">
                  <c:v>فئة 2</c:v>
                </c:pt>
                <c:pt idx="2">
                  <c:v>فئة 3</c:v>
                </c:pt>
                <c:pt idx="3">
                  <c:v>فئة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CA-41E7-BB33-688FBDC9DF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48474880"/>
        <c:axId val="148480768"/>
      </c:barChart>
      <c:catAx>
        <c:axId val="14847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480768"/>
        <c:crosses val="autoZero"/>
        <c:auto val="1"/>
        <c:lblAlgn val="ctr"/>
        <c:lblOffset val="100"/>
        <c:noMultiLvlLbl val="0"/>
      </c:catAx>
      <c:valAx>
        <c:axId val="14848076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847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98-4378-9548-0E3D6EA79C6A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98-4378-9548-0E3D6EA79C6A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98-4378-9548-0E3D6EA79C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8630528"/>
        <c:axId val="148648704"/>
      </c:lineChart>
      <c:catAx>
        <c:axId val="14863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48704"/>
        <c:crosses val="autoZero"/>
        <c:auto val="1"/>
        <c:lblAlgn val="ctr"/>
        <c:lblOffset val="100"/>
        <c:noMultiLvlLbl val="0"/>
      </c:catAx>
      <c:valAx>
        <c:axId val="14864870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863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88022560061697"/>
          <c:y val="0.88850854599343065"/>
          <c:w val="0.34699153765085461"/>
          <c:h val="8.9599424118949292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181A-4EF6-946C-9FABB6F603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181A-4EF6-946C-9FABB6F603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181A-4EF6-946C-9FABB6F603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181A-4EF6-946C-9FABB6F6037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181A-4EF6-946C-9FABB6F6037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181A-4EF6-946C-9FABB6F6037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81A-4EF6-946C-9FABB6F6037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181A-4EF6-946C-9FABB6F6037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3"/>
                <c:pt idx="0">
                  <c:v>قطاع 1</c:v>
                </c:pt>
                <c:pt idx="1">
                  <c:v>قطاع 2</c:v>
                </c:pt>
                <c:pt idx="2">
                  <c:v>قطاع 3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1A-4EF6-946C-9FABB6F6037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41-4DEC-B82D-D9AA0E482E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41-4DEC-B82D-D9AA0E482E0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41-4DEC-B82D-D9AA0E482E0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41-4DEC-B82D-D9AA0E482E01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42-4238-8B56-35B190621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78"/>
            <c:spPr>
              <a:solidFill>
                <a:srgbClr val="FCE9DC"/>
              </a:solidFill>
              <a:ln w="25400">
                <a:solidFill>
                  <a:srgbClr val="FCE9DC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rgbClr val="FCE9DC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337-46FE-88B2-97A081519B1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28D-4B3D-A08E-E710BA86DF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28D-4B3D-A08E-E710BA86DF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28D-4B3D-A08E-E710BA86DFA2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</c:v>
                </c:pt>
                <c:pt idx="2">
                  <c:v>30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37-46FE-88B2-97A081519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617F4-C435-4CCE-A81D-22A1217235ED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5E34B-2E41-4AB2-8CCE-D8A3A409DF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19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5E34B-2E41-4AB2-8CCE-D8A3A409DF6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41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9DAD-51E7-B90B-4D4C-91D8E6E2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9992-AAA4-B0BE-5147-F05D14D4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F3AB-8F36-B8B2-C232-7A8C04466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3A8C-7485-39CF-CA5E-6F1805A8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543E-5618-15C7-6607-8B9FF8B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78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910A-EE93-520D-4F33-DFEE1026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E943-1C99-EA07-5A7B-311B521B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FF79B-87D6-59EC-CA9A-4158C27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DFB4-DB0F-FC24-F4FD-E1BD41E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40DA-4261-F5C8-A97D-36E15D8A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17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D26-2362-E913-598F-94E39B30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37180-F9F9-4335-1ED2-C88AB6A76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ECBE-7FAC-8F45-BDD0-4742E1A2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3F5-FD46-0B34-4E2E-92091552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834C7-4536-1A5B-1011-5A7E647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1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3148-25B1-DA93-6DE4-01E2D0E2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A530-5DC8-989D-A2C6-DEBD6C00A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A2963-A312-3B3A-1934-1A877A921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EBE76-CFAD-4F97-AC02-A3CEE85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88B9-8B1A-B199-9F07-3B9CDE5F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09FDE-70B5-B378-A7AC-2284A0CB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52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6B6-862C-3118-B568-52D0D5B0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7C505-BBBA-A49E-CFFB-A8C52E84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1485-5C21-C2B5-D98C-298A545BD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E9009-6931-22FA-0877-FEAEE9357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B14CA-4548-AFD4-FFE0-A917B93A1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D45-6EB4-0132-653B-482EADDC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97D9C-7BA2-A794-BFF6-BFD8CE96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91626-B412-3EA0-BD8B-0BFC103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63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C0AB-B496-765B-1AC6-6DA39221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65BC-0DD9-DB15-89C9-0B8CE957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2EDC4-566F-ECAC-431A-BAEB6FE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27572-0830-D02F-98E6-A27A00FD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73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4F60B-7A19-8AA3-B1F7-B7424A8D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2896E-1A7F-6E6B-F7A5-6A19735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56AA2-87B6-255A-ADA0-0D8D0974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88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91D8-C7FE-BCF3-BD85-9BA024CF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AAFE-DFBF-44A7-3975-B7C1CF2BA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7A3E-1563-B712-DB0F-377C9987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A8109-46A2-F416-1503-0F59B6B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3666-4FDB-4435-30A5-83A451C4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BA88-B515-2201-C715-A11D016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1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F5FB-0517-79BB-4A1B-3EE90AB6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1A5A6-81A2-802A-3D19-0A223C44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FD44-7F1C-94BE-0BEF-2F180D366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DE532-939E-96FF-DD42-2408D0F8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DD7E4-D4C4-CF03-ECC3-FDC1C414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EF6B-A593-1DA1-6517-92D2BCDE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3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25E6-79C7-DE66-BE5F-F09944F2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C9104-53C5-5D69-60FA-3F609300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FEF2-EEBF-9124-F5D4-0180D04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F009-461F-2302-8406-3A23F152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CBD6-BD97-4130-A5FC-199F990B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15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9E2B9-120E-D109-9034-EAAC2F6E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16AE-350B-084A-9861-1CF290456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A1D76-5134-3F64-1DFC-B8B3633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733E0-F0AA-2F36-A524-CE68CBDD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09FA0-5DC0-AA0E-65D6-2C33918B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97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7FCF2-8082-C180-0071-C6DD19C3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95E1-9F47-EBEB-F3B5-C469CF1C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75442-1EEF-E7E0-A7E6-95FC9767B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B90BB-8179-0077-07A2-F804CCB5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A608-1480-336D-B5B0-D3FFD3CB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9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859E56-2594-A4E5-A07D-FE3F7E1853E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2E2F9-D0F4-6EF8-DE35-71D3E31AA299}"/>
              </a:ext>
            </a:extLst>
          </p:cNvPr>
          <p:cNvSpPr txBox="1"/>
          <p:nvPr/>
        </p:nvSpPr>
        <p:spPr>
          <a:xfrm>
            <a:off x="3883041" y="1846485"/>
            <a:ext cx="4238878" cy="735747"/>
          </a:xfrm>
          <a:prstGeom prst="roundRect">
            <a:avLst>
              <a:gd name="adj" fmla="val 50000"/>
            </a:avLst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MA" sz="2800" dirty="0">
                <a:solidFill>
                  <a:srgbClr val="333F50"/>
                </a:solidFill>
                <a:latin typeface="Almarai Bold" pitchFamily="2" charset="-78"/>
                <a:ea typeface="GE Heritage One" panose="020A0503020102020204" pitchFamily="18" charset="-78"/>
                <a:cs typeface="Almarai Bold" pitchFamily="2" charset="-78"/>
              </a:rPr>
              <a:t>عـــــــــــرض حـــــــــــول :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EB5092B-3C69-5B29-904E-8809435F8B4F}"/>
              </a:ext>
            </a:extLst>
          </p:cNvPr>
          <p:cNvSpPr>
            <a:spLocks/>
          </p:cNvSpPr>
          <p:nvPr/>
        </p:nvSpPr>
        <p:spPr>
          <a:xfrm>
            <a:off x="4661585" y="4017739"/>
            <a:ext cx="2868830" cy="5177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2">
                    <a:lumMod val="75000"/>
                  </a:schemeClr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من اعداد :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634997-BC4C-9A24-FA2B-F269C9DB40C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158ACD-CCB8-2943-3FD5-24939E84199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DA73C30-6A2F-0062-7345-8B5C8554D5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9367BFD-A191-23B6-49B5-398A4DADB730}"/>
              </a:ext>
            </a:extLst>
          </p:cNvPr>
          <p:cNvSpPr txBox="1"/>
          <p:nvPr/>
        </p:nvSpPr>
        <p:spPr>
          <a:xfrm>
            <a:off x="-4" y="2660399"/>
            <a:ext cx="12192000" cy="830997"/>
          </a:xfrm>
          <a:prstGeom prst="roundRect">
            <a:avLst>
              <a:gd name="adj" fmla="val 0"/>
            </a:avLst>
          </a:prstGeom>
          <a:solidFill>
            <a:srgbClr val="000000">
              <a:alpha val="21000"/>
            </a:srgb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 rtl="1"/>
            <a:r>
              <a:rPr lang="ar-MA" sz="3600" b="1" dirty="0">
                <a:latin typeface="Almarai Bold" pitchFamily="2" charset="-78"/>
                <a:cs typeface="Almarai Bold" pitchFamily="2" charset="-78"/>
              </a:rPr>
              <a:t>المبيان</a:t>
            </a:r>
            <a:r>
              <a:rPr lang="ar-SA" sz="3600" b="1" dirty="0">
                <a:latin typeface="Almarai Bold" pitchFamily="2" charset="-78"/>
                <a:cs typeface="Almarai Bold" pitchFamily="2" charset="-78"/>
              </a:rPr>
              <a:t>ات</a:t>
            </a:r>
            <a:r>
              <a:rPr lang="ar-MA" sz="4800" b="1" dirty="0">
                <a:latin typeface="Almarai Bold" pitchFamily="2" charset="-78"/>
                <a:cs typeface="Almarai Bold" pitchFamily="2" charset="-78"/>
              </a:rPr>
              <a:t>:</a:t>
            </a:r>
            <a:r>
              <a:rPr lang="ar-MA" sz="3600" b="1" dirty="0">
                <a:latin typeface="Almarai Bold" pitchFamily="2" charset="-78"/>
                <a:cs typeface="Almarai Bold" pitchFamily="2" charset="-78"/>
              </a:rPr>
              <a:t> </a:t>
            </a:r>
            <a:r>
              <a:rPr lang="ar-MA" sz="3600" dirty="0">
                <a:latin typeface="Almarai Bold" pitchFamily="2" charset="-78"/>
                <a:cs typeface="Almarai Bold" pitchFamily="2" charset="-78"/>
              </a:rPr>
              <a:t>أنواعه</a:t>
            </a:r>
            <a:r>
              <a:rPr lang="ar-SA" sz="3600" dirty="0">
                <a:latin typeface="Almarai Bold" pitchFamily="2" charset="-78"/>
                <a:cs typeface="Almarai Bold" pitchFamily="2" charset="-78"/>
              </a:rPr>
              <a:t>ا</a:t>
            </a:r>
            <a:r>
              <a:rPr lang="ar-MA" sz="3600" dirty="0">
                <a:latin typeface="Almarai Bold" pitchFamily="2" charset="-78"/>
                <a:cs typeface="Almarai Bold" pitchFamily="2" charset="-78"/>
              </a:rPr>
              <a:t> ومنهجية استثماره</a:t>
            </a:r>
            <a:r>
              <a:rPr lang="ar-SA" sz="3600" dirty="0">
                <a:latin typeface="Almarai Bold" pitchFamily="2" charset="-78"/>
                <a:cs typeface="Almarai Bold" pitchFamily="2" charset="-78"/>
              </a:rPr>
              <a:t>ا</a:t>
            </a:r>
            <a:endParaRPr lang="en-US" sz="3600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4DAE5A-704D-879D-589F-7AE384680391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640EA26-E096-993C-38DA-C8831396AFD3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1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75A00F-1A0C-1763-CBF3-63F8EC95B47F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1652A28-42F5-44A6-99DC-0BA0A326740A}"/>
              </a:ext>
            </a:extLst>
          </p:cNvPr>
          <p:cNvGrpSpPr/>
          <p:nvPr/>
        </p:nvGrpSpPr>
        <p:grpSpPr>
          <a:xfrm>
            <a:off x="3073029" y="170595"/>
            <a:ext cx="6045942" cy="1677278"/>
            <a:chOff x="3132892" y="195995"/>
            <a:chExt cx="6045942" cy="1677278"/>
          </a:xfrm>
        </p:grpSpPr>
        <p:pic>
          <p:nvPicPr>
            <p:cNvPr id="60" name="صورة 4">
              <a:extLst>
                <a:ext uri="{FF2B5EF4-FFF2-40B4-BE49-F238E27FC236}">
                  <a16:creationId xmlns:a16="http://schemas.microsoft.com/office/drawing/2014/main" id="{1EB4D470-1138-47A1-86E2-4396398B8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3507" y="195995"/>
              <a:ext cx="1004434" cy="832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E6E4E64-C313-4C4B-BEF8-C926B0F4B94B}"/>
                </a:ext>
              </a:extLst>
            </p:cNvPr>
            <p:cNvSpPr txBox="1"/>
            <p:nvPr/>
          </p:nvSpPr>
          <p:spPr>
            <a:xfrm>
              <a:off x="6443175" y="274461"/>
              <a:ext cx="2304161" cy="76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El Messiri" pitchFamily="2" charset="-78"/>
                  <a:ea typeface="Calibri" panose="020F0502020204030204" pitchFamily="34" charset="0"/>
                  <a:cs typeface="arabswell_1" panose="00000500000000000000" pitchFamily="2" charset="-78"/>
                </a:rPr>
                <a:t>المملكة المغربية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El Messiri" pitchFamily="2" charset="-78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El Messiri" pitchFamily="2" charset="-78"/>
                  <a:ea typeface="Calibri" panose="020F0502020204030204" pitchFamily="34" charset="0"/>
                  <a:cs typeface="arabswell_1" panose="00000500000000000000" pitchFamily="2" charset="-78"/>
                </a:rPr>
                <a:t>وزارة التربية الوطنية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El Messiri" pitchFamily="2" charset="-78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El Messiri" pitchFamily="2" charset="-78"/>
                  <a:ea typeface="Calibri" panose="020F0502020204030204" pitchFamily="34" charset="0"/>
                  <a:cs typeface="arabswell_1" panose="00000500000000000000" pitchFamily="2" charset="-78"/>
                </a:rPr>
                <a:t>والتعليم الأولي والرياضة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El Messiri" pitchFamily="2" charset="-78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CE329AD-D635-4A47-8184-C7622C4E26CB}"/>
                </a:ext>
              </a:extLst>
            </p:cNvPr>
            <p:cNvSpPr txBox="1"/>
            <p:nvPr/>
          </p:nvSpPr>
          <p:spPr>
            <a:xfrm>
              <a:off x="3380275" y="315497"/>
              <a:ext cx="2670730" cy="68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ⵜⴰⴳⵍⴷⵉⵜ ⵏ ⵍⵎⵖⵔⵉⴱ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ⵜⴰⵎⴰⵡⴰⵙⵜ ⵏ ⵓⵙⴳⵎⵉ ⴰⵏⴰⵎⵓⵔ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/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ⴷ ⵓⵙⵙⵍⵎⴷ ⴰⵎⵣⵡⴰⵔⵓ ⴷ ⵜⵓⵏⵏⵓⵏⵜ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9442B8-F58A-4B95-9181-2C69E54EE04C}"/>
                </a:ext>
              </a:extLst>
            </p:cNvPr>
            <p:cNvSpPr txBox="1"/>
            <p:nvPr/>
          </p:nvSpPr>
          <p:spPr>
            <a:xfrm>
              <a:off x="3252614" y="1028700"/>
              <a:ext cx="59262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400" dirty="0">
                  <a:solidFill>
                    <a:srgbClr val="1F38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المركزالجهوي لمهن للتربية والتكوين لجهة مراكش آسفي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El Messiri" pitchFamily="2" charset="-78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20F7C4D-9007-4C63-967F-9C6DCD8869E5}"/>
                </a:ext>
              </a:extLst>
            </p:cNvPr>
            <p:cNvSpPr txBox="1"/>
            <p:nvPr/>
          </p:nvSpPr>
          <p:spPr>
            <a:xfrm>
              <a:off x="3132892" y="1353920"/>
              <a:ext cx="5926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ⴰⵎⵎⴰⵙ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ⴰⵏⵎⵏⴰⴹ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ⵏ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ⵜⴰⵣⵣⵓⵍⵜ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ⵏ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ⵓⵙⴳⵉ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ⴷ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ⵓⵙⵎⵓⵜⵜⴳ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ⵍ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ⵜⵎⵍⴰⴹⵜ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ⵎⵕⵕⴰⴽⵛ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 </a:t>
              </a:r>
              <a:r>
                <a:rPr lang="en-US" sz="1000" b="1" dirty="0">
                  <a:solidFill>
                    <a:srgbClr val="1F3864"/>
                  </a:solidFill>
                  <a:effectLst/>
                  <a:latin typeface="Raleway Thin" panose="020B0203030101060003" pitchFamily="34" charset="0"/>
                  <a:ea typeface="Calibri" panose="020F0502020204030204" pitchFamily="34" charset="0"/>
                  <a:cs typeface="Ebrima" panose="02000000000000000000" pitchFamily="2" charset="0"/>
                </a:rPr>
                <a:t>ⴰⵙⴼⵉ</a:t>
              </a:r>
              <a:endParaRPr lang="en-GB" sz="1000" dirty="0">
                <a:effectLst/>
                <a:latin typeface="Raleway Thin" panose="020B0203030101060003" pitchFamily="34" charset="0"/>
                <a:ea typeface="Calibri" panose="020F0502020204030204" pitchFamily="34" charset="0"/>
                <a:cs typeface="El Messiri" pitchFamily="2" charset="-78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3D27B96-8868-442E-B166-C83EAFFFB40E}"/>
                </a:ext>
              </a:extLst>
            </p:cNvPr>
            <p:cNvSpPr txBox="1"/>
            <p:nvPr/>
          </p:nvSpPr>
          <p:spPr>
            <a:xfrm>
              <a:off x="5181470" y="1517470"/>
              <a:ext cx="2068507" cy="355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r-SA" sz="1600" dirty="0">
                  <a:solidFill>
                    <a:srgbClr val="1F38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الفرع الإقليمي اسفي</a:t>
              </a:r>
              <a:endPara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El Messiri" pitchFamily="2" charset="-78"/>
              </a:endParaRPr>
            </a:p>
          </p:txBody>
        </p:sp>
      </p:grpSp>
      <p:sp>
        <p:nvSpPr>
          <p:cNvPr id="7" name="TextBox 1">
            <a:extLst>
              <a:ext uri="{FF2B5EF4-FFF2-40B4-BE49-F238E27FC236}">
                <a16:creationId xmlns:a16="http://schemas.microsoft.com/office/drawing/2014/main" id="{59305777-12EC-1DEC-F06A-6DEB2156C5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27150" y="4842710"/>
            <a:ext cx="4857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منصة 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EDUTECH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للتعليم الرقمي</a:t>
            </a:r>
            <a:endParaRPr lang="en-US" sz="2800" dirty="0"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  <p:pic>
        <p:nvPicPr>
          <p:cNvPr id="8" name="Picture 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B7B538BE-FEE2-EB75-5F05-4617E11D66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068" y="5524678"/>
            <a:ext cx="2517864" cy="33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0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/>
          </p:cNvSpPr>
          <p:nvPr/>
        </p:nvSpPr>
        <p:spPr>
          <a:xfrm>
            <a:off x="-4" y="-4607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GB" sz="1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4A85C25-3C07-12F5-FD54-F753EFA0E3F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F3904B3-990A-FB33-84AF-632868353D4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95A179B-754D-F471-97C7-49F5731696F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4C088E6-1535-FBA3-4A6C-E89C7BE04B54}"/>
              </a:ext>
            </a:extLst>
          </p:cNvPr>
          <p:cNvSpPr/>
          <p:nvPr/>
        </p:nvSpPr>
        <p:spPr>
          <a:xfrm>
            <a:off x="9243152" y="-12"/>
            <a:ext cx="2948848" cy="7213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3DC7EA-2917-6669-ACAC-10E29B9CD643}"/>
              </a:ext>
            </a:extLst>
          </p:cNvPr>
          <p:cNvGrpSpPr/>
          <p:nvPr/>
        </p:nvGrpSpPr>
        <p:grpSpPr>
          <a:xfrm>
            <a:off x="1180583" y="1316674"/>
            <a:ext cx="9473998" cy="599002"/>
            <a:chOff x="2769083" y="1544828"/>
            <a:chExt cx="7885497" cy="5990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F9F3E49-E593-7013-B77C-22F3BE828A58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DD3049F-948B-5111-25B8-29239BA814F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96D61E9-C82E-DCF2-B144-F33F5285582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44E275-1A2C-666A-739A-0F78595242A2}"/>
                </a:ext>
              </a:extLst>
            </p:cNvPr>
            <p:cNvSpPr txBox="1"/>
            <p:nvPr/>
          </p:nvSpPr>
          <p:spPr>
            <a:xfrm>
              <a:off x="5628644" y="1659657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chemeClr val="bg1"/>
                  </a:solidFill>
                  <a:cs typeface="El Messiri" pitchFamily="2" charset="-78"/>
                </a:rPr>
                <a:t>تعريف المبيان</a:t>
              </a:r>
              <a:endParaRPr lang="ar-SA" dirty="0">
                <a:solidFill>
                  <a:schemeClr val="bg1"/>
                </a:solidFill>
                <a:cs typeface="El Messiri" pitchFamily="2" charset="-78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34679E-55F1-EB05-84FB-633B4D85BF44}"/>
              </a:ext>
            </a:extLst>
          </p:cNvPr>
          <p:cNvGrpSpPr/>
          <p:nvPr/>
        </p:nvGrpSpPr>
        <p:grpSpPr>
          <a:xfrm>
            <a:off x="919383" y="2190444"/>
            <a:ext cx="9735197" cy="730831"/>
            <a:chOff x="2825898" y="2560626"/>
            <a:chExt cx="7828682" cy="7331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8EADB16-7C14-BC10-B061-A6B1B8E3A518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360DBA3-78B8-A479-7607-F12F28B6703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612BF6B-01FD-62E6-2976-3FC81F9FC05D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A2394E-152A-E681-4D67-F27C9E0923E8}"/>
                </a:ext>
              </a:extLst>
            </p:cNvPr>
            <p:cNvSpPr txBox="1"/>
            <p:nvPr/>
          </p:nvSpPr>
          <p:spPr>
            <a:xfrm>
              <a:off x="2825898" y="2707143"/>
              <a:ext cx="5903081" cy="586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1600" dirty="0">
                  <a:solidFill>
                    <a:schemeClr val="bg1"/>
                  </a:solidFill>
                  <a:cs typeface="El Messiri" pitchFamily="2" charset="-78"/>
                </a:rPr>
                <a:t>أنواع </a:t>
              </a:r>
              <a:r>
                <a:rPr lang="ar-SA" sz="1600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r>
                <a:rPr lang="ar-MA" sz="1600" dirty="0">
                  <a:solidFill>
                    <a:schemeClr val="bg1"/>
                  </a:solidFill>
                  <a:cs typeface="El Messiri" pitchFamily="2" charset="-78"/>
                </a:rPr>
                <a:t> : </a:t>
              </a:r>
              <a:r>
                <a:rPr lang="ar-SA" sz="1600" dirty="0">
                  <a:solidFill>
                    <a:schemeClr val="bg1"/>
                  </a:solidFill>
                  <a:cs typeface="El Messiri" pitchFamily="2" charset="-78"/>
                </a:rPr>
                <a:t>الاشرطة </a:t>
              </a:r>
              <a:r>
                <a:rPr lang="ar-SA" sz="1600" dirty="0" err="1">
                  <a:solidFill>
                    <a:schemeClr val="bg1"/>
                  </a:solidFill>
                  <a:cs typeface="El Messiri" pitchFamily="2" charset="-78"/>
                </a:rPr>
                <a:t>أوالأعمدة</a:t>
              </a:r>
              <a:r>
                <a:rPr lang="ar-SA" sz="1600" dirty="0">
                  <a:solidFill>
                    <a:schemeClr val="bg1"/>
                  </a:solidFill>
                  <a:cs typeface="El Messiri" pitchFamily="2" charset="-78"/>
                </a:rPr>
                <a:t> الـبيــانـية</a:t>
              </a:r>
              <a:r>
                <a:rPr lang="ar-MA" sz="1600" dirty="0">
                  <a:solidFill>
                    <a:schemeClr val="bg1"/>
                  </a:solidFill>
                  <a:cs typeface="El Messiri" pitchFamily="2" charset="-78"/>
                </a:rPr>
                <a:t>، المـنـحنـى الـبيـانـي، المبيان القطاعي. </a:t>
              </a:r>
              <a:endParaRPr lang="en-GB" sz="1600" dirty="0">
                <a:solidFill>
                  <a:schemeClr val="bg1"/>
                </a:solidFill>
              </a:endParaRPr>
            </a:p>
            <a:p>
              <a:r>
                <a:rPr lang="ar-MA" sz="1600" dirty="0">
                  <a:solidFill>
                    <a:schemeClr val="bg1"/>
                  </a:solidFill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</a:t>
              </a:r>
              <a:endParaRPr lang="fr-FR" sz="1600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3B0F40-9AD5-D036-66BD-CF3474B8D1FD}"/>
              </a:ext>
            </a:extLst>
          </p:cNvPr>
          <p:cNvGrpSpPr/>
          <p:nvPr/>
        </p:nvGrpSpPr>
        <p:grpSpPr>
          <a:xfrm>
            <a:off x="633301" y="3095007"/>
            <a:ext cx="9953752" cy="599002"/>
            <a:chOff x="2419258" y="4592221"/>
            <a:chExt cx="8235322" cy="5990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5CCA812-2ADA-182A-AA00-12C0CE6DBE5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7788697-0D87-8198-C5F2-C241B335331A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9119BF05-4A83-3516-27AE-63AC8AF6FEEC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737E0B-8AB9-4094-80F4-F29BD9CADD78}"/>
                </a:ext>
              </a:extLst>
            </p:cNvPr>
            <p:cNvSpPr txBox="1"/>
            <p:nvPr/>
          </p:nvSpPr>
          <p:spPr>
            <a:xfrm>
              <a:off x="2419258" y="4704564"/>
              <a:ext cx="60549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 rtl="1"/>
              <a:r>
                <a:rPr lang="ar-MA" dirty="0">
                  <a:solidFill>
                    <a:schemeClr val="bg1"/>
                  </a:solidFill>
                  <a:cs typeface="El Messiri" pitchFamily="2" charset="-78"/>
                </a:rPr>
                <a:t>شروط استثمار </a:t>
              </a:r>
              <a:r>
                <a:rPr lang="ar-MA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B84C737-E8CE-B4EE-9D05-914063E00B8E}"/>
              </a:ext>
            </a:extLst>
          </p:cNvPr>
          <p:cNvSpPr txBox="1"/>
          <p:nvPr/>
        </p:nvSpPr>
        <p:spPr>
          <a:xfrm>
            <a:off x="0" y="0"/>
            <a:ext cx="9243152" cy="707886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solidFill>
              <a:srgbClr val="2C263C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 algn="ctr" rtl="1">
              <a:defRPr sz="4000">
                <a:ln w="12700">
                  <a:solidFill>
                    <a:schemeClr val="tx1"/>
                  </a:solidFill>
                  <a:prstDash val="solid"/>
                </a:ln>
                <a:latin typeface="Andalus" pitchFamily="18" charset="-78"/>
              </a:defRPr>
            </a:lvl1pPr>
          </a:lstStyle>
          <a:p>
            <a:endParaRPr lang="ar-MA" dirty="0">
              <a:cs typeface="El Messiri" pitchFamily="2" charset="-78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6A92CD-01E2-3933-C52F-D774D03A39E2}"/>
              </a:ext>
            </a:extLst>
          </p:cNvPr>
          <p:cNvGrpSpPr/>
          <p:nvPr/>
        </p:nvGrpSpPr>
        <p:grpSpPr>
          <a:xfrm>
            <a:off x="1092200" y="3986255"/>
            <a:ext cx="9525047" cy="599002"/>
            <a:chOff x="2769083" y="4592221"/>
            <a:chExt cx="7885497" cy="59900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09F7731-633E-2A06-653A-1125E5824821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E47AE8B-AF02-41B4-8B86-89C6DEE01EFF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89CAEDC-B7F7-55A3-27CD-B4E177C8411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77E7D4-60E6-5D3E-04CF-E263D7C4661F}"/>
                </a:ext>
              </a:extLst>
            </p:cNvPr>
            <p:cNvSpPr txBox="1"/>
            <p:nvPr/>
          </p:nvSpPr>
          <p:spPr>
            <a:xfrm>
              <a:off x="4281232" y="4637214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بطاقة منهجية لاستثمار </a:t>
              </a:r>
              <a:r>
                <a:rPr lang="ar-SA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8093050-74B0-99F8-0448-FD4A2C99B782}"/>
              </a:ext>
            </a:extLst>
          </p:cNvPr>
          <p:cNvGrpSpPr/>
          <p:nvPr/>
        </p:nvGrpSpPr>
        <p:grpSpPr>
          <a:xfrm>
            <a:off x="1091780" y="4938063"/>
            <a:ext cx="9530931" cy="599002"/>
            <a:chOff x="2769083" y="4592221"/>
            <a:chExt cx="7885497" cy="59900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A69331E-9A7D-CFFF-037E-A95DE5601021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081A7E4E-7F2D-026B-2BC3-B6A698C54EB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2D33DBE-69A2-78EC-A3C6-4133C469A379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FAD315-2EBB-D14B-9A59-BDEF8CCB9C8F}"/>
                </a:ext>
              </a:extLst>
            </p:cNvPr>
            <p:cNvSpPr txBox="1"/>
            <p:nvPr/>
          </p:nvSpPr>
          <p:spPr>
            <a:xfrm>
              <a:off x="2778586" y="4667710"/>
              <a:ext cx="58832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1600" dirty="0">
                  <a:solidFill>
                    <a:schemeClr val="bg1"/>
                  </a:solidFill>
                  <a:cs typeface="El Messiri" pitchFamily="2" charset="-78"/>
                </a:rPr>
                <a:t>مثال النشاط الثاني من</a:t>
              </a:r>
              <a:r>
                <a:rPr lang="ar-MA" sz="1600" dirty="0">
                  <a:solidFill>
                    <a:schemeClr val="bg1"/>
                  </a:solidFill>
                  <a:cs typeface="El Messiri" pitchFamily="2" charset="-78"/>
                </a:rPr>
                <a:t> درس في الجغرافيا</a:t>
              </a:r>
              <a:r>
                <a:rPr lang="ar-SA" sz="1600" dirty="0">
                  <a:solidFill>
                    <a:schemeClr val="bg1"/>
                  </a:solidFill>
                  <a:cs typeface="El Messiri" pitchFamily="2" charset="-78"/>
                </a:rPr>
                <a:t> </a:t>
              </a:r>
              <a:r>
                <a:rPr lang="fr-FR" sz="1600" dirty="0">
                  <a:solidFill>
                    <a:schemeClr val="bg1"/>
                  </a:solidFill>
                </a:rPr>
                <a:t>:</a:t>
              </a:r>
              <a:r>
                <a:rPr lang="ar-SA" sz="1600" dirty="0">
                  <a:solidFill>
                    <a:schemeClr val="bg1"/>
                  </a:solidFill>
                  <a:cs typeface="El Messiri" pitchFamily="2" charset="-78"/>
                </a:rPr>
                <a:t> مميزات وطني </a:t>
              </a:r>
              <a:r>
                <a:rPr lang="fr-FR" sz="1600" dirty="0">
                  <a:solidFill>
                    <a:schemeClr val="bg1"/>
                  </a:solidFill>
                </a:rPr>
                <a:t>:</a:t>
              </a:r>
              <a:r>
                <a:rPr lang="ar-SA" sz="1600" dirty="0">
                  <a:solidFill>
                    <a:schemeClr val="bg1"/>
                  </a:solidFill>
                  <a:cs typeface="El Messiri" pitchFamily="2" charset="-78"/>
                </a:rPr>
                <a:t> التنوع السكاني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7EDD3A-66D1-DF69-0FE4-80DF97552F2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  <a:solidFill>
            <a:srgbClr val="2C263C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908650-1B64-64A7-E096-D48B4B0564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dirty="0">
                  <a:latin typeface="Almarai Bold" pitchFamily="2" charset="-78"/>
                  <a:cs typeface="Almarai Bold" pitchFamily="2" charset="-78"/>
                </a:rPr>
                <a:t>2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0362C51-99A7-FB71-19A8-1CE29EB7D77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  <a:grpFill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2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D0F3F-DA4D-466B-0373-4847A92E3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FA7D20-F0E4-183A-E582-76ACF90FC32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r-FR" sz="1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6BF465-A0FE-2B22-1AB5-80A25F85E1C0}"/>
              </a:ext>
            </a:extLst>
          </p:cNvPr>
          <p:cNvSpPr txBox="1"/>
          <p:nvPr/>
        </p:nvSpPr>
        <p:spPr>
          <a:xfrm>
            <a:off x="339742" y="1040129"/>
            <a:ext cx="11512515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ar-SA" sz="3600" b="1" dirty="0">
                <a:cs typeface="El Messiri" pitchFamily="2" charset="-78"/>
              </a:rPr>
              <a:t>    </a:t>
            </a:r>
            <a:r>
              <a:rPr lang="ar-MA" sz="3600" b="1" dirty="0">
                <a:cs typeface="El Messiri" pitchFamily="2" charset="-78"/>
              </a:rPr>
              <a:t>  المبيان عبارة عن أداة تقنية لتمثيل أو تحويل المعطيات الإحصائية الكمية إلى أشكال مرئية، وهو رسم تخطيطي يستعمل لاختزال البيانات الرقمية إلى أشكال مرئية تخاطب العين بحيث يمكن ملاحظتها و قراءتها وكذا تأويلها.</a:t>
            </a:r>
            <a:endParaRPr lang="fr-FR" sz="3600" b="1" dirty="0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53568A56-3810-E273-5BC9-F1EB174847A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E26F1B-D4CC-DF59-BB5F-ABA085AEE40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7" name="Freeform: Shape 11">
              <a:extLst>
                <a:ext uri="{FF2B5EF4-FFF2-40B4-BE49-F238E27FC236}">
                  <a16:creationId xmlns:a16="http://schemas.microsoft.com/office/drawing/2014/main" id="{DFB3A995-5E2B-86C5-44BD-C8F7BDC8E99D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2" name="Group 2">
            <a:extLst>
              <a:ext uri="{FF2B5EF4-FFF2-40B4-BE49-F238E27FC236}">
                <a16:creationId xmlns:a16="http://schemas.microsoft.com/office/drawing/2014/main" id="{0A0897D1-B18F-86BC-08CB-B39AD65E7F7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7E7F34E-C755-392F-F4D0-B0502A9E2660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3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7" name="Straight Connector 8">
              <a:extLst>
                <a:ext uri="{FF2B5EF4-FFF2-40B4-BE49-F238E27FC236}">
                  <a16:creationId xmlns:a16="http://schemas.microsoft.com/office/drawing/2014/main" id="{16D039DF-6FF4-14B8-06F2-FCD3C58014FE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8" name="Group 2">
            <a:extLst>
              <a:ext uri="{FF2B5EF4-FFF2-40B4-BE49-F238E27FC236}">
                <a16:creationId xmlns:a16="http://schemas.microsoft.com/office/drawing/2014/main" id="{3CCC4745-2BFA-B959-0260-12756866B66A}"/>
              </a:ext>
            </a:extLst>
          </p:cNvPr>
          <p:cNvGrpSpPr/>
          <p:nvPr/>
        </p:nvGrpSpPr>
        <p:grpSpPr>
          <a:xfrm>
            <a:off x="3394351" y="83604"/>
            <a:ext cx="8797645" cy="599002"/>
            <a:chOff x="2769083" y="1544828"/>
            <a:chExt cx="7885497" cy="599002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3DD9A8C8-7DF7-B6B9-0DD8-2B3177926447}"/>
                </a:ext>
              </a:extLst>
            </p:cNvPr>
            <p:cNvGrpSpPr/>
            <p:nvPr/>
          </p:nvGrpSpPr>
          <p:grpSpPr>
            <a:xfrm>
              <a:off x="2769083" y="1544828"/>
              <a:ext cx="7885497" cy="599002"/>
              <a:chOff x="1944303" y="3127317"/>
              <a:chExt cx="7885497" cy="599002"/>
            </a:xfrm>
          </p:grpSpPr>
          <p:sp>
            <p:nvSpPr>
              <p:cNvPr id="21" name="Freeform: Shape 6">
                <a:extLst>
                  <a:ext uri="{FF2B5EF4-FFF2-40B4-BE49-F238E27FC236}">
                    <a16:creationId xmlns:a16="http://schemas.microsoft.com/office/drawing/2014/main" id="{6EEAF5E6-20F1-6178-AB28-B0567B6CD33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1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2" name="Freeform: Shape 11">
                <a:extLst>
                  <a:ext uri="{FF2B5EF4-FFF2-40B4-BE49-F238E27FC236}">
                    <a16:creationId xmlns:a16="http://schemas.microsoft.com/office/drawing/2014/main" id="{0AA9B530-6485-BED4-B2A8-DF34DE3DCF0D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DB4317AA-B572-E051-4807-3108880E61D8}"/>
                </a:ext>
              </a:extLst>
            </p:cNvPr>
            <p:cNvSpPr txBox="1"/>
            <p:nvPr/>
          </p:nvSpPr>
          <p:spPr>
            <a:xfrm>
              <a:off x="5628644" y="1659657"/>
              <a:ext cx="3206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chemeClr val="bg1"/>
                  </a:solidFill>
                  <a:cs typeface="El Messiri" pitchFamily="2" charset="-78"/>
                </a:rPr>
                <a:t>تعريف المبيان</a:t>
              </a:r>
              <a:endParaRPr lang="ar-SA" dirty="0">
                <a:solidFill>
                  <a:schemeClr val="bg1"/>
                </a:solidFill>
                <a:cs typeface="El Messiri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260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F587-08A5-B973-8760-9D3E4CB9C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FB29B2-4CFE-D838-980C-70B4BC84B0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 </a:t>
            </a:r>
            <a:endParaRPr lang="fr-FR" sz="18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B4A14EBF-5D71-C66B-34EE-21096C3285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9106565"/>
              </p:ext>
            </p:extLst>
          </p:nvPr>
        </p:nvGraphicFramePr>
        <p:xfrm>
          <a:off x="8602825" y="2114124"/>
          <a:ext cx="3140292" cy="3383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aphique 12">
            <a:extLst>
              <a:ext uri="{FF2B5EF4-FFF2-40B4-BE49-F238E27FC236}">
                <a16:creationId xmlns:a16="http://schemas.microsoft.com/office/drawing/2014/main" id="{9293BF9F-38F7-6777-5BD5-C8E384A023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8715338"/>
              </p:ext>
            </p:extLst>
          </p:nvPr>
        </p:nvGraphicFramePr>
        <p:xfrm>
          <a:off x="4461472" y="2116260"/>
          <a:ext cx="3701261" cy="3383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ACE8DBB7-86F7-E951-D859-1247652E5D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4839787"/>
              </p:ext>
            </p:extLst>
          </p:nvPr>
        </p:nvGraphicFramePr>
        <p:xfrm>
          <a:off x="678325" y="2116261"/>
          <a:ext cx="3414142" cy="3383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5" name="Group 2">
            <a:extLst>
              <a:ext uri="{FF2B5EF4-FFF2-40B4-BE49-F238E27FC236}">
                <a16:creationId xmlns:a16="http://schemas.microsoft.com/office/drawing/2014/main" id="{9F945401-1FE8-1B76-D405-6790F0341F67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E340252-6859-E321-9434-E991280EE169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4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7" name="Straight Connector 8">
              <a:extLst>
                <a:ext uri="{FF2B5EF4-FFF2-40B4-BE49-F238E27FC236}">
                  <a16:creationId xmlns:a16="http://schemas.microsoft.com/office/drawing/2014/main" id="{2F444178-D2D4-450A-DCDE-11C73A9C8EBA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8" name="Group 5">
            <a:extLst>
              <a:ext uri="{FF2B5EF4-FFF2-40B4-BE49-F238E27FC236}">
                <a16:creationId xmlns:a16="http://schemas.microsoft.com/office/drawing/2014/main" id="{31ACC22B-5CCD-501E-55D9-67BF9C7EB441}"/>
              </a:ext>
            </a:extLst>
          </p:cNvPr>
          <p:cNvGrpSpPr>
            <a:grpSpLocks/>
          </p:cNvGrpSpPr>
          <p:nvPr/>
        </p:nvGrpSpPr>
        <p:grpSpPr>
          <a:xfrm>
            <a:off x="822038" y="6257401"/>
            <a:ext cx="11369962" cy="598993"/>
            <a:chOff x="0" y="6259007"/>
            <a:chExt cx="12192000" cy="59899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D4DBD9-40F6-2523-769A-379CD157576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0" name="Freeform: Shape 11">
              <a:extLst>
                <a:ext uri="{FF2B5EF4-FFF2-40B4-BE49-F238E27FC236}">
                  <a16:creationId xmlns:a16="http://schemas.microsoft.com/office/drawing/2014/main" id="{0ACA449E-25DE-5671-9EEC-C4E10ECE5311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A333839A-B8AA-8741-01A5-329704F4A761}"/>
              </a:ext>
            </a:extLst>
          </p:cNvPr>
          <p:cNvGrpSpPr/>
          <p:nvPr/>
        </p:nvGrpSpPr>
        <p:grpSpPr>
          <a:xfrm>
            <a:off x="1684421" y="168174"/>
            <a:ext cx="10517987" cy="1069386"/>
            <a:chOff x="2825898" y="2560626"/>
            <a:chExt cx="7828682" cy="1072762"/>
          </a:xfrm>
        </p:grpSpPr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8A27F674-CC79-8F69-BBE6-394DAD4C27CF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27" name="Freeform: Shape 15">
                <a:extLst>
                  <a:ext uri="{FF2B5EF4-FFF2-40B4-BE49-F238E27FC236}">
                    <a16:creationId xmlns:a16="http://schemas.microsoft.com/office/drawing/2014/main" id="{507C5936-A070-EAA9-41F1-F26634A25AC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16">
                <a:extLst>
                  <a:ext uri="{FF2B5EF4-FFF2-40B4-BE49-F238E27FC236}">
                    <a16:creationId xmlns:a16="http://schemas.microsoft.com/office/drawing/2014/main" id="{864D0813-B78E-5130-87F7-9273FEDDE3AF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2F0C799A-81CF-5856-F682-3A5EF97734B2}"/>
                </a:ext>
              </a:extLst>
            </p:cNvPr>
            <p:cNvSpPr txBox="1"/>
            <p:nvPr/>
          </p:nvSpPr>
          <p:spPr>
            <a:xfrm>
              <a:off x="2825898" y="2707143"/>
              <a:ext cx="5903081" cy="926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أنواع </a:t>
              </a:r>
              <a:r>
                <a:rPr lang="ar-SA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r>
                <a:rPr lang="ar-MA" dirty="0">
                  <a:solidFill>
                    <a:schemeClr val="bg1"/>
                  </a:solidFill>
                  <a:cs typeface="El Messiri" pitchFamily="2" charset="-78"/>
                </a:rPr>
                <a:t> : </a:t>
              </a:r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الاشرطة </a:t>
              </a:r>
              <a:r>
                <a:rPr lang="ar-SA" dirty="0" err="1">
                  <a:solidFill>
                    <a:schemeClr val="bg1"/>
                  </a:solidFill>
                  <a:cs typeface="El Messiri" pitchFamily="2" charset="-78"/>
                </a:rPr>
                <a:t>أوالأعمدة</a:t>
              </a:r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 الـبيــانـية</a:t>
              </a:r>
              <a:r>
                <a:rPr lang="ar-MA" dirty="0">
                  <a:solidFill>
                    <a:schemeClr val="bg1"/>
                  </a:solidFill>
                  <a:cs typeface="El Messiri" pitchFamily="2" charset="-78"/>
                </a:rPr>
                <a:t>، المـنـحنـى الـبيـانـي، المبيان القطاعي. </a:t>
              </a:r>
              <a:endParaRPr lang="en-GB" dirty="0">
                <a:solidFill>
                  <a:schemeClr val="bg1"/>
                </a:solidFill>
              </a:endParaRPr>
            </a:p>
            <a:p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3517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1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225E1F-4543-4C3B-076C-8564E259B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DE9FD0-EEA3-1F31-C7DA-2ED17104B5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200000"/>
              </a:lnSpc>
            </a:pPr>
            <a:endParaRPr lang="ar-SA" kern="100" dirty="0">
              <a:solidFill>
                <a:schemeClr val="tx1"/>
              </a:solidFill>
              <a:latin typeface="Calibri" panose="020F0502020204030204" pitchFamily="34" charset="0"/>
              <a:ea typeface="SimSun" panose="02010600030101010101" pitchFamily="2" charset="-122"/>
              <a:cs typeface="El Messiri" pitchFamily="2" charset="-78"/>
            </a:endParaRPr>
          </a:p>
          <a:p>
            <a:pPr algn="r" rtl="1">
              <a:lnSpc>
                <a:spcPct val="200000"/>
              </a:lnSpc>
            </a:pPr>
            <a:endParaRPr lang="ar-SA" kern="100" dirty="0">
              <a:solidFill>
                <a:schemeClr val="tx1"/>
              </a:solidFill>
              <a:latin typeface="Calibri" panose="020F0502020204030204" pitchFamily="34" charset="0"/>
              <a:ea typeface="SimSun" panose="02010600030101010101" pitchFamily="2" charset="-122"/>
              <a:cs typeface="El Messiri" pitchFamily="2" charset="-78"/>
            </a:endParaRPr>
          </a:p>
          <a:p>
            <a:pPr algn="r" rtl="1">
              <a:lnSpc>
                <a:spcPct val="200000"/>
              </a:lnSpc>
            </a:pPr>
            <a:endParaRPr lang="ar-SA" kern="100" dirty="0">
              <a:solidFill>
                <a:schemeClr val="tx1"/>
              </a:solidFill>
              <a:latin typeface="Calibri" panose="020F0502020204030204" pitchFamily="34" charset="0"/>
              <a:ea typeface="SimSun" panose="02010600030101010101" pitchFamily="2" charset="-122"/>
              <a:cs typeface="El Messiri" pitchFamily="2" charset="-78"/>
            </a:endParaRPr>
          </a:p>
          <a:p>
            <a:pPr algn="r" rtl="1">
              <a:lnSpc>
                <a:spcPct val="200000"/>
              </a:lnSpc>
            </a:pPr>
            <a:endParaRPr lang="ar-SA" kern="100" dirty="0">
              <a:solidFill>
                <a:schemeClr val="tx1"/>
              </a:solidFill>
              <a:latin typeface="Calibri" panose="020F0502020204030204" pitchFamily="34" charset="0"/>
              <a:ea typeface="SimSun" panose="02010600030101010101" pitchFamily="2" charset="-122"/>
              <a:cs typeface="El Messiri" pitchFamily="2" charset="-78"/>
            </a:endParaRPr>
          </a:p>
          <a:p>
            <a:pPr algn="r" rtl="1">
              <a:lnSpc>
                <a:spcPct val="200000"/>
              </a:lnSpc>
            </a:pPr>
            <a:endParaRPr lang="ar-SA" kern="100" dirty="0">
              <a:solidFill>
                <a:schemeClr val="tx1"/>
              </a:solidFill>
              <a:latin typeface="Calibri" panose="020F0502020204030204" pitchFamily="34" charset="0"/>
              <a:ea typeface="SimSun" panose="02010600030101010101" pitchFamily="2" charset="-122"/>
              <a:cs typeface="El Messiri" pitchFamily="2" charset="-78"/>
            </a:endParaRPr>
          </a:p>
          <a:p>
            <a:pPr algn="r" rtl="1">
              <a:lnSpc>
                <a:spcPct val="200000"/>
              </a:lnSpc>
            </a:pPr>
            <a:endParaRPr lang="ar-SA" kern="100" dirty="0">
              <a:solidFill>
                <a:schemeClr val="tx1"/>
              </a:solidFill>
              <a:latin typeface="Calibri" panose="020F0502020204030204" pitchFamily="34" charset="0"/>
              <a:ea typeface="SimSun" panose="02010600030101010101" pitchFamily="2" charset="-122"/>
              <a:cs typeface="El Messiri" pitchFamily="2" charset="-78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2C7472-9817-2DB4-587B-934C2C54DFC3}"/>
              </a:ext>
            </a:extLst>
          </p:cNvPr>
          <p:cNvCxnSpPr/>
          <p:nvPr/>
        </p:nvCxnSpPr>
        <p:spPr>
          <a:xfrm>
            <a:off x="822038" y="6257401"/>
            <a:ext cx="0" cy="60059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Titre 1">
            <a:extLst>
              <a:ext uri="{FF2B5EF4-FFF2-40B4-BE49-F238E27FC236}">
                <a16:creationId xmlns:a16="http://schemas.microsoft.com/office/drawing/2014/main" id="{E3408A24-A67D-AE57-F017-76E024E17476}"/>
              </a:ext>
            </a:extLst>
          </p:cNvPr>
          <p:cNvSpPr txBox="1">
            <a:spLocks/>
          </p:cNvSpPr>
          <p:nvPr/>
        </p:nvSpPr>
        <p:spPr>
          <a:xfrm>
            <a:off x="1317500" y="1078736"/>
            <a:ext cx="10515600" cy="17597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Low" rtl="1">
              <a:lnSpc>
                <a:spcPct val="150000"/>
              </a:lnSpc>
              <a:spcBef>
                <a:spcPts val="1000"/>
              </a:spcBef>
            </a:pPr>
            <a:endParaRPr lang="ar-SA" sz="2000" dirty="0">
              <a:latin typeface="El Messiri" pitchFamily="2" charset="-78"/>
              <a:cs typeface="El Messiri" pitchFamily="2" charset="-78"/>
            </a:endParaRPr>
          </a:p>
          <a:p>
            <a:pPr algn="justLow" rtl="1">
              <a:lnSpc>
                <a:spcPct val="150000"/>
              </a:lnSpc>
              <a:spcBef>
                <a:spcPts val="1000"/>
              </a:spcBef>
            </a:pPr>
            <a:r>
              <a:rPr lang="ar-MA" sz="2000" dirty="0">
                <a:latin typeface="El Messiri" pitchFamily="2" charset="-78"/>
                <a:cs typeface="El Messiri" pitchFamily="2" charset="-78"/>
              </a:rPr>
              <a:t>ويتمثل هذا النوع من </a:t>
            </a:r>
            <a:r>
              <a:rPr lang="ar-MA" sz="2000" dirty="0" err="1">
                <a:latin typeface="El Messiri" pitchFamily="2" charset="-78"/>
                <a:cs typeface="El Messiri" pitchFamily="2" charset="-78"/>
              </a:rPr>
              <a:t>المبيانات</a:t>
            </a:r>
            <a:r>
              <a:rPr lang="ar-MA" sz="2000" dirty="0">
                <a:latin typeface="El Messiri" pitchFamily="2" charset="-78"/>
                <a:cs typeface="El Messiri" pitchFamily="2" charset="-78"/>
              </a:rPr>
              <a:t> في رسم عمود أو عدة أعمدة يختلف طولها حسب أهمية الظاهرة أو مجموعة الظواهر عبر السنوات، وتمثل القيم بأعمدة متباعدة أو متصلة، وارتفاع الأعمدة/الأشرطة يكون مناسبا مع القيم التي يمثلها.</a:t>
            </a:r>
            <a:endParaRPr lang="en-GB" sz="2000" dirty="0">
              <a:solidFill>
                <a:srgbClr val="00B050"/>
              </a:solidFill>
              <a:latin typeface="El Messiri" pitchFamily="2" charset="-78"/>
              <a:ea typeface="+mn-ea"/>
              <a:cs typeface="El Messiri" pitchFamily="2" charset="-78"/>
            </a:endParaRPr>
          </a:p>
        </p:txBody>
      </p:sp>
      <p:graphicFrame>
        <p:nvGraphicFramePr>
          <p:cNvPr id="32" name="Espace réservé du contenu 3">
            <a:extLst>
              <a:ext uri="{FF2B5EF4-FFF2-40B4-BE49-F238E27FC236}">
                <a16:creationId xmlns:a16="http://schemas.microsoft.com/office/drawing/2014/main" id="{AB70DA15-3282-2C3D-81C2-928E925652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5950825"/>
              </p:ext>
            </p:extLst>
          </p:nvPr>
        </p:nvGraphicFramePr>
        <p:xfrm>
          <a:off x="696410" y="2955501"/>
          <a:ext cx="10799179" cy="318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3" name="Group 2">
            <a:extLst>
              <a:ext uri="{FF2B5EF4-FFF2-40B4-BE49-F238E27FC236}">
                <a16:creationId xmlns:a16="http://schemas.microsoft.com/office/drawing/2014/main" id="{64A84F4A-C44B-2245-7AAF-12F011223A9C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7EA2E8A-1232-97BD-9E6B-C9E1BFBBF927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5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45" name="Straight Connector 8">
              <a:extLst>
                <a:ext uri="{FF2B5EF4-FFF2-40B4-BE49-F238E27FC236}">
                  <a16:creationId xmlns:a16="http://schemas.microsoft.com/office/drawing/2014/main" id="{2F975474-ADC4-ACA9-D9DD-A8F1336F1E91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6" name="Group 5">
            <a:extLst>
              <a:ext uri="{FF2B5EF4-FFF2-40B4-BE49-F238E27FC236}">
                <a16:creationId xmlns:a16="http://schemas.microsoft.com/office/drawing/2014/main" id="{B3A3226A-C076-16CB-8D32-A64E3E6CE057}"/>
              </a:ext>
            </a:extLst>
          </p:cNvPr>
          <p:cNvGrpSpPr>
            <a:grpSpLocks/>
          </p:cNvGrpSpPr>
          <p:nvPr/>
        </p:nvGrpSpPr>
        <p:grpSpPr>
          <a:xfrm>
            <a:off x="822038" y="6257128"/>
            <a:ext cx="11369962" cy="600868"/>
            <a:chOff x="0" y="6257128"/>
            <a:chExt cx="12192000" cy="60086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4F33D64-08E2-5C85-9EF4-5469EBEA9D77}"/>
                </a:ext>
              </a:extLst>
            </p:cNvPr>
            <p:cNvSpPr>
              <a:spLocks/>
            </p:cNvSpPr>
            <p:nvPr/>
          </p:nvSpPr>
          <p:spPr>
            <a:xfrm>
              <a:off x="0" y="6257128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51" name="Freeform: Shape 11">
              <a:extLst>
                <a:ext uri="{FF2B5EF4-FFF2-40B4-BE49-F238E27FC236}">
                  <a16:creationId xmlns:a16="http://schemas.microsoft.com/office/drawing/2014/main" id="{E25D19D8-0CF7-D7FB-EFFA-E9DBE242CD7E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52" name="Group 12">
            <a:extLst>
              <a:ext uri="{FF2B5EF4-FFF2-40B4-BE49-F238E27FC236}">
                <a16:creationId xmlns:a16="http://schemas.microsoft.com/office/drawing/2014/main" id="{11514003-FCAD-A258-041C-AFF04A612E19}"/>
              </a:ext>
            </a:extLst>
          </p:cNvPr>
          <p:cNvGrpSpPr/>
          <p:nvPr/>
        </p:nvGrpSpPr>
        <p:grpSpPr>
          <a:xfrm>
            <a:off x="3151803" y="80434"/>
            <a:ext cx="9040197" cy="790353"/>
            <a:chOff x="2825898" y="2560626"/>
            <a:chExt cx="7828682" cy="792848"/>
          </a:xfrm>
        </p:grpSpPr>
        <p:grpSp>
          <p:nvGrpSpPr>
            <p:cNvPr id="53" name="Group 13">
              <a:extLst>
                <a:ext uri="{FF2B5EF4-FFF2-40B4-BE49-F238E27FC236}">
                  <a16:creationId xmlns:a16="http://schemas.microsoft.com/office/drawing/2014/main" id="{687CB6EA-0215-02F7-CAA1-94FF5664C684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55" name="Freeform: Shape 15">
                <a:extLst>
                  <a:ext uri="{FF2B5EF4-FFF2-40B4-BE49-F238E27FC236}">
                    <a16:creationId xmlns:a16="http://schemas.microsoft.com/office/drawing/2014/main" id="{AE355E20-D621-C231-027D-A25D2EB1F546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56" name="Freeform: Shape 16">
                <a:extLst>
                  <a:ext uri="{FF2B5EF4-FFF2-40B4-BE49-F238E27FC236}">
                    <a16:creationId xmlns:a16="http://schemas.microsoft.com/office/drawing/2014/main" id="{364ADD83-855C-D24C-356A-8510910DCCC4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54" name="TextBox 14">
              <a:extLst>
                <a:ext uri="{FF2B5EF4-FFF2-40B4-BE49-F238E27FC236}">
                  <a16:creationId xmlns:a16="http://schemas.microsoft.com/office/drawing/2014/main" id="{CC082A7D-2552-4171-B5BB-6252D2F1F5DC}"/>
                </a:ext>
              </a:extLst>
            </p:cNvPr>
            <p:cNvSpPr txBox="1"/>
            <p:nvPr/>
          </p:nvSpPr>
          <p:spPr>
            <a:xfrm>
              <a:off x="2825898" y="2707143"/>
              <a:ext cx="59030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أنواع </a:t>
              </a:r>
              <a:r>
                <a:rPr lang="ar-SA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r>
                <a:rPr lang="ar-MA" dirty="0">
                  <a:solidFill>
                    <a:schemeClr val="bg1"/>
                  </a:solidFill>
                  <a:cs typeface="El Messiri" pitchFamily="2" charset="-78"/>
                </a:rPr>
                <a:t> :. </a:t>
              </a:r>
              <a:endParaRPr lang="en-GB" dirty="0">
                <a:solidFill>
                  <a:schemeClr val="bg1"/>
                </a:solidFill>
              </a:endParaRPr>
            </a:p>
            <a:p>
              <a:r>
                <a:rPr lang="ar-MA" dirty="0">
                  <a:solidFill>
                    <a:schemeClr val="bg1"/>
                  </a:solidFill>
                  <a:latin typeface="Almarai Bold" pitchFamily="2" charset="-78"/>
                  <a:ea typeface="Calibri" panose="020F0502020204030204" pitchFamily="34" charset="0"/>
                  <a:cs typeface="Almarai Bold" pitchFamily="2" charset="-78"/>
                </a:rPr>
                <a:t> 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70E89DB5-DEC8-B784-918F-CCCF840BACFE}"/>
              </a:ext>
            </a:extLst>
          </p:cNvPr>
          <p:cNvSpPr/>
          <p:nvPr/>
        </p:nvSpPr>
        <p:spPr>
          <a:xfrm>
            <a:off x="8418234" y="885488"/>
            <a:ext cx="3100344" cy="64429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lnSpc>
                <a:spcPct val="90000"/>
              </a:lnSpc>
              <a:spcBef>
                <a:spcPts val="1000"/>
              </a:spcBef>
            </a:pPr>
            <a:r>
              <a:rPr lang="ar-SA" sz="1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l Messiri" pitchFamily="2" charset="-78"/>
              </a:rPr>
              <a:t>الاشرطة أو الأعمدة الـبيــانـية:</a:t>
            </a:r>
            <a:endParaRPr lang="en-GB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0555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80CCC-9D0E-9FF3-F8C1-9FE8455C7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EB678DCA-7C9C-C41E-7816-D1D415C19D66}"/>
              </a:ext>
            </a:extLst>
          </p:cNvPr>
          <p:cNvSpPr/>
          <p:nvPr/>
        </p:nvSpPr>
        <p:spPr>
          <a:xfrm>
            <a:off x="0" y="0"/>
            <a:ext cx="12191996" cy="6802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E232ED-94D3-7DB1-C413-359982D050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B3373C5-C96E-67B6-CFE3-54DC8B01410D}"/>
              </a:ext>
            </a:extLst>
          </p:cNvPr>
          <p:cNvSpPr txBox="1">
            <a:spLocks/>
          </p:cNvSpPr>
          <p:nvPr/>
        </p:nvSpPr>
        <p:spPr>
          <a:xfrm>
            <a:off x="982381" y="1554707"/>
            <a:ext cx="11030243" cy="18465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ar-SA" sz="1800" dirty="0">
                <a:cs typeface="El Messiri" pitchFamily="2" charset="-78"/>
              </a:rPr>
              <a:t>يفيد هذا النموذج عادة في دراسة تطور شيء معلوم خلال مرحلة زمنية معينة، وتكون السنوات مثبتة على الإحداثي الأفقي ( محور </a:t>
            </a:r>
            <a:r>
              <a:rPr lang="ar-SA" sz="1800" dirty="0" err="1">
                <a:cs typeface="El Messiri" pitchFamily="2" charset="-78"/>
              </a:rPr>
              <a:t>الافاصيل</a:t>
            </a:r>
            <a:r>
              <a:rPr lang="ar-SA" sz="1800" dirty="0">
                <a:cs typeface="El Messiri" pitchFamily="2" charset="-78"/>
              </a:rPr>
              <a:t> ) وتوضع القيم على الإحداثي العمودي ( </a:t>
            </a:r>
            <a:r>
              <a:rPr lang="ar-SA" sz="1800" dirty="0" err="1">
                <a:cs typeface="El Messiri" pitchFamily="2" charset="-78"/>
              </a:rPr>
              <a:t>محورالأراتيب</a:t>
            </a:r>
            <a:r>
              <a:rPr lang="ar-SA" sz="1800" dirty="0">
                <a:cs typeface="El Messiri" pitchFamily="2" charset="-78"/>
              </a:rPr>
              <a:t> ).ويعتبر هذا النموذج أدق وأهم أنواع </a:t>
            </a:r>
            <a:r>
              <a:rPr lang="ar-SA" sz="1800" dirty="0" err="1">
                <a:cs typeface="El Messiri" pitchFamily="2" charset="-78"/>
              </a:rPr>
              <a:t>المبيانات</a:t>
            </a:r>
            <a:r>
              <a:rPr lang="ar-SA" sz="1800" dirty="0">
                <a:cs typeface="El Messiri" pitchFamily="2" charset="-78"/>
              </a:rPr>
              <a:t>، لكونه أكثر ملاءمة لإبراز عدة معطيات مجتمعة في رسم واحد حيث يعبر كل منحنى على معطى محدد، مما يسمح بالمقارنة بين المعطيات الممثلة وما عرفته من تطور خلال نفس </a:t>
            </a:r>
            <a:r>
              <a:rPr lang="ar-SA" sz="1800" dirty="0" err="1">
                <a:cs typeface="El Messiri" pitchFamily="2" charset="-78"/>
              </a:rPr>
              <a:t>الفترة.و</a:t>
            </a:r>
            <a:r>
              <a:rPr lang="ar-SA" sz="1800" dirty="0">
                <a:cs typeface="El Messiri" pitchFamily="2" charset="-78"/>
              </a:rPr>
              <a:t> تجنبا للتداخل فيما بينها، و تسهيلا لعملية المقارنة، يستحسن التمييز بينها بألوان متباينة .</a:t>
            </a:r>
          </a:p>
          <a:p>
            <a:pPr algn="just" rtl="1">
              <a:lnSpc>
                <a:spcPct val="150000"/>
              </a:lnSpc>
            </a:pPr>
            <a:endParaRPr lang="en-GB" sz="1800" dirty="0"/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ABD164F2-751D-8656-5EDE-C92AB22D80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1477129"/>
              </p:ext>
            </p:extLst>
          </p:nvPr>
        </p:nvGraphicFramePr>
        <p:xfrm>
          <a:off x="960596" y="3389155"/>
          <a:ext cx="10903788" cy="2787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2">
            <a:extLst>
              <a:ext uri="{FF2B5EF4-FFF2-40B4-BE49-F238E27FC236}">
                <a16:creationId xmlns:a16="http://schemas.microsoft.com/office/drawing/2014/main" id="{F4DE31F7-E43B-1AA6-1407-368105617A5D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2FE2B2-5CB1-0E7B-666D-6FBFB9560625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6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7" name="Straight Connector 8">
              <a:extLst>
                <a:ext uri="{FF2B5EF4-FFF2-40B4-BE49-F238E27FC236}">
                  <a16:creationId xmlns:a16="http://schemas.microsoft.com/office/drawing/2014/main" id="{C89B01FA-C774-BFF6-DE3C-CDBFC97C615F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8" name="Group 5">
            <a:extLst>
              <a:ext uri="{FF2B5EF4-FFF2-40B4-BE49-F238E27FC236}">
                <a16:creationId xmlns:a16="http://schemas.microsoft.com/office/drawing/2014/main" id="{7D6DD1DE-7C24-F81A-5C7F-D1E4813C61C0}"/>
              </a:ext>
            </a:extLst>
          </p:cNvPr>
          <p:cNvGrpSpPr>
            <a:grpSpLocks/>
          </p:cNvGrpSpPr>
          <p:nvPr/>
        </p:nvGrpSpPr>
        <p:grpSpPr>
          <a:xfrm>
            <a:off x="822038" y="6239000"/>
            <a:ext cx="11369962" cy="598993"/>
            <a:chOff x="0" y="6259007"/>
            <a:chExt cx="12192000" cy="59899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CBC708B-DCAA-CE19-C113-A4AF9F17F94E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0" name="Freeform: Shape 11">
              <a:extLst>
                <a:ext uri="{FF2B5EF4-FFF2-40B4-BE49-F238E27FC236}">
                  <a16:creationId xmlns:a16="http://schemas.microsoft.com/office/drawing/2014/main" id="{2B1BE02B-22BE-2FA5-A79F-F40E24141B2D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F8B7BC81-F667-4810-FD94-6254D8221866}"/>
              </a:ext>
            </a:extLst>
          </p:cNvPr>
          <p:cNvGrpSpPr/>
          <p:nvPr/>
        </p:nvGrpSpPr>
        <p:grpSpPr>
          <a:xfrm>
            <a:off x="3151803" y="86587"/>
            <a:ext cx="9040197" cy="597117"/>
            <a:chOff x="2825898" y="2560626"/>
            <a:chExt cx="7828682" cy="599002"/>
          </a:xfrm>
        </p:grpSpPr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27490840-548D-9295-14A5-3EA641A6AB90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27" name="Freeform: Shape 15">
                <a:extLst>
                  <a:ext uri="{FF2B5EF4-FFF2-40B4-BE49-F238E27FC236}">
                    <a16:creationId xmlns:a16="http://schemas.microsoft.com/office/drawing/2014/main" id="{4A282A46-1574-CC99-6773-4D09E81670A0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16">
                <a:extLst>
                  <a:ext uri="{FF2B5EF4-FFF2-40B4-BE49-F238E27FC236}">
                    <a16:creationId xmlns:a16="http://schemas.microsoft.com/office/drawing/2014/main" id="{66E9A21F-E461-DE54-0BBD-F425886EDB68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447B128F-3E52-8D8C-7D98-BB3E4514A135}"/>
                </a:ext>
              </a:extLst>
            </p:cNvPr>
            <p:cNvSpPr txBox="1"/>
            <p:nvPr/>
          </p:nvSpPr>
          <p:spPr>
            <a:xfrm>
              <a:off x="2825898" y="2707143"/>
              <a:ext cx="5903081" cy="370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أنواع </a:t>
              </a:r>
              <a:r>
                <a:rPr lang="ar-SA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A8798C5-D8C5-DAD6-04CE-B8C9AC65580E}"/>
              </a:ext>
            </a:extLst>
          </p:cNvPr>
          <p:cNvSpPr/>
          <p:nvPr/>
        </p:nvSpPr>
        <p:spPr>
          <a:xfrm>
            <a:off x="8764040" y="828680"/>
            <a:ext cx="3100344" cy="64429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lnSpc>
                <a:spcPct val="90000"/>
              </a:lnSpc>
              <a:spcBef>
                <a:spcPts val="1000"/>
              </a:spcBef>
            </a:pPr>
            <a:r>
              <a:rPr lang="ar-SA" sz="1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l Messiri" pitchFamily="2" charset="-78"/>
              </a:rPr>
              <a:t>المـنـحنـى الـبيـانـي :</a:t>
            </a:r>
            <a:endParaRPr lang="en-GB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9650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A5F9C-88B6-8239-6EEA-7BFFA5965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7C0CEA-0324-F38A-308B-092A911B7C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E3CEB5-BD97-6567-C210-1D6FE40DAEC1}"/>
              </a:ext>
            </a:extLst>
          </p:cNvPr>
          <p:cNvCxnSpPr/>
          <p:nvPr/>
        </p:nvCxnSpPr>
        <p:spPr>
          <a:xfrm>
            <a:off x="822038" y="6257401"/>
            <a:ext cx="0" cy="60059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Sous-titre 2">
            <a:extLst>
              <a:ext uri="{FF2B5EF4-FFF2-40B4-BE49-F238E27FC236}">
                <a16:creationId xmlns:a16="http://schemas.microsoft.com/office/drawing/2014/main" id="{E93AE625-CC4A-3D57-4D20-B2F1227E5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3" y="1563132"/>
            <a:ext cx="11596598" cy="1168877"/>
          </a:xfr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algn="justLow" rtl="1">
              <a:lnSpc>
                <a:spcPct val="160000"/>
              </a:lnSpc>
            </a:pPr>
            <a:r>
              <a:rPr lang="ar-MA" sz="2700" dirty="0">
                <a:latin typeface="El Messiri" pitchFamily="2" charset="-78"/>
                <a:ea typeface="+mj-ea"/>
                <a:cs typeface="El Messiri" pitchFamily="2" charset="-78"/>
              </a:rPr>
              <a:t>يطلق عليها كذلك المخطط القطاعي وتستعمل هذه النماذج من </a:t>
            </a:r>
            <a:r>
              <a:rPr lang="ar-MA" sz="2700" dirty="0" err="1">
                <a:latin typeface="El Messiri" pitchFamily="2" charset="-78"/>
                <a:ea typeface="+mj-ea"/>
                <a:cs typeface="El Messiri" pitchFamily="2" charset="-78"/>
              </a:rPr>
              <a:t>المبيانات</a:t>
            </a:r>
            <a:r>
              <a:rPr lang="ar-MA" sz="2700" dirty="0">
                <a:latin typeface="El Messiri" pitchFamily="2" charset="-78"/>
                <a:ea typeface="+mj-ea"/>
                <a:cs typeface="El Messiri" pitchFamily="2" charset="-78"/>
              </a:rPr>
              <a:t> لترجمة توزيع المعطيات المعبر عنها بالنسب المئوية، وهي أهم طريقة لتوضيح النسب المئوية وتبيان أجزاء متكاملة لوحدة معينة، وأنواعها هي: دائرية أو نصف دائرية عادية أو  مجسمة.</a:t>
            </a:r>
            <a:endParaRPr lang="en-GB" sz="2700" dirty="0">
              <a:latin typeface="El Messiri" pitchFamily="2" charset="-78"/>
              <a:ea typeface="+mj-ea"/>
              <a:cs typeface="El Messiri" pitchFamily="2" charset="-78"/>
            </a:endParaRP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118A5246-0665-9BC7-8A0F-C4554E5481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0129737"/>
              </p:ext>
            </p:extLst>
          </p:nvPr>
        </p:nvGraphicFramePr>
        <p:xfrm>
          <a:off x="18818" y="2953879"/>
          <a:ext cx="4353224" cy="308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2">
            <a:extLst>
              <a:ext uri="{FF2B5EF4-FFF2-40B4-BE49-F238E27FC236}">
                <a16:creationId xmlns:a16="http://schemas.microsoft.com/office/drawing/2014/main" id="{6C1DDFC8-849C-3F30-D8ED-FEF8AD467566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2B10AA7-6D22-028F-2209-38FDDB136638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7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7" name="Straight Connector 8">
              <a:extLst>
                <a:ext uri="{FF2B5EF4-FFF2-40B4-BE49-F238E27FC236}">
                  <a16:creationId xmlns:a16="http://schemas.microsoft.com/office/drawing/2014/main" id="{4D5C1CC0-8E45-CB80-B9EB-00486A9C1438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8" name="Group 5">
            <a:extLst>
              <a:ext uri="{FF2B5EF4-FFF2-40B4-BE49-F238E27FC236}">
                <a16:creationId xmlns:a16="http://schemas.microsoft.com/office/drawing/2014/main" id="{38D0E4A1-AA5D-C61A-1887-F36A0B5B83D9}"/>
              </a:ext>
            </a:extLst>
          </p:cNvPr>
          <p:cNvGrpSpPr>
            <a:grpSpLocks/>
          </p:cNvGrpSpPr>
          <p:nvPr/>
        </p:nvGrpSpPr>
        <p:grpSpPr>
          <a:xfrm>
            <a:off x="822039" y="6257400"/>
            <a:ext cx="11364416" cy="600599"/>
            <a:chOff x="0" y="6259007"/>
            <a:chExt cx="12192000" cy="59899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9F36ED-BD44-52CA-5A2C-5AC200E2AA6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20" name="Freeform: Shape 11">
              <a:extLst>
                <a:ext uri="{FF2B5EF4-FFF2-40B4-BE49-F238E27FC236}">
                  <a16:creationId xmlns:a16="http://schemas.microsoft.com/office/drawing/2014/main" id="{51F639E1-AFD7-E8CD-658C-10B748BDB43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12">
            <a:extLst>
              <a:ext uri="{FF2B5EF4-FFF2-40B4-BE49-F238E27FC236}">
                <a16:creationId xmlns:a16="http://schemas.microsoft.com/office/drawing/2014/main" id="{FDF87917-6F75-87A1-C813-1619EC90B071}"/>
              </a:ext>
            </a:extLst>
          </p:cNvPr>
          <p:cNvGrpSpPr/>
          <p:nvPr/>
        </p:nvGrpSpPr>
        <p:grpSpPr>
          <a:xfrm>
            <a:off x="3151803" y="86587"/>
            <a:ext cx="9040197" cy="597117"/>
            <a:chOff x="2825898" y="2560626"/>
            <a:chExt cx="7828682" cy="599002"/>
          </a:xfrm>
        </p:grpSpPr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D402F525-3133-03C9-50CF-F4C9073AFCBC}"/>
                </a:ext>
              </a:extLst>
            </p:cNvPr>
            <p:cNvGrpSpPr/>
            <p:nvPr/>
          </p:nvGrpSpPr>
          <p:grpSpPr>
            <a:xfrm>
              <a:off x="2971799" y="2560626"/>
              <a:ext cx="7682781" cy="599002"/>
              <a:chOff x="2147019" y="3127317"/>
              <a:chExt cx="7682781" cy="599002"/>
            </a:xfrm>
          </p:grpSpPr>
          <p:sp>
            <p:nvSpPr>
              <p:cNvPr id="27" name="Freeform: Shape 15">
                <a:extLst>
                  <a:ext uri="{FF2B5EF4-FFF2-40B4-BE49-F238E27FC236}">
                    <a16:creationId xmlns:a16="http://schemas.microsoft.com/office/drawing/2014/main" id="{FD182D0F-AF20-F671-A075-273C68C24FF7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2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16">
                <a:extLst>
                  <a:ext uri="{FF2B5EF4-FFF2-40B4-BE49-F238E27FC236}">
                    <a16:creationId xmlns:a16="http://schemas.microsoft.com/office/drawing/2014/main" id="{25306C82-6DE6-F76F-BF6E-5E3B550794D0}"/>
                  </a:ext>
                </a:extLst>
              </p:cNvPr>
              <p:cNvSpPr/>
              <p:nvPr/>
            </p:nvSpPr>
            <p:spPr>
              <a:xfrm rot="10800000">
                <a:off x="2147019" y="3127329"/>
                <a:ext cx="6065399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95D7A882-773C-A821-E042-8260C35E29B1}"/>
                </a:ext>
              </a:extLst>
            </p:cNvPr>
            <p:cNvSpPr txBox="1"/>
            <p:nvPr/>
          </p:nvSpPr>
          <p:spPr>
            <a:xfrm>
              <a:off x="2825898" y="2707143"/>
              <a:ext cx="5903081" cy="370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أنواع </a:t>
              </a:r>
              <a:r>
                <a:rPr lang="ar-SA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endParaRPr lang="fr-FR" dirty="0">
                <a:solidFill>
                  <a:schemeClr val="bg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80E9B29-F456-CA69-F78D-8D58A340FB58}"/>
              </a:ext>
            </a:extLst>
          </p:cNvPr>
          <p:cNvSpPr/>
          <p:nvPr/>
        </p:nvSpPr>
        <p:spPr>
          <a:xfrm>
            <a:off x="8764040" y="828680"/>
            <a:ext cx="3100344" cy="64429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lnSpc>
                <a:spcPct val="90000"/>
              </a:lnSpc>
              <a:spcBef>
                <a:spcPts val="1000"/>
              </a:spcBef>
            </a:pPr>
            <a:r>
              <a:rPr lang="ar-SA" sz="1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l Messiri" pitchFamily="2" charset="-78"/>
              </a:rPr>
              <a:t>المبيان القطاعي :</a:t>
            </a:r>
            <a:endParaRPr lang="en-GB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637D7F7-5E25-40CA-9872-D5A1230F6B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136805"/>
              </p:ext>
            </p:extLst>
          </p:nvPr>
        </p:nvGraphicFramePr>
        <p:xfrm>
          <a:off x="3652160" y="2767766"/>
          <a:ext cx="5111880" cy="3407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3183173-9C3F-47BE-83F7-0DC7345056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092778"/>
              </p:ext>
            </p:extLst>
          </p:nvPr>
        </p:nvGraphicFramePr>
        <p:xfrm>
          <a:off x="3459845" y="60197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FE0A6CF-267D-4BB5-903D-9A8239AF4A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571736"/>
              </p:ext>
            </p:extLst>
          </p:nvPr>
        </p:nvGraphicFramePr>
        <p:xfrm>
          <a:off x="8764040" y="2749887"/>
          <a:ext cx="5405351" cy="3370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12952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Cha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6967-6833-AFB9-B741-972296E05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2" hidden="1">
            <a:extLst>
              <a:ext uri="{FF2B5EF4-FFF2-40B4-BE49-F238E27FC236}">
                <a16:creationId xmlns:a16="http://schemas.microsoft.com/office/drawing/2014/main" id="{8DBF6E84-5166-7BFD-765F-B9A862A16B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3"/>
          <a:stretch/>
        </p:blipFill>
        <p:spPr>
          <a:xfrm rot="5400000">
            <a:off x="9681512" y="2790825"/>
            <a:ext cx="996631" cy="173490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750DBC0-0FC2-11B7-5517-EBBD726555CB}"/>
              </a:ext>
            </a:extLst>
          </p:cNvPr>
          <p:cNvSpPr/>
          <p:nvPr/>
        </p:nvSpPr>
        <p:spPr>
          <a:xfrm>
            <a:off x="0" y="0"/>
            <a:ext cx="12191996" cy="6802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C5FE6-A70A-465D-A66B-F07DC86EAD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480AFA-7D46-8D8D-004A-9B2F9B34E493}"/>
              </a:ext>
            </a:extLst>
          </p:cNvPr>
          <p:cNvSpPr txBox="1"/>
          <p:nvPr/>
        </p:nvSpPr>
        <p:spPr>
          <a:xfrm>
            <a:off x="259882" y="1022964"/>
            <a:ext cx="114925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l Messiri" pitchFamily="2" charset="-78"/>
              </a:rPr>
              <a:t>لاستثمار هذه </a:t>
            </a:r>
            <a:r>
              <a:rPr lang="ar-MA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l Messiri" pitchFamily="2" charset="-78"/>
              </a:rPr>
              <a:t>المبيانات</a:t>
            </a:r>
            <a:r>
              <a:rPr lang="ar-M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l Messiri" pitchFamily="2" charset="-78"/>
              </a:rPr>
              <a:t> يجب مراعاة الشروط التالية:</a:t>
            </a:r>
          </a:p>
          <a:p>
            <a:pPr algn="just" rtl="1"/>
            <a:endParaRPr lang="ar-MA" sz="3600" b="1" dirty="0">
              <a:solidFill>
                <a:srgbClr val="FF0000"/>
              </a:solidFill>
              <a:cs typeface="El Messiri" pitchFamily="2" charset="-78"/>
            </a:endParaRPr>
          </a:p>
          <a:p>
            <a:pPr algn="justLow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MA" sz="3200" b="1" dirty="0">
                <a:cs typeface="El Messiri" pitchFamily="2" charset="-78"/>
              </a:rPr>
              <a:t>  أن تكون مناسبة لمستوى المتعلمين وقدراتهم على الفهم. </a:t>
            </a:r>
          </a:p>
          <a:p>
            <a:pPr algn="justLow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MA" sz="3200" b="1" dirty="0">
                <a:cs typeface="El Messiri" pitchFamily="2" charset="-78"/>
              </a:rPr>
              <a:t>  أن تكون خالية من التعقيد الذي يعيق إبراز وتحديد العلاقات والمقارنات.</a:t>
            </a:r>
          </a:p>
          <a:p>
            <a:pPr algn="justLow" rtl="1">
              <a:lnSpc>
                <a:spcPct val="150000"/>
              </a:lnSpc>
              <a:buFont typeface="Wingdings" pitchFamily="2" charset="2"/>
              <a:buChar char="v"/>
            </a:pPr>
            <a:r>
              <a:rPr lang="ar-MA" sz="3200" b="1" dirty="0">
                <a:cs typeface="El Messiri" pitchFamily="2" charset="-78"/>
              </a:rPr>
              <a:t> أن تستخدم لتحقيق الأهداف التعليمية المسطرة.</a:t>
            </a:r>
            <a:endParaRPr lang="fr-FR" sz="3200" b="1" dirty="0"/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1C9412BA-8C93-3AE7-3FA9-7E0B92DBA199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  <a:solidFill>
            <a:srgbClr val="000000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9191F4-EF96-4D3B-C57E-B899B550B15F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8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6" name="Straight Connector 8">
              <a:extLst>
                <a:ext uri="{FF2B5EF4-FFF2-40B4-BE49-F238E27FC236}">
                  <a16:creationId xmlns:a16="http://schemas.microsoft.com/office/drawing/2014/main" id="{F048F455-2569-75F1-1B48-138CCFF8E1EC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  <a:grpFill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5">
            <a:extLst>
              <a:ext uri="{FF2B5EF4-FFF2-40B4-BE49-F238E27FC236}">
                <a16:creationId xmlns:a16="http://schemas.microsoft.com/office/drawing/2014/main" id="{A9A30AC1-E064-5186-C7AB-8C3BC5A7807C}"/>
              </a:ext>
            </a:extLst>
          </p:cNvPr>
          <p:cNvGrpSpPr>
            <a:grpSpLocks/>
          </p:cNvGrpSpPr>
          <p:nvPr/>
        </p:nvGrpSpPr>
        <p:grpSpPr>
          <a:xfrm>
            <a:off x="822038" y="6257401"/>
            <a:ext cx="11369962" cy="600599"/>
            <a:chOff x="0" y="6259007"/>
            <a:chExt cx="12192000" cy="59899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B16D61D-0C59-17EB-1F97-9BA6192E17E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9" name="Freeform: Shape 11">
              <a:extLst>
                <a:ext uri="{FF2B5EF4-FFF2-40B4-BE49-F238E27FC236}">
                  <a16:creationId xmlns:a16="http://schemas.microsoft.com/office/drawing/2014/main" id="{DEFF8DB3-CD11-B9FC-CF71-47680856BC25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0" name="Group 17">
            <a:extLst>
              <a:ext uri="{FF2B5EF4-FFF2-40B4-BE49-F238E27FC236}">
                <a16:creationId xmlns:a16="http://schemas.microsoft.com/office/drawing/2014/main" id="{F1F2FBFA-81E0-24DD-C5C3-47CF3BB0613C}"/>
              </a:ext>
            </a:extLst>
          </p:cNvPr>
          <p:cNvGrpSpPr/>
          <p:nvPr/>
        </p:nvGrpSpPr>
        <p:grpSpPr>
          <a:xfrm>
            <a:off x="2948850" y="99678"/>
            <a:ext cx="9243150" cy="599002"/>
            <a:chOff x="2419258" y="4592221"/>
            <a:chExt cx="8235322" cy="599002"/>
          </a:xfrm>
        </p:grpSpPr>
        <p:grpSp>
          <p:nvGrpSpPr>
            <p:cNvPr id="21" name="Group 18">
              <a:extLst>
                <a:ext uri="{FF2B5EF4-FFF2-40B4-BE49-F238E27FC236}">
                  <a16:creationId xmlns:a16="http://schemas.microsoft.com/office/drawing/2014/main" id="{4D758899-4C17-6B81-08C2-C1C59EAE087D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3" name="Freeform: Shape 20">
                <a:extLst>
                  <a:ext uri="{FF2B5EF4-FFF2-40B4-BE49-F238E27FC236}">
                    <a16:creationId xmlns:a16="http://schemas.microsoft.com/office/drawing/2014/main" id="{BF6736FE-AB92-93C4-F90F-AEC421D60552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3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7" name="Freeform: Shape 21">
                <a:extLst>
                  <a:ext uri="{FF2B5EF4-FFF2-40B4-BE49-F238E27FC236}">
                    <a16:creationId xmlns:a16="http://schemas.microsoft.com/office/drawing/2014/main" id="{BD592697-E40F-94B2-06CC-A61854C096E8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2" name="TextBox 19">
              <a:extLst>
                <a:ext uri="{FF2B5EF4-FFF2-40B4-BE49-F238E27FC236}">
                  <a16:creationId xmlns:a16="http://schemas.microsoft.com/office/drawing/2014/main" id="{5A581C91-456F-22DD-C453-4F1FFBAF1095}"/>
                </a:ext>
              </a:extLst>
            </p:cNvPr>
            <p:cNvSpPr txBox="1"/>
            <p:nvPr/>
          </p:nvSpPr>
          <p:spPr>
            <a:xfrm>
              <a:off x="2419258" y="4704564"/>
              <a:ext cx="60549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r" rtl="1"/>
              <a:r>
                <a:rPr lang="ar-MA" dirty="0">
                  <a:solidFill>
                    <a:schemeClr val="bg1"/>
                  </a:solidFill>
                  <a:cs typeface="El Messiri" pitchFamily="2" charset="-78"/>
                </a:rPr>
                <a:t>شروط استثمار </a:t>
              </a:r>
              <a:r>
                <a:rPr lang="ar-MA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5212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5DAF5-4D38-0DB3-E236-06487090E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A18356-12E1-D2E6-B01C-4CE369AC2F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040EE7-4404-FC80-5E12-742B584E250D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  <a:solidFill>
            <a:srgbClr val="2C263C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348C21D-69C0-3EE7-BB6E-745DED8C4BF4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9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7DECEDA-5069-69B3-2B63-5EE6D109EF9E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  <a:grpFill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74DF02EE-D7DA-100D-CD96-D4FA90F57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8"/>
          <a:stretch/>
        </p:blipFill>
        <p:spPr>
          <a:xfrm>
            <a:off x="323849" y="728809"/>
            <a:ext cx="11620501" cy="5374947"/>
          </a:xfrm>
          <a:prstGeom prst="rect">
            <a:avLst/>
          </a:prstGeom>
        </p:spPr>
      </p:pic>
      <p:grpSp>
        <p:nvGrpSpPr>
          <p:cNvPr id="10" name="Group 5">
            <a:extLst>
              <a:ext uri="{FF2B5EF4-FFF2-40B4-BE49-F238E27FC236}">
                <a16:creationId xmlns:a16="http://schemas.microsoft.com/office/drawing/2014/main" id="{C1909A9B-6FDA-C25A-1E3F-81061437D8A8}"/>
              </a:ext>
            </a:extLst>
          </p:cNvPr>
          <p:cNvGrpSpPr>
            <a:grpSpLocks/>
          </p:cNvGrpSpPr>
          <p:nvPr/>
        </p:nvGrpSpPr>
        <p:grpSpPr>
          <a:xfrm>
            <a:off x="822038" y="6257401"/>
            <a:ext cx="11369962" cy="600599"/>
            <a:chOff x="0" y="6259007"/>
            <a:chExt cx="12192000" cy="5989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CAE0AC-C169-782D-4922-72C5C8728C9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6" name="Freeform: Shape 11">
              <a:extLst>
                <a:ext uri="{FF2B5EF4-FFF2-40B4-BE49-F238E27FC236}">
                  <a16:creationId xmlns:a16="http://schemas.microsoft.com/office/drawing/2014/main" id="{30DE922B-72AC-408B-4D56-DECAC235AB72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17" name="Group 26">
            <a:extLst>
              <a:ext uri="{FF2B5EF4-FFF2-40B4-BE49-F238E27FC236}">
                <a16:creationId xmlns:a16="http://schemas.microsoft.com/office/drawing/2014/main" id="{FFAC0492-B83A-8F6D-F56D-9E610E127DB5}"/>
              </a:ext>
            </a:extLst>
          </p:cNvPr>
          <p:cNvGrpSpPr/>
          <p:nvPr/>
        </p:nvGrpSpPr>
        <p:grpSpPr>
          <a:xfrm>
            <a:off x="3346950" y="64904"/>
            <a:ext cx="8845050" cy="599002"/>
            <a:chOff x="2769083" y="4592221"/>
            <a:chExt cx="7885497" cy="599002"/>
          </a:xfrm>
        </p:grpSpPr>
        <p:grpSp>
          <p:nvGrpSpPr>
            <p:cNvPr id="18" name="Group 27">
              <a:extLst>
                <a:ext uri="{FF2B5EF4-FFF2-40B4-BE49-F238E27FC236}">
                  <a16:creationId xmlns:a16="http://schemas.microsoft.com/office/drawing/2014/main" id="{E1EB8D7F-3937-7934-095A-230333B7D42F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0" name="Freeform: Shape 29">
                <a:extLst>
                  <a:ext uri="{FF2B5EF4-FFF2-40B4-BE49-F238E27FC236}">
                    <a16:creationId xmlns:a16="http://schemas.microsoft.com/office/drawing/2014/main" id="{1993097A-882E-5651-6AF9-EEC27FA924E5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4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1" name="Freeform: Shape 30">
                <a:extLst>
                  <a:ext uri="{FF2B5EF4-FFF2-40B4-BE49-F238E27FC236}">
                    <a16:creationId xmlns:a16="http://schemas.microsoft.com/office/drawing/2014/main" id="{E389740F-EFA7-E868-456C-12CB040A5A5F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9" name="TextBox 28">
              <a:extLst>
                <a:ext uri="{FF2B5EF4-FFF2-40B4-BE49-F238E27FC236}">
                  <a16:creationId xmlns:a16="http://schemas.microsoft.com/office/drawing/2014/main" id="{566B6316-C378-00FB-E977-C216277FA57C}"/>
                </a:ext>
              </a:extLst>
            </p:cNvPr>
            <p:cNvSpPr txBox="1"/>
            <p:nvPr/>
          </p:nvSpPr>
          <p:spPr>
            <a:xfrm>
              <a:off x="4281232" y="4637214"/>
              <a:ext cx="5355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بطاقة منهجية لاستثمار </a:t>
              </a:r>
              <a:r>
                <a:rPr lang="ar-SA" dirty="0" err="1">
                  <a:solidFill>
                    <a:schemeClr val="bg1"/>
                  </a:solidFill>
                  <a:cs typeface="El Messiri" pitchFamily="2" charset="-78"/>
                </a:rPr>
                <a:t>المبيانات</a:t>
              </a:r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7967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7C9FE-041B-289D-AFF8-1D7A81866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B1687598-8F78-598C-E833-145C64C2741E}"/>
              </a:ext>
            </a:extLst>
          </p:cNvPr>
          <p:cNvSpPr/>
          <p:nvPr/>
        </p:nvSpPr>
        <p:spPr>
          <a:xfrm>
            <a:off x="0" y="0"/>
            <a:ext cx="12191996" cy="6802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AEB736-6040-9981-6E94-834B1CEE7F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4662A1F7-95E1-C038-4D0F-B44BF9D70B3E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B76AB8C-F3E1-FCF4-557B-0E4BBF819049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10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3" name="Straight Connector 8">
              <a:extLst>
                <a:ext uri="{FF2B5EF4-FFF2-40B4-BE49-F238E27FC236}">
                  <a16:creationId xmlns:a16="http://schemas.microsoft.com/office/drawing/2014/main" id="{CCCA3542-DC39-FF36-A09F-A3AF7CB35610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5">
            <a:extLst>
              <a:ext uri="{FF2B5EF4-FFF2-40B4-BE49-F238E27FC236}">
                <a16:creationId xmlns:a16="http://schemas.microsoft.com/office/drawing/2014/main" id="{9A204908-38C1-0573-E7BF-D63C7120F7E3}"/>
              </a:ext>
            </a:extLst>
          </p:cNvPr>
          <p:cNvGrpSpPr>
            <a:grpSpLocks/>
          </p:cNvGrpSpPr>
          <p:nvPr/>
        </p:nvGrpSpPr>
        <p:grpSpPr>
          <a:xfrm>
            <a:off x="822038" y="6257401"/>
            <a:ext cx="11369962" cy="600599"/>
            <a:chOff x="0" y="6259007"/>
            <a:chExt cx="12192000" cy="5989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0771BC-30EA-1B8A-8D3C-EAEE6B5351E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6" name="Freeform: Shape 11">
              <a:extLst>
                <a:ext uri="{FF2B5EF4-FFF2-40B4-BE49-F238E27FC236}">
                  <a16:creationId xmlns:a16="http://schemas.microsoft.com/office/drawing/2014/main" id="{641B522A-2005-B9ED-C6A6-6726F77063F5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1" name="Group 7">
            <a:extLst>
              <a:ext uri="{FF2B5EF4-FFF2-40B4-BE49-F238E27FC236}">
                <a16:creationId xmlns:a16="http://schemas.microsoft.com/office/drawing/2014/main" id="{16339155-A3BD-0B2C-81C1-954F0033DD41}"/>
              </a:ext>
            </a:extLst>
          </p:cNvPr>
          <p:cNvGrpSpPr/>
          <p:nvPr/>
        </p:nvGrpSpPr>
        <p:grpSpPr>
          <a:xfrm>
            <a:off x="1511300" y="65700"/>
            <a:ext cx="10680700" cy="761160"/>
            <a:chOff x="2769083" y="4592221"/>
            <a:chExt cx="7885497" cy="761160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F410A261-0D26-ACF9-E667-75286A969332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10">
                <a:extLst>
                  <a:ext uri="{FF2B5EF4-FFF2-40B4-BE49-F238E27FC236}">
                    <a16:creationId xmlns:a16="http://schemas.microsoft.com/office/drawing/2014/main" id="{E3D39FE2-B535-550B-8C50-5AB324ECFA23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M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31">
                <a:extLst>
                  <a:ext uri="{FF2B5EF4-FFF2-40B4-BE49-F238E27FC236}">
                    <a16:creationId xmlns:a16="http://schemas.microsoft.com/office/drawing/2014/main" id="{7B7AB4BF-EFEB-B47A-7354-F6FC019FE767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28EA9D0B-08D5-C7EB-9CED-9064ADCC75B4}"/>
                </a:ext>
              </a:extLst>
            </p:cNvPr>
            <p:cNvSpPr txBox="1"/>
            <p:nvPr/>
          </p:nvSpPr>
          <p:spPr>
            <a:xfrm>
              <a:off x="3225483" y="4707050"/>
              <a:ext cx="53553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مثال النشاط الثاني من</a:t>
              </a:r>
              <a:r>
                <a:rPr lang="ar-MA" dirty="0">
                  <a:solidFill>
                    <a:schemeClr val="bg1"/>
                  </a:solidFill>
                  <a:cs typeface="El Messiri" pitchFamily="2" charset="-78"/>
                </a:rPr>
                <a:t> درس في الجغرافيا</a:t>
              </a:r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 </a:t>
              </a:r>
              <a:r>
                <a:rPr lang="fr-FR" dirty="0">
                  <a:solidFill>
                    <a:schemeClr val="bg1"/>
                  </a:solidFill>
                </a:rPr>
                <a:t>:</a:t>
              </a:r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 مميزات وطني </a:t>
              </a:r>
              <a:r>
                <a:rPr lang="fr-FR" dirty="0">
                  <a:solidFill>
                    <a:schemeClr val="bg1"/>
                  </a:solidFill>
                </a:rPr>
                <a:t>:</a:t>
              </a:r>
              <a:r>
                <a:rPr lang="ar-SA" dirty="0">
                  <a:solidFill>
                    <a:schemeClr val="bg1"/>
                  </a:solidFill>
                  <a:cs typeface="El Messiri" pitchFamily="2" charset="-78"/>
                </a:rPr>
                <a:t> التنوع السكاني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7644B3B-DC2E-08B1-4060-BA29E4671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1824" r="3191" b="5436"/>
          <a:stretch/>
        </p:blipFill>
        <p:spPr>
          <a:xfrm>
            <a:off x="939015" y="754954"/>
            <a:ext cx="10313965" cy="54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7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DD438-3B75-9CBC-23BF-1E95B7689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D90977-71F6-CFAA-3047-892E3423912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694175-EC27-3C00-1489-2CBC6DA39B51}"/>
              </a:ext>
            </a:extLst>
          </p:cNvPr>
          <p:cNvSpPr/>
          <p:nvPr/>
        </p:nvSpPr>
        <p:spPr>
          <a:xfrm>
            <a:off x="2039667" y="6364826"/>
            <a:ext cx="7963787" cy="1752482"/>
          </a:xfrm>
          <a:prstGeom prst="rect">
            <a:avLst/>
          </a:prstGeom>
          <a:solidFill>
            <a:srgbClr val="BB8E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latin typeface="Almarai ExtraBold" pitchFamily="2" charset="-78"/>
                <a:cs typeface="Almarai ExtraBold" pitchFamily="2" charset="-78"/>
              </a:rPr>
              <a:t>شكرا على حسن المتابعة </a:t>
            </a:r>
            <a:endParaRPr lang="fr-FR" sz="4400" dirty="0">
              <a:latin typeface="Almarai ExtraBold" pitchFamily="2" charset="-78"/>
              <a:cs typeface="Almarai ExtraBold" pitchFamily="2" charset="-78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963158-1838-8EAB-A4F6-577743022392}"/>
              </a:ext>
            </a:extLst>
          </p:cNvPr>
          <p:cNvCxnSpPr/>
          <p:nvPr/>
        </p:nvCxnSpPr>
        <p:spPr>
          <a:xfrm>
            <a:off x="822038" y="6257401"/>
            <a:ext cx="0" cy="60059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" name="Group 2">
            <a:extLst>
              <a:ext uri="{FF2B5EF4-FFF2-40B4-BE49-F238E27FC236}">
                <a16:creationId xmlns:a16="http://schemas.microsoft.com/office/drawing/2014/main" id="{C607CA32-6700-332D-D60B-BA7AD6C71DAB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9CF46F-8B61-61BA-C156-686347CBA617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11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5" name="Straight Connector 8">
              <a:extLst>
                <a:ext uri="{FF2B5EF4-FFF2-40B4-BE49-F238E27FC236}">
                  <a16:creationId xmlns:a16="http://schemas.microsoft.com/office/drawing/2014/main" id="{C1D80F92-9A43-3734-7FAA-6C7647FBC2FC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5">
            <a:extLst>
              <a:ext uri="{FF2B5EF4-FFF2-40B4-BE49-F238E27FC236}">
                <a16:creationId xmlns:a16="http://schemas.microsoft.com/office/drawing/2014/main" id="{C3A71AE4-06B9-28B0-6591-36577A568C4A}"/>
              </a:ext>
            </a:extLst>
          </p:cNvPr>
          <p:cNvGrpSpPr>
            <a:grpSpLocks/>
          </p:cNvGrpSpPr>
          <p:nvPr/>
        </p:nvGrpSpPr>
        <p:grpSpPr>
          <a:xfrm>
            <a:off x="822038" y="6257401"/>
            <a:ext cx="11369962" cy="600599"/>
            <a:chOff x="0" y="6259007"/>
            <a:chExt cx="12192000" cy="59899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7FC43E0-0B59-7F65-E7E8-6F25F7C46059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8" name="Freeform: Shape 11">
              <a:extLst>
                <a:ext uri="{FF2B5EF4-FFF2-40B4-BE49-F238E27FC236}">
                  <a16:creationId xmlns:a16="http://schemas.microsoft.com/office/drawing/2014/main" id="{7630C221-B8C8-51A0-76D5-3CB6AFDC315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  <p:grpSp>
        <p:nvGrpSpPr>
          <p:cNvPr id="24" name="Group 7">
            <a:extLst>
              <a:ext uri="{FF2B5EF4-FFF2-40B4-BE49-F238E27FC236}">
                <a16:creationId xmlns:a16="http://schemas.microsoft.com/office/drawing/2014/main" id="{8458CAB0-987C-846A-EB0C-3B402375E6F8}"/>
              </a:ext>
            </a:extLst>
          </p:cNvPr>
          <p:cNvGrpSpPr/>
          <p:nvPr/>
        </p:nvGrpSpPr>
        <p:grpSpPr>
          <a:xfrm>
            <a:off x="2209800" y="140109"/>
            <a:ext cx="9982196" cy="599002"/>
            <a:chOff x="2769083" y="4592221"/>
            <a:chExt cx="7885497" cy="599002"/>
          </a:xfrm>
        </p:grpSpPr>
        <p:grpSp>
          <p:nvGrpSpPr>
            <p:cNvPr id="25" name="Group 8">
              <a:extLst>
                <a:ext uri="{FF2B5EF4-FFF2-40B4-BE49-F238E27FC236}">
                  <a16:creationId xmlns:a16="http://schemas.microsoft.com/office/drawing/2014/main" id="{247CA27F-845D-1F23-2504-6C28D51FF1B7}"/>
                </a:ext>
              </a:extLst>
            </p:cNvPr>
            <p:cNvGrpSpPr/>
            <p:nvPr/>
          </p:nvGrpSpPr>
          <p:grpSpPr>
            <a:xfrm>
              <a:off x="2769083" y="4592221"/>
              <a:ext cx="7885497" cy="599002"/>
              <a:chOff x="1944303" y="3127317"/>
              <a:chExt cx="7885497" cy="599002"/>
            </a:xfrm>
          </p:grpSpPr>
          <p:sp>
            <p:nvSpPr>
              <p:cNvPr id="27" name="Freeform: Shape 10">
                <a:extLst>
                  <a:ext uri="{FF2B5EF4-FFF2-40B4-BE49-F238E27FC236}">
                    <a16:creationId xmlns:a16="http://schemas.microsoft.com/office/drawing/2014/main" id="{BAA47737-E827-BCC0-B7EC-34D99531CDAB}"/>
                  </a:ext>
                </a:extLst>
              </p:cNvPr>
              <p:cNvSpPr/>
              <p:nvPr/>
            </p:nvSpPr>
            <p:spPr>
              <a:xfrm>
                <a:off x="7425740" y="3127317"/>
                <a:ext cx="2404060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lvl="1" algn="ctr"/>
                <a:r>
                  <a:rPr lang="ar-SA" dirty="0">
                    <a:latin typeface="Almarai Bold" pitchFamily="2" charset="-78"/>
                    <a:cs typeface="Almarai Bold" pitchFamily="2" charset="-78"/>
                  </a:rPr>
                  <a:t>5</a:t>
                </a:r>
                <a:endParaRPr lang="fr-FR" dirty="0">
                  <a:latin typeface="Almarai Bold" pitchFamily="2" charset="-78"/>
                  <a:cs typeface="Almarai Bold" pitchFamily="2" charset="-78"/>
                </a:endParaRPr>
              </a:p>
            </p:txBody>
          </p:sp>
          <p:sp>
            <p:nvSpPr>
              <p:cNvPr id="28" name="Freeform: Shape 31">
                <a:extLst>
                  <a:ext uri="{FF2B5EF4-FFF2-40B4-BE49-F238E27FC236}">
                    <a16:creationId xmlns:a16="http://schemas.microsoft.com/office/drawing/2014/main" id="{C40A0225-4E74-7768-F2B7-E49E52F37354}"/>
                  </a:ext>
                </a:extLst>
              </p:cNvPr>
              <p:cNvSpPr/>
              <p:nvPr/>
            </p:nvSpPr>
            <p:spPr>
              <a:xfrm rot="10800000">
                <a:off x="1944303" y="3127329"/>
                <a:ext cx="6268116" cy="598990"/>
              </a:xfrm>
              <a:custGeom>
                <a:avLst/>
                <a:gdLst>
                  <a:gd name="connsiteX0" fmla="*/ 594504 w 5503372"/>
                  <a:gd name="connsiteY0" fmla="*/ 0 h 598990"/>
                  <a:gd name="connsiteX1" fmla="*/ 5503372 w 5503372"/>
                  <a:gd name="connsiteY1" fmla="*/ 0 h 598990"/>
                  <a:gd name="connsiteX2" fmla="*/ 5503372 w 5503372"/>
                  <a:gd name="connsiteY2" fmla="*/ 598990 h 598990"/>
                  <a:gd name="connsiteX3" fmla="*/ 0 w 5503372"/>
                  <a:gd name="connsiteY3" fmla="*/ 598990 h 598990"/>
                  <a:gd name="connsiteX4" fmla="*/ 0 w 5503372"/>
                  <a:gd name="connsiteY4" fmla="*/ 594504 h 598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3372" h="598990">
                    <a:moveTo>
                      <a:pt x="594504" y="0"/>
                    </a:moveTo>
                    <a:lnTo>
                      <a:pt x="5503372" y="0"/>
                    </a:lnTo>
                    <a:lnTo>
                      <a:pt x="5503372" y="598990"/>
                    </a:lnTo>
                    <a:lnTo>
                      <a:pt x="0" y="598990"/>
                    </a:lnTo>
                    <a:lnTo>
                      <a:pt x="0" y="594504"/>
                    </a:lnTo>
                    <a:close/>
                  </a:path>
                </a:pathLst>
              </a:custGeom>
              <a:solidFill>
                <a:srgbClr val="2C263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sp>
          <p:nvSpPr>
            <p:cNvPr id="26" name="TextBox 9">
              <a:extLst>
                <a:ext uri="{FF2B5EF4-FFF2-40B4-BE49-F238E27FC236}">
                  <a16:creationId xmlns:a16="http://schemas.microsoft.com/office/drawing/2014/main" id="{DEC9287E-FE08-71E1-AF46-880261852397}"/>
                </a:ext>
              </a:extLst>
            </p:cNvPr>
            <p:cNvSpPr txBox="1"/>
            <p:nvPr/>
          </p:nvSpPr>
          <p:spPr>
            <a:xfrm>
              <a:off x="4490574" y="4653226"/>
              <a:ext cx="39602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4673BD1D-14BF-82BF-DB78-87835B722870}"/>
              </a:ext>
            </a:extLst>
          </p:cNvPr>
          <p:cNvSpPr txBox="1"/>
          <p:nvPr/>
        </p:nvSpPr>
        <p:spPr>
          <a:xfrm>
            <a:off x="2324100" y="214228"/>
            <a:ext cx="7284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dirty="0">
                <a:solidFill>
                  <a:schemeClr val="bg1"/>
                </a:solidFill>
                <a:cs typeface="El Messiri" pitchFamily="2" charset="-78"/>
              </a:rPr>
              <a:t>مثال النشاط الثاني من</a:t>
            </a:r>
            <a:r>
              <a:rPr lang="ar-MA" dirty="0">
                <a:solidFill>
                  <a:schemeClr val="bg1"/>
                </a:solidFill>
                <a:cs typeface="El Messiri" pitchFamily="2" charset="-78"/>
              </a:rPr>
              <a:t> درس في الجغرافيا</a:t>
            </a:r>
            <a:r>
              <a:rPr lang="ar-SA" dirty="0">
                <a:solidFill>
                  <a:schemeClr val="bg1"/>
                </a:solidFill>
                <a:cs typeface="El Messiri" pitchFamily="2" charset="-78"/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:</a:t>
            </a:r>
            <a:r>
              <a:rPr lang="ar-SA" dirty="0">
                <a:solidFill>
                  <a:schemeClr val="bg1"/>
                </a:solidFill>
                <a:cs typeface="El Messiri" pitchFamily="2" charset="-78"/>
              </a:rPr>
              <a:t> مميزات وطني </a:t>
            </a:r>
            <a:r>
              <a:rPr lang="fr-FR" dirty="0">
                <a:solidFill>
                  <a:schemeClr val="bg1"/>
                </a:solidFill>
              </a:rPr>
              <a:t>:</a:t>
            </a:r>
            <a:r>
              <a:rPr lang="ar-SA" dirty="0">
                <a:solidFill>
                  <a:schemeClr val="bg1"/>
                </a:solidFill>
                <a:cs typeface="El Messiri" pitchFamily="2" charset="-78"/>
              </a:rPr>
              <a:t> التنوع السكاني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8126B7-1A79-7492-18EF-EA09468823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" t="8317" r="6661" b="3124"/>
          <a:stretch/>
        </p:blipFill>
        <p:spPr>
          <a:xfrm>
            <a:off x="689321" y="1355962"/>
            <a:ext cx="11043134" cy="48477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1E7F16-7C87-DE8E-D53D-C5AA5506BBB1}"/>
              </a:ext>
            </a:extLst>
          </p:cNvPr>
          <p:cNvSpPr/>
          <p:nvPr/>
        </p:nvSpPr>
        <p:spPr>
          <a:xfrm>
            <a:off x="8632111" y="879208"/>
            <a:ext cx="3100344" cy="36933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lnSpc>
                <a:spcPct val="90000"/>
              </a:lnSpc>
              <a:spcBef>
                <a:spcPts val="1000"/>
              </a:spcBef>
            </a:pPr>
            <a:r>
              <a:rPr lang="ar-SA" dirty="0">
                <a:solidFill>
                  <a:schemeClr val="bg1"/>
                </a:solidFill>
                <a:cs typeface="El Messiri" pitchFamily="2" charset="-78"/>
              </a:rPr>
              <a:t>بطاقة منهجية لاستثمار المبيان</a:t>
            </a:r>
            <a:r>
              <a:rPr lang="ar-SA" sz="1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l Messiri" pitchFamily="2" charset="-78"/>
              </a:rPr>
              <a:t>:</a:t>
            </a:r>
            <a:endParaRPr lang="en-GB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4016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DC2AB-7446-6D24-D13A-F4EF79B59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2A30CF-9128-7B3A-804E-AC732E4DBA12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12432A8-D707-0799-0F2B-5AC86CFAF025}"/>
              </a:ext>
            </a:extLst>
          </p:cNvPr>
          <p:cNvSpPr/>
          <p:nvPr/>
        </p:nvSpPr>
        <p:spPr>
          <a:xfrm>
            <a:off x="2114107" y="2552759"/>
            <a:ext cx="7963787" cy="1752482"/>
          </a:xfrm>
          <a:prstGeom prst="rect">
            <a:avLst/>
          </a:prstGeom>
          <a:solidFill>
            <a:srgbClr val="BB8E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latin typeface="Almarai ExtraBold" pitchFamily="2" charset="-78"/>
                <a:cs typeface="Almarai ExtraBold" pitchFamily="2" charset="-78"/>
              </a:rPr>
              <a:t>شكرا على حسن المتابعة </a:t>
            </a:r>
            <a:endParaRPr lang="fr-FR" sz="4400" dirty="0">
              <a:latin typeface="Almarai ExtraBold" pitchFamily="2" charset="-78"/>
              <a:cs typeface="Almarai ExtraBold" pitchFamily="2" charset="-78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E381F88B-2072-97F8-A832-462CAEC42491}"/>
              </a:ext>
            </a:extLst>
          </p:cNvPr>
          <p:cNvGrpSpPr/>
          <p:nvPr/>
        </p:nvGrpSpPr>
        <p:grpSpPr>
          <a:xfrm>
            <a:off x="0" y="6257401"/>
            <a:ext cx="822038" cy="600599"/>
            <a:chOff x="0" y="6257401"/>
            <a:chExt cx="822038" cy="6005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10D593A-3DC0-E2C9-1236-37DB1A0E75A5}"/>
                </a:ext>
              </a:extLst>
            </p:cNvPr>
            <p:cNvSpPr/>
            <p:nvPr/>
          </p:nvSpPr>
          <p:spPr>
            <a:xfrm>
              <a:off x="0" y="6257401"/>
              <a:ext cx="822038" cy="600599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latin typeface="Almarai Bold" pitchFamily="2" charset="-78"/>
                  <a:cs typeface="Almarai Bold" pitchFamily="2" charset="-78"/>
                </a:rPr>
                <a:t>12</a:t>
              </a:r>
              <a:endParaRPr lang="fr-FR" sz="2000" dirty="0">
                <a:latin typeface="Almarai Bold" pitchFamily="2" charset="-78"/>
                <a:cs typeface="Almarai Bold" pitchFamily="2" charset="-78"/>
              </a:endParaRPr>
            </a:p>
          </p:txBody>
        </p:sp>
        <p:cxnSp>
          <p:nvCxnSpPr>
            <p:cNvPr id="13" name="Straight Connector 8">
              <a:extLst>
                <a:ext uri="{FF2B5EF4-FFF2-40B4-BE49-F238E27FC236}">
                  <a16:creationId xmlns:a16="http://schemas.microsoft.com/office/drawing/2014/main" id="{5107AE3A-085B-6410-B713-EC0CA3B7BAB8}"/>
                </a:ext>
              </a:extLst>
            </p:cNvPr>
            <p:cNvCxnSpPr/>
            <p:nvPr/>
          </p:nvCxnSpPr>
          <p:spPr>
            <a:xfrm>
              <a:off x="822038" y="6257401"/>
              <a:ext cx="0" cy="60059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5">
            <a:extLst>
              <a:ext uri="{FF2B5EF4-FFF2-40B4-BE49-F238E27FC236}">
                <a16:creationId xmlns:a16="http://schemas.microsoft.com/office/drawing/2014/main" id="{180C5EF5-BCF4-D94F-7EA1-51DFF5A83B2B}"/>
              </a:ext>
            </a:extLst>
          </p:cNvPr>
          <p:cNvGrpSpPr>
            <a:grpSpLocks/>
          </p:cNvGrpSpPr>
          <p:nvPr/>
        </p:nvGrpSpPr>
        <p:grpSpPr>
          <a:xfrm>
            <a:off x="822038" y="6257401"/>
            <a:ext cx="11369962" cy="600599"/>
            <a:chOff x="0" y="6259007"/>
            <a:chExt cx="12192000" cy="5989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A909BE-81D2-4C4F-74FC-465FE5E39227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2C2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6" name="Freeform: Shape 11">
              <a:extLst>
                <a:ext uri="{FF2B5EF4-FFF2-40B4-BE49-F238E27FC236}">
                  <a16:creationId xmlns:a16="http://schemas.microsoft.com/office/drawing/2014/main" id="{9C061A08-313C-8909-5407-D32F866988D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211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">
        <p159:morph option="byObject"/>
      </p:transition>
    </mc:Choice>
    <mc:Fallback xmlns="">
      <p:transition spd="slow" advClick="0" advTm="5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89021-6FE8-CC43-BC38-2EF8015FE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9525BE-B64C-FE51-F791-C519F11C46E7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5F4045-3000-5911-BA20-C28D76732279}"/>
              </a:ext>
            </a:extLst>
          </p:cNvPr>
          <p:cNvSpPr/>
          <p:nvPr/>
        </p:nvSpPr>
        <p:spPr>
          <a:xfrm>
            <a:off x="2114107" y="2552759"/>
            <a:ext cx="7963787" cy="175248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latin typeface="Almarai ExtraBold" pitchFamily="2" charset="-78"/>
                <a:cs typeface="Almarai ExtraBold" pitchFamily="2" charset="-78"/>
              </a:rPr>
              <a:t>شكرا على حسن المتابعة </a:t>
            </a:r>
            <a:endParaRPr lang="fr-FR" sz="4400" dirty="0">
              <a:latin typeface="Almarai ExtraBold" pitchFamily="2" charset="-78"/>
              <a:cs typeface="Almarai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0653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497</Words>
  <Application>Microsoft Office PowerPoint</Application>
  <PresentationFormat>Grand écran</PresentationFormat>
  <Paragraphs>110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6" baseType="lpstr">
      <vt:lpstr>Andalus</vt:lpstr>
      <vt:lpstr>El Messiri</vt:lpstr>
      <vt:lpstr>Al Qabas</vt:lpstr>
      <vt:lpstr>Raleway Thin</vt:lpstr>
      <vt:lpstr>Almarai Bold</vt:lpstr>
      <vt:lpstr>Calibri</vt:lpstr>
      <vt:lpstr>Calibri Light</vt:lpstr>
      <vt:lpstr>Arial</vt:lpstr>
      <vt:lpstr>Hacen Casablanca Hd</vt:lpstr>
      <vt:lpstr>Almarai ExtraBold</vt:lpstr>
      <vt:lpstr>Adobe SHIN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BOUBRIK ABDESSAMAD</dc:creator>
  <cp:lastModifiedBy>ABDESSAMAD.BOUBRIK</cp:lastModifiedBy>
  <cp:revision>36</cp:revision>
  <dcterms:created xsi:type="dcterms:W3CDTF">2024-02-01T12:00:28Z</dcterms:created>
  <dcterms:modified xsi:type="dcterms:W3CDTF">2026-01-28T19:19:05Z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2024-02-01T12:06:15Z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fcae8f1a-f405-4aeb-bb1c-580a3a76803b</vt:lpwstr>
  </property>
  <property fmtid="{D5CDD505-2E9C-101B-9397-08002B2CF9AE}" pid="7" name="MSIP_Label_defa4170-0d19-0005-0004-bc88714345d2_ActionId">
    <vt:lpwstr>1ac40067-9688-4520-a8bc-c458fa4a84ff</vt:lpwstr>
  </property>
  <property fmtid="{D5CDD505-2E9C-101B-9397-08002B2CF9AE}" pid="8" name="MSIP_Label_defa4170-0d19-0005-0004-bc88714345d2_ContentBits">
    <vt:lpwstr>0</vt:lpwstr>
  </property>
</Properties>
</file>