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sldIdLst>
    <p:sldId id="257" r:id="rId2"/>
    <p:sldId id="256" r:id="rId3"/>
    <p:sldId id="258" r:id="rId4"/>
    <p:sldId id="267" r:id="rId5"/>
    <p:sldId id="268" r:id="rId6"/>
    <p:sldId id="289" r:id="rId7"/>
    <p:sldId id="278" r:id="rId8"/>
    <p:sldId id="290" r:id="rId9"/>
    <p:sldId id="269" r:id="rId10"/>
    <p:sldId id="291" r:id="rId11"/>
    <p:sldId id="273" r:id="rId12"/>
    <p:sldId id="274" r:id="rId13"/>
    <p:sldId id="275" r:id="rId14"/>
    <p:sldId id="280" r:id="rId15"/>
    <p:sldId id="288" r:id="rId16"/>
    <p:sldId id="281" r:id="rId17"/>
    <p:sldId id="282" r:id="rId18"/>
    <p:sldId id="283" r:id="rId19"/>
    <p:sldId id="276" r:id="rId20"/>
    <p:sldId id="286" r:id="rId21"/>
    <p:sldId id="287" r:id="rId22"/>
    <p:sldId id="265" r:id="rId23"/>
    <p:sldId id="266" r:id="rId24"/>
  </p:sldIdLst>
  <p:sldSz cx="12192000" cy="6858000"/>
  <p:notesSz cx="6858000" cy="9144000"/>
  <p:embeddedFontLst>
    <p:embeddedFont>
      <p:font typeface="Adobe SHIN" panose="01000500000000020002" charset="-78"/>
      <p:bold r:id="rId26"/>
    </p:embeddedFont>
    <p:embeddedFont>
      <p:font typeface="Al Qabas" panose="00000500000000000000" pitchFamily="2" charset="-78"/>
      <p:regular r:id="rId27"/>
    </p:embeddedFont>
    <p:embeddedFont>
      <p:font typeface="Almarai Bold" pitchFamily="2" charset="-78"/>
      <p:bold r:id="rId28"/>
    </p:embeddedFont>
    <p:embeddedFont>
      <p:font typeface="Franklin Gothic Demi" panose="020B0703020102020204" pitchFamily="34" charset="0"/>
      <p:regular r:id="rId29"/>
      <p:italic r:id="rId30"/>
    </p:embeddedFont>
    <p:embeddedFont>
      <p:font typeface="Hacen Casablanca Hd" panose="02000500000000000000" pitchFamily="2" charset="-78"/>
      <p:regular r:id="rId31"/>
    </p:embeddedFont>
    <p:embeddedFont>
      <p:font typeface="Hacen Samra" panose="02000000000000000000" pitchFamily="2" charset="-78"/>
      <p:regular r:id="rId32"/>
    </p:embeddedFont>
    <p:embeddedFont>
      <p:font typeface="Raleway Thin" pitchFamily="2" charset="0"/>
      <p:regular r:id="rId33"/>
      <p:italic r:id="rId34"/>
    </p:embeddedFont>
    <p:embeddedFont>
      <p:font typeface="Traditional Arabic" panose="02020603050405020304" pitchFamily="18" charset="-78"/>
      <p:regular r:id="rId35"/>
      <p:bold r:id="rId3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9DC"/>
    <a:srgbClr val="2D283C"/>
    <a:srgbClr val="8C3C44"/>
    <a:srgbClr val="4E4E51"/>
    <a:srgbClr val="D8BCF6"/>
    <a:srgbClr val="F1F7BB"/>
    <a:srgbClr val="374D81"/>
    <a:srgbClr val="CBD6E6"/>
    <a:srgbClr val="F6ABA2"/>
    <a:srgbClr val="3E5B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6" autoAdjust="0"/>
    <p:restoredTop sz="94660"/>
  </p:normalViewPr>
  <p:slideViewPr>
    <p:cSldViewPr snapToGrid="0">
      <p:cViewPr>
        <p:scale>
          <a:sx n="75" d="100"/>
          <a:sy n="75" d="100"/>
        </p:scale>
        <p:origin x="51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D9D39-8352-4F9E-8F1E-213B074404BC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CE141-D38B-479B-A9CA-2758640C471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2412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1603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B6344-D91A-7F3C-3E9A-D5C8D9AB2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AA7275-6E3D-0D5A-0AC3-4B512F0B9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E34F0C-1784-91BB-13EA-D564F57B1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E76B0-C373-0B5F-5528-AB4297C6B2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2070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1EDE-8A34-ACD2-AC0C-E9BEEEFB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0B8D7-9452-6C26-705F-3E02F455B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314CC-B674-BE8F-6386-BB2012918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09BC0-1D2E-F1F8-F24D-1189F0F5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4231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0738B-88B7-2148-75C2-8807ED5B1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D2F339-8A58-109B-2A34-39A74C528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825C6D-91B9-8CF9-A39C-70312186E6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CE91D-D6C8-BA03-120F-03702BB2C3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6300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0738B-88B7-2148-75C2-8807ED5B1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D2F339-8A58-109B-2A34-39A74C528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825C6D-91B9-8CF9-A39C-70312186E6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CE91D-D6C8-BA03-120F-03702BB2C3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0959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95330-0C84-83CF-BFB9-B4D1DD44B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6E35E-3E6A-D726-E4F3-7D06C1395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FDB4A-FEB9-A599-1C2F-FD5118354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82810-BD61-0CEC-BAA3-551B1E566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251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9268F-C2B0-56AE-DAFB-9CC29A972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E03408-141F-EE21-1BAB-AE732343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17C6C8-932F-4B81-F2A4-81EBE310A1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C298B-1D23-8152-0227-129DB2C445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1754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1EDE-8A34-ACD2-AC0C-E9BEEEFB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0B8D7-9452-6C26-705F-3E02F455B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314CC-B674-BE8F-6386-BB2012918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09BC0-1D2E-F1F8-F24D-1189F0F5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5022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1EDE-8A34-ACD2-AC0C-E9BEEEFB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0B8D7-9452-6C26-705F-3E02F455B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314CC-B674-BE8F-6386-BB2012918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09BC0-1D2E-F1F8-F24D-1189F0F5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8794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1EDE-8A34-ACD2-AC0C-E9BEEEFB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0B8D7-9452-6C26-705F-3E02F455B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314CC-B674-BE8F-6386-BB2012918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09BC0-1D2E-F1F8-F24D-1189F0F5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5014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1EDE-8A34-ACD2-AC0C-E9BEEEFB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0B8D7-9452-6C26-705F-3E02F455B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314CC-B674-BE8F-6386-BB2012918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09BC0-1D2E-F1F8-F24D-1189F0F5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278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1EDE-8A34-ACD2-AC0C-E9BEEEFB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0B8D7-9452-6C26-705F-3E02F455B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314CC-B674-BE8F-6386-BB2012918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09BC0-1D2E-F1F8-F24D-1189F0F5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0565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1EDE-8A34-ACD2-AC0C-E9BEEEFB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0B8D7-9452-6C26-705F-3E02F455B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314CC-B674-BE8F-6386-BB2012918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09BC0-1D2E-F1F8-F24D-1189F0F5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0562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3890C-546C-5A52-6B77-B7A316CB5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8C9D3F-E04C-8DAD-4CFC-A249055B65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5533FA-0142-5181-6F3A-75B299BCD0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92896-9A8C-70CF-47D7-07F81F4899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1862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44C41-4F22-36E0-A751-5F41DD46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92207-66A5-3D76-A1D0-9B9DFBC77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0FC345-4DB1-C918-7797-877AA889D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F2456-1117-A1D9-705C-5ABDFB2C0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97983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44C41-4F22-36E0-A751-5F41DD46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92207-66A5-3D76-A1D0-9B9DFBC77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0FC345-4DB1-C918-7797-877AA889D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F2456-1117-A1D9-705C-5ABDFB2C0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5870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C9DAD-51E7-B90B-4D4C-91D8E6E2B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879992-AAA4-B0BE-5147-F05D14D4F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AF3AB-8F36-B8B2-C232-7A8C04466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E3A8C-7485-39CF-CA5E-6F1805A83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5543E-5618-15C7-6607-8B9FF8B6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1788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2910A-EE93-520D-4F33-DFEE1026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DE943-1C99-EA07-5A7B-311B521B4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FF79B-87D6-59EC-CA9A-4158C274B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FDFB4-DB0F-FC24-F4FD-E1BD41EC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E40DA-4261-F5C8-A97D-36E15D8A4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2174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B8D26-2362-E913-598F-94E39B30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37180-F9F9-4335-1ED2-C88AB6A76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5ECBE-7FAC-8F45-BDD0-4742E1A21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B13F5-FD46-0B34-4E2E-92091552B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834C7-4536-1A5B-1011-5A7E647D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9613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3148-25B1-DA93-6DE4-01E2D0E2B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9A530-5DC8-989D-A2C6-DEBD6C00A0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9A2963-A312-3B3A-1934-1A877A921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EBE76-CFAD-4F97-AC02-A3CEE8556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188B9-8B1A-B199-9F07-3B9CDE5FB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A09FDE-70B5-B378-A7AC-2284A0CB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552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16B6-862C-3118-B568-52D0D5B0D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7C505-BBBA-A49E-CFFB-A8C52E848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51485-5C21-C2B5-D98C-298A545BD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7E9009-6931-22FA-0877-FEAEE9357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B14CA-4548-AFD4-FFE0-A917B93A12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CECD45-6EB4-0132-653B-482EADDC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297D9C-7BA2-A794-BFF6-BFD8CE96B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91626-B412-3EA0-BD8B-0BFC1037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7636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3C0AB-B496-765B-1AC6-6DA39221A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E365BC-0DD9-DB15-89C9-0B8CE957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42EDC4-566F-ECAC-431A-BAEB6FED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827572-0830-D02F-98E6-A27A00FD1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873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4F60B-7A19-8AA3-B1F7-B7424A8D0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2896E-1A7F-6E6B-F7A5-6A19735C2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56AA2-87B6-255A-ADA0-0D8D09746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889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91D8-C7FE-BCF3-BD85-9BA024CF0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BAAFE-DFBF-44A7-3975-B7C1CF2BA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47A3E-1563-B712-DB0F-377C9987D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A8109-46A2-F416-1503-0F59B6B2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03666-4FDB-4435-30A5-83A451C44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BA88-B515-2201-C715-A11D0165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2146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3F5FB-0517-79BB-4A1B-3EE90AB6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B1A5A6-81A2-802A-3D19-0A223C447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AFD44-7F1C-94BE-0BEF-2F180D366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8DE532-939E-96FF-DD42-2408D0F84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DD7E4-D4C4-CF03-ECC3-FDC1C414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6EF6B-A593-1DA1-6517-92D2BCDE9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538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625E6-79C7-DE66-BE5F-F09944F25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CC9104-53C5-5D69-60FA-3F6093007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9FEF2-EEBF-9124-F5D4-0180D049E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FF009-461F-2302-8406-3A23F1521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5CBD6-BD97-4130-A5FC-199F990B0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6151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19E2B9-120E-D109-9034-EAAC2F6E5B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316AE-350B-084A-9861-1CF290456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A1D76-5134-3F64-1DFC-B8B36337B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733E0-F0AA-2F36-A524-CE68CBDD0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09FA0-5DC0-AA0E-65D6-2C33918B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697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D7FCF2-8082-C180-0071-C6DD19C36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B95E1-9F47-EBEB-F3B5-C469CF1CF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75442-1EEF-E7E0-A7E6-95FC9767B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B90BB-8179-0077-07A2-F804CCB59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9A608-1480-336D-B5B0-D3FFD3CB4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079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urahquran.com/Tajweed/idhar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urahquran.com/Tajweed/iqlaab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859E56-2594-A4E5-A07D-FE3F7E1853E6}"/>
              </a:ext>
            </a:extLst>
          </p:cNvPr>
          <p:cNvSpPr>
            <a:spLocks/>
          </p:cNvSpPr>
          <p:nvPr/>
        </p:nvSpPr>
        <p:spPr>
          <a:xfrm>
            <a:off x="20362" y="-3318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err="1"/>
              <a:t>ععع</a:t>
            </a:r>
            <a:endParaRPr lang="fr-F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57D3DE-8867-978A-8FD7-80DA11420B62}"/>
              </a:ext>
            </a:extLst>
          </p:cNvPr>
          <p:cNvSpPr txBox="1"/>
          <p:nvPr/>
        </p:nvSpPr>
        <p:spPr>
          <a:xfrm>
            <a:off x="20362" y="2621287"/>
            <a:ext cx="12192000" cy="1015663"/>
          </a:xfrm>
          <a:prstGeom prst="rect">
            <a:avLst/>
          </a:prstGeom>
          <a:solidFill>
            <a:srgbClr val="2D283C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 rtl="1"/>
            <a:r>
              <a:rPr lang="ar-SA" sz="4800" dirty="0">
                <a:solidFill>
                  <a:srgbClr val="FCE9D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قواعد التجويد</a:t>
            </a:r>
            <a:r>
              <a:rPr lang="fr-FR" sz="4800" dirty="0">
                <a:solidFill>
                  <a:srgbClr val="FCE9D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: </a:t>
            </a:r>
            <a:r>
              <a:rPr lang="ar-SA" sz="4800" dirty="0">
                <a:solidFill>
                  <a:srgbClr val="FCE9D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أحكام الميم والنون الساكنة والتنوين</a:t>
            </a:r>
            <a:endParaRPr lang="fr-FR" sz="4800" dirty="0">
              <a:solidFill>
                <a:srgbClr val="FCE9D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EB5092B-3C69-5B29-904E-8809435F8B4F}"/>
              </a:ext>
            </a:extLst>
          </p:cNvPr>
          <p:cNvSpPr>
            <a:spLocks/>
          </p:cNvSpPr>
          <p:nvPr/>
        </p:nvSpPr>
        <p:spPr>
          <a:xfrm>
            <a:off x="4661585" y="4017739"/>
            <a:ext cx="2868830" cy="5177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2">
                    <a:lumMod val="75000"/>
                  </a:schemeClr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من اعداد :</a:t>
            </a:r>
            <a:endParaRPr lang="fr-FR" sz="3200" dirty="0">
              <a:solidFill>
                <a:schemeClr val="tx2">
                  <a:lumMod val="75000"/>
                </a:schemeClr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23C1F0-F3EA-E255-2854-4BBDDD9D9F02}"/>
              </a:ext>
            </a:extLst>
          </p:cNvPr>
          <p:cNvGrpSpPr>
            <a:grpSpLocks/>
          </p:cNvGrpSpPr>
          <p:nvPr/>
        </p:nvGrpSpPr>
        <p:grpSpPr>
          <a:xfrm>
            <a:off x="4" y="6259007"/>
            <a:ext cx="12192000" cy="598993"/>
            <a:chOff x="4" y="6259007"/>
            <a:chExt cx="12192000" cy="59899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323955B-5702-7D1B-F567-BE9EA6F9FD21}"/>
                </a:ext>
              </a:extLst>
            </p:cNvPr>
            <p:cNvSpPr>
              <a:spLocks/>
            </p:cNvSpPr>
            <p:nvPr/>
          </p:nvSpPr>
          <p:spPr>
            <a:xfrm>
              <a:off x="4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 algn="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0ECB85F-DB11-98A6-DB2D-48BBE01EA57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AC230B2-17C0-68F7-2969-69A6274E0D8F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79259E-DDE5-FD0E-141C-EE4B11973E2F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C557B1F-E817-E466-3670-BF561542CA5A}"/>
              </a:ext>
            </a:extLst>
          </p:cNvPr>
          <p:cNvSpPr/>
          <p:nvPr/>
        </p:nvSpPr>
        <p:spPr>
          <a:xfrm>
            <a:off x="0" y="6912568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D4B2E7D-B959-9A49-31F2-8D29600E8041}"/>
              </a:ext>
            </a:extLst>
          </p:cNvPr>
          <p:cNvGrpSpPr/>
          <p:nvPr/>
        </p:nvGrpSpPr>
        <p:grpSpPr>
          <a:xfrm>
            <a:off x="3073029" y="170595"/>
            <a:ext cx="6045942" cy="1677278"/>
            <a:chOff x="3132892" y="195995"/>
            <a:chExt cx="6045942" cy="1677278"/>
          </a:xfrm>
        </p:grpSpPr>
        <p:pic>
          <p:nvPicPr>
            <p:cNvPr id="25" name="صورة 4">
              <a:extLst>
                <a:ext uri="{FF2B5EF4-FFF2-40B4-BE49-F238E27FC236}">
                  <a16:creationId xmlns:a16="http://schemas.microsoft.com/office/drawing/2014/main" id="{BB72D8B5-AEC5-0359-32EC-3B21858F8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3507" y="195995"/>
              <a:ext cx="1004434" cy="8327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A5D1C68-24CF-EBF8-6367-7D2D772D099A}"/>
                </a:ext>
              </a:extLst>
            </p:cNvPr>
            <p:cNvSpPr txBox="1"/>
            <p:nvPr/>
          </p:nvSpPr>
          <p:spPr>
            <a:xfrm>
              <a:off x="6443175" y="274461"/>
              <a:ext cx="2304161" cy="766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المملكة المغربية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وزارة التربية الوطنية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والتعليم الأولي والرياضة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9A17B0E-4535-6A82-E3EE-07E2D5647D57}"/>
                </a:ext>
              </a:extLst>
            </p:cNvPr>
            <p:cNvSpPr txBox="1"/>
            <p:nvPr/>
          </p:nvSpPr>
          <p:spPr>
            <a:xfrm>
              <a:off x="3380275" y="315497"/>
              <a:ext cx="2670730" cy="684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ⵜⴰⴳⵍⴷⵉⵜ ⵏ ⵍⵎⵖⵔⵉⴱ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ⵜⴰⵎⴰⵡⴰⵙⵜ ⵏ ⵓⵙⴳⵎⵉ ⴰⵏⴰⵎⵓⵔ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  <a:p>
              <a:pPr algn="ctr"/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ⴷ ⵓⵙⵙⵍⵎⴷ ⴰⵎⵣⵡⴰⵔⵓ ⴷ ⵜⵓⵏⵏⵓⵏⵜ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46F5041-1A43-BAA5-58F5-E03190C12EDD}"/>
                </a:ext>
              </a:extLst>
            </p:cNvPr>
            <p:cNvSpPr txBox="1"/>
            <p:nvPr/>
          </p:nvSpPr>
          <p:spPr>
            <a:xfrm>
              <a:off x="3252614" y="1028700"/>
              <a:ext cx="59262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400" dirty="0">
                  <a:solidFill>
                    <a:srgbClr val="1F386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المركزالجهوي لمهن للتربية والتكوين لجهة مراكش آسفي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707B6A1-8E9C-2EE6-56D3-94AAC48635EB}"/>
                </a:ext>
              </a:extLst>
            </p:cNvPr>
            <p:cNvSpPr txBox="1"/>
            <p:nvPr/>
          </p:nvSpPr>
          <p:spPr>
            <a:xfrm>
              <a:off x="3132892" y="1353920"/>
              <a:ext cx="59262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ⴰⵎⵎⴰⵙ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ⴰⵏⵎⵏⴰⴹ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ⵏ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ⵜⴰⵣⵣⵓⵍⵜ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ⵏ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ⵓⵙⴳⵉ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ⴷ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ⵓⵙⵎⵓⵜⵜⴳ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ⵍ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ⵜⵎⵍⴰⴹⵜ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ⵎⵕⵕⴰⴽⵛ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ⴰⵙⴼⵉ</a:t>
              </a:r>
              <a:endParaRPr lang="en-GB" sz="1000" dirty="0">
                <a:effectLst/>
                <a:latin typeface="Raleway Thin" panose="020B0203030101060003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2F91DD1-F7D7-08D3-0FAF-912A6A7244E0}"/>
                </a:ext>
              </a:extLst>
            </p:cNvPr>
            <p:cNvSpPr txBox="1"/>
            <p:nvPr/>
          </p:nvSpPr>
          <p:spPr>
            <a:xfrm>
              <a:off x="5181470" y="1517470"/>
              <a:ext cx="2068507" cy="355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ar-SA" sz="1600" dirty="0">
                  <a:solidFill>
                    <a:srgbClr val="1F386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الفرع الإقليمية اسفي</a:t>
              </a:r>
              <a:endPara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FA55DE-315B-6939-E88C-F7460ACEFE64}"/>
              </a:ext>
            </a:extLst>
          </p:cNvPr>
          <p:cNvSpPr/>
          <p:nvPr/>
        </p:nvSpPr>
        <p:spPr>
          <a:xfrm>
            <a:off x="4655777" y="1738291"/>
            <a:ext cx="3277729" cy="108082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Almarai Bold" pitchFamily="2" charset="-78"/>
                <a:cs typeface="Almarai Bold" pitchFamily="2" charset="-78"/>
              </a:rPr>
              <a:t>  ع</a:t>
            </a:r>
            <a:r>
              <a:rPr lang="ar-MA" sz="2400" dirty="0">
                <a:latin typeface="Almarai Bold" pitchFamily="2" charset="-78"/>
                <a:cs typeface="Almarai Bold" pitchFamily="2" charset="-78"/>
              </a:rPr>
              <a:t>ــــــ</a:t>
            </a:r>
            <a:r>
              <a:rPr lang="ar-SA" sz="2400" dirty="0">
                <a:latin typeface="Almarai Bold" pitchFamily="2" charset="-78"/>
                <a:cs typeface="Almarai Bold" pitchFamily="2" charset="-78"/>
              </a:rPr>
              <a:t>رض ح</a:t>
            </a:r>
            <a:r>
              <a:rPr lang="ar-MA" sz="2400" dirty="0">
                <a:latin typeface="Almarai Bold" pitchFamily="2" charset="-78"/>
                <a:cs typeface="Almarai Bold" pitchFamily="2" charset="-78"/>
              </a:rPr>
              <a:t>ــــــــ</a:t>
            </a:r>
            <a:r>
              <a:rPr lang="ar-SA" sz="2400" dirty="0">
                <a:latin typeface="Almarai Bold" pitchFamily="2" charset="-78"/>
                <a:cs typeface="Almarai Bold" pitchFamily="2" charset="-78"/>
              </a:rPr>
              <a:t>ول</a:t>
            </a:r>
            <a:endParaRPr lang="fr-FR" sz="24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50BB5160-DCF0-E8A8-DEB6-2DB7452290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27150" y="4842710"/>
            <a:ext cx="4857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منصة 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EDUTECH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للتعليم الرقمي</a:t>
            </a:r>
            <a:endParaRPr lang="en-US" sz="2800" dirty="0">
              <a:latin typeface="Al Qabas" panose="00000500000000000000" pitchFamily="2" charset="-78"/>
              <a:cs typeface="Al Qabas" panose="00000500000000000000" pitchFamily="2" charset="-78"/>
            </a:endParaRPr>
          </a:p>
        </p:txBody>
      </p:sp>
      <p:pic>
        <p:nvPicPr>
          <p:cNvPr id="7" name="Picture 7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AB21AFA7-92BF-31F7-CAAF-2F4FC4E9A1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duotone>
              <a:prstClr val="black"/>
              <a:srgbClr val="00206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68" y="5524678"/>
            <a:ext cx="2517864" cy="33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03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D964A3D-61DA-E7A7-A98E-D1032754E3D3}"/>
              </a:ext>
            </a:extLst>
          </p:cNvPr>
          <p:cNvGrpSpPr>
            <a:grpSpLocks/>
          </p:cNvGrpSpPr>
          <p:nvPr/>
        </p:nvGrpSpPr>
        <p:grpSpPr>
          <a:xfrm>
            <a:off x="-10151" y="6259007"/>
            <a:ext cx="12192000" cy="598993"/>
            <a:chOff x="0" y="6259007"/>
            <a:chExt cx="12192000" cy="59899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A78B84C-91D0-AFFB-853F-2CD7F792B88A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 algn="ctr" rtl="1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9BB44F1-34F8-F723-7C8D-5A367A2079D7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4C088E6-1535-FBA3-4A6C-E89C7BE04B54}"/>
              </a:ext>
            </a:extLst>
          </p:cNvPr>
          <p:cNvSpPr/>
          <p:nvPr/>
        </p:nvSpPr>
        <p:spPr>
          <a:xfrm>
            <a:off x="9243152" y="-14"/>
            <a:ext cx="2948848" cy="714623"/>
          </a:xfrm>
          <a:prstGeom prst="rect">
            <a:avLst/>
          </a:prstGeom>
          <a:solidFill>
            <a:srgbClr val="2D283C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84C737-E8CE-B4EE-9D05-914063E00B8E}"/>
              </a:ext>
            </a:extLst>
          </p:cNvPr>
          <p:cNvSpPr txBox="1"/>
          <p:nvPr/>
        </p:nvSpPr>
        <p:spPr>
          <a:xfrm>
            <a:off x="-10151" y="6723"/>
            <a:ext cx="9446249" cy="707886"/>
          </a:xfrm>
          <a:prstGeom prst="roundRect">
            <a:avLst>
              <a:gd name="adj" fmla="val 0"/>
            </a:avLst>
          </a:prstGeom>
          <a:solidFill>
            <a:srgbClr val="2D283C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bg1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محاور العرض</a:t>
            </a:r>
            <a:endParaRPr lang="fr-FR" sz="4000" dirty="0">
              <a:solidFill>
                <a:schemeClr val="bg1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E58EEA8-9590-6ABD-40D4-9AA6BE882BEC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7984818-4702-9527-FFEE-95CCCE8E8EF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A41E604-86DC-A842-FA30-2F009871F308}"/>
              </a:ext>
            </a:extLst>
          </p:cNvPr>
          <p:cNvSpPr/>
          <p:nvPr/>
        </p:nvSpPr>
        <p:spPr>
          <a:xfrm>
            <a:off x="-996516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36F3E8-7C6C-68C5-6078-717EEED7640A}"/>
              </a:ext>
            </a:extLst>
          </p:cNvPr>
          <p:cNvSpPr/>
          <p:nvPr/>
        </p:nvSpPr>
        <p:spPr>
          <a:xfrm>
            <a:off x="10151" y="6871462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C2992CF-D3A1-B6BB-88AF-3B1F8385D87F}"/>
              </a:ext>
            </a:extLst>
          </p:cNvPr>
          <p:cNvCxnSpPr/>
          <p:nvPr/>
        </p:nvCxnSpPr>
        <p:spPr>
          <a:xfrm>
            <a:off x="9243152" y="-14"/>
            <a:ext cx="0" cy="714623"/>
          </a:xfrm>
          <a:prstGeom prst="line">
            <a:avLst/>
          </a:prstGeom>
          <a:ln w="57150">
            <a:solidFill>
              <a:srgbClr val="FCE9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0449987-A6EB-9499-076D-2FC80859CAF8}"/>
              </a:ext>
            </a:extLst>
          </p:cNvPr>
          <p:cNvSpPr/>
          <p:nvPr/>
        </p:nvSpPr>
        <p:spPr>
          <a:xfrm>
            <a:off x="871728" y="1999667"/>
            <a:ext cx="10095274" cy="88900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D16263-A1B0-1ADD-465F-349AC4A81F34}"/>
              </a:ext>
            </a:extLst>
          </p:cNvPr>
          <p:cNvSpPr/>
          <p:nvPr/>
        </p:nvSpPr>
        <p:spPr>
          <a:xfrm>
            <a:off x="791908" y="3817381"/>
            <a:ext cx="10095274" cy="88900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CCE4DA-94D9-F308-5A2B-152C1462B31F}"/>
              </a:ext>
            </a:extLst>
          </p:cNvPr>
          <p:cNvSpPr txBox="1"/>
          <p:nvPr/>
        </p:nvSpPr>
        <p:spPr>
          <a:xfrm>
            <a:off x="1257271" y="4068199"/>
            <a:ext cx="916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أحكام النون الساكنة  والتنوين</a:t>
            </a:r>
            <a:endParaRPr lang="ar-MA" sz="24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265CEE-58D3-B900-6C74-C2D26934F4E2}"/>
              </a:ext>
            </a:extLst>
          </p:cNvPr>
          <p:cNvSpPr txBox="1"/>
          <p:nvPr/>
        </p:nvSpPr>
        <p:spPr>
          <a:xfrm>
            <a:off x="1312406" y="2196172"/>
            <a:ext cx="9626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أحكام الميم الساكنة</a:t>
            </a:r>
            <a:endParaRPr lang="fr-FR" sz="24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EB0B0BD-C62B-F9FF-D6AF-2538DB7D2EFD}"/>
              </a:ext>
            </a:extLst>
          </p:cNvPr>
          <p:cNvGrpSpPr/>
          <p:nvPr/>
        </p:nvGrpSpPr>
        <p:grpSpPr>
          <a:xfrm>
            <a:off x="1618799" y="-1718084"/>
            <a:ext cx="9787026" cy="889000"/>
            <a:chOff x="1618799" y="4631814"/>
            <a:chExt cx="9787026" cy="88900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CACF9D6-F0B1-5D69-7A44-215DC3AFFCE6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504B6926-28D0-AAC2-C708-F10C666F17C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80BB727A-B41A-A277-15D9-A2252A28F812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E6551A9-3A0B-6FF5-086E-77E43E958C1A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E7C6027-6333-F7E9-E487-736327A90B20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استثمار نتائج التقويم</a:t>
              </a:r>
              <a:endParaRPr lang="fr-FR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4924CC1-F86F-7B1E-3376-F7A0CC8F31AD}"/>
              </a:ext>
            </a:extLst>
          </p:cNvPr>
          <p:cNvGrpSpPr/>
          <p:nvPr/>
        </p:nvGrpSpPr>
        <p:grpSpPr>
          <a:xfrm>
            <a:off x="1596648" y="-1704622"/>
            <a:ext cx="9787026" cy="889000"/>
            <a:chOff x="1618799" y="1428812"/>
            <a:chExt cx="9787026" cy="88900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2A5380E-C530-7ABF-1582-1E848A0D7A3A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88DB4B12-5171-7213-F6E0-F0F962D6CCC5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BC53E756-57E9-402C-270F-E0531B118F39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ABF31B7-0451-40B1-BDAB-B45B81C0309B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8E27F68-DAF9-EC2A-ED29-D95F4492E32D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عملية التصحيح</a:t>
              </a:r>
              <a:endParaRPr lang="fr-FR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359A0B1-E665-8805-B190-7A95A15D7258}"/>
              </a:ext>
            </a:extLst>
          </p:cNvPr>
          <p:cNvGrpSpPr/>
          <p:nvPr/>
        </p:nvGrpSpPr>
        <p:grpSpPr>
          <a:xfrm>
            <a:off x="1596648" y="-1704622"/>
            <a:ext cx="9787026" cy="889000"/>
            <a:chOff x="1618799" y="2456620"/>
            <a:chExt cx="9787026" cy="88900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63B6231-BDEB-5D2D-14BE-D6F8D385EEEB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F7897325-319E-D656-3426-803DCF61D35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880A87E-F108-4E22-BED6-D4D2C00C8CA2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2681DE88-AA4A-3D5A-8797-252ACA3A4316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64DA094-F9B5-D12B-9A79-01907D218559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التفريغ</a:t>
              </a:r>
              <a:endParaRPr lang="fr-FR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0A58ABA-53C2-D91E-8E9A-48290AF9478F}"/>
              </a:ext>
            </a:extLst>
          </p:cNvPr>
          <p:cNvGrpSpPr/>
          <p:nvPr/>
        </p:nvGrpSpPr>
        <p:grpSpPr>
          <a:xfrm>
            <a:off x="1596648" y="-1704622"/>
            <a:ext cx="9787026" cy="889000"/>
            <a:chOff x="1618799" y="3544217"/>
            <a:chExt cx="9787026" cy="88900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4FE0FDE-F066-1A92-9A0F-A7335918BDDE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4D825359-14CE-37C8-0F65-56F40DAF1B4E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47E135FF-2936-4DCC-D6DF-17C58249ADE4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7D2D1B6-DF46-5386-37A0-676A26D6D9FA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5FB0B43-ACC2-BE4D-AA47-3C8C6121DDA4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التحليل</a:t>
              </a:r>
              <a:endParaRPr lang="fr-FR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A08A239-2534-5C81-7369-510E345F62F2}"/>
              </a:ext>
            </a:extLst>
          </p:cNvPr>
          <p:cNvGrpSpPr/>
          <p:nvPr/>
        </p:nvGrpSpPr>
        <p:grpSpPr>
          <a:xfrm>
            <a:off x="1596648" y="-1704622"/>
            <a:ext cx="9787026" cy="889000"/>
            <a:chOff x="1618799" y="4631814"/>
            <a:chExt cx="9787026" cy="88900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9199DA8-3B66-30D6-349E-4504CDE19126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FF056609-CA7D-EC0E-58B3-F63C69333C1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D4CC676-51F9-F7AB-0346-5C4A3518F48D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9BD3D788-C7D0-5995-85E7-33C724099939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8784CD5-6D7C-B88E-21E4-AA5CF0DA25ED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dirty="0">
                  <a:solidFill>
                    <a:schemeClr val="bg1"/>
                  </a:solidFill>
                  <a:cs typeface="Almarai Bold" pitchFamily="2" charset="-78"/>
                </a:rPr>
                <a:t>أحكام النون الساكنة والتنوين</a:t>
              </a:r>
              <a:endParaRPr lang="fr-FR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435ACF0-66A8-DBC1-253B-C05069E7D1B5}"/>
              </a:ext>
            </a:extLst>
          </p:cNvPr>
          <p:cNvSpPr/>
          <p:nvPr/>
        </p:nvSpPr>
        <p:spPr>
          <a:xfrm>
            <a:off x="10383629" y="2251434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1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F8D407-8AC5-E7EA-2962-6474240571F0}"/>
              </a:ext>
            </a:extLst>
          </p:cNvPr>
          <p:cNvSpPr/>
          <p:nvPr/>
        </p:nvSpPr>
        <p:spPr>
          <a:xfrm>
            <a:off x="10263450" y="4080100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2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E87B075-61B5-423D-A721-43A00FCEA4BE}"/>
              </a:ext>
            </a:extLst>
          </p:cNvPr>
          <p:cNvSpPr txBox="1"/>
          <p:nvPr/>
        </p:nvSpPr>
        <p:spPr>
          <a:xfrm>
            <a:off x="12202150" y="2621287"/>
            <a:ext cx="12192000" cy="1015663"/>
          </a:xfrm>
          <a:prstGeom prst="rect">
            <a:avLst/>
          </a:prstGeom>
          <a:solidFill>
            <a:srgbClr val="2D283C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 rtl="1"/>
            <a:r>
              <a:rPr lang="ar-SA" sz="4800" dirty="0">
                <a:solidFill>
                  <a:srgbClr val="FCE9D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قواعد التجويد</a:t>
            </a:r>
            <a:r>
              <a:rPr lang="fr-FR" sz="4800" dirty="0">
                <a:solidFill>
                  <a:srgbClr val="FCE9D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: </a:t>
            </a:r>
            <a:r>
              <a:rPr lang="ar-SA" sz="4800" dirty="0">
                <a:solidFill>
                  <a:srgbClr val="FCE9D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أحكام الميم والنون الساكنة والتنوين</a:t>
            </a:r>
            <a:endParaRPr lang="fr-FR" sz="4800" dirty="0">
              <a:solidFill>
                <a:srgbClr val="FCE9D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7206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2B683-49AB-032D-362F-906B4D2DF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C2DC366-5636-44DF-CDDE-7EE5CB57C167}"/>
              </a:ext>
            </a:extLst>
          </p:cNvPr>
          <p:cNvSpPr>
            <a:spLocks/>
          </p:cNvSpPr>
          <p:nvPr/>
        </p:nvSpPr>
        <p:spPr>
          <a:xfrm>
            <a:off x="-20300" y="-94829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6057329-DF13-66A8-621D-5F23DD6B1C1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74E2336-FB39-9D64-D1D7-B46E867614FF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 algn="ct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70151F6-EDDB-7084-275C-4AA9C1BC545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4C07D9BC-D96A-4872-D78A-A616D7DD8112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D56501D-89DC-099B-51A4-16729998575B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58A507A-DCB2-80DB-5736-9ABCE806DB4E}"/>
              </a:ext>
            </a:extLst>
          </p:cNvPr>
          <p:cNvSpPr/>
          <p:nvPr/>
        </p:nvSpPr>
        <p:spPr>
          <a:xfrm>
            <a:off x="-1006666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733A2C-80D8-5585-5DC7-EBFC0509F2B3}"/>
              </a:ext>
            </a:extLst>
          </p:cNvPr>
          <p:cNvSpPr/>
          <p:nvPr/>
        </p:nvSpPr>
        <p:spPr>
          <a:xfrm>
            <a:off x="20301" y="6858000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37FCE0-0360-C9E2-51E5-BEFA03636CE7}"/>
              </a:ext>
            </a:extLst>
          </p:cNvPr>
          <p:cNvSpPr/>
          <p:nvPr/>
        </p:nvSpPr>
        <p:spPr>
          <a:xfrm>
            <a:off x="986367" y="0"/>
            <a:ext cx="10095274" cy="88900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88AB1F-4C57-2704-D092-FEEFBE1E514C}"/>
              </a:ext>
            </a:extLst>
          </p:cNvPr>
          <p:cNvSpPr txBox="1"/>
          <p:nvPr/>
        </p:nvSpPr>
        <p:spPr>
          <a:xfrm>
            <a:off x="1454874" y="213667"/>
            <a:ext cx="916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أحكام الميم الساكنة</a:t>
            </a:r>
            <a:endParaRPr lang="ar-MA" sz="24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02D29E-E689-3EA4-9AC4-2A729E1C2DD4}"/>
              </a:ext>
            </a:extLst>
          </p:cNvPr>
          <p:cNvSpPr/>
          <p:nvPr/>
        </p:nvSpPr>
        <p:spPr>
          <a:xfrm>
            <a:off x="10848854" y="519179"/>
            <a:ext cx="318892" cy="4388769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D4EF41B-A302-FEB0-F85B-9A9D5146DA91}"/>
              </a:ext>
            </a:extLst>
          </p:cNvPr>
          <p:cNvGrpSpPr/>
          <p:nvPr/>
        </p:nvGrpSpPr>
        <p:grpSpPr>
          <a:xfrm>
            <a:off x="1618799" y="2526882"/>
            <a:ext cx="9787026" cy="889000"/>
            <a:chOff x="1618799" y="1428812"/>
            <a:chExt cx="9787026" cy="889000"/>
          </a:xfrm>
          <a:solidFill>
            <a:srgbClr val="2D283C"/>
          </a:solidFill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E4598BB6-F6FB-AA36-06F9-E9EB97370181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  <a:grpFill/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E61233F-9BCF-9896-282A-0494F8FDAF35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A41C4A5C-AE51-2FD7-9439-484A8FCB4F14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5E13653-F935-9D5C-A12A-8E1A1F4C0523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4ED1756-F9AB-3B05-B4CB-887FEC136F7A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الإدغام الشفوي</a:t>
              </a:r>
              <a:endParaRPr lang="fr-FR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6FF089B-666E-6AB9-960F-00BAABFB49E5}"/>
              </a:ext>
            </a:extLst>
          </p:cNvPr>
          <p:cNvGrpSpPr/>
          <p:nvPr/>
        </p:nvGrpSpPr>
        <p:grpSpPr>
          <a:xfrm>
            <a:off x="1618799" y="3610498"/>
            <a:ext cx="9787026" cy="889000"/>
            <a:chOff x="1618799" y="2456620"/>
            <a:chExt cx="9787026" cy="889000"/>
          </a:xfrm>
          <a:solidFill>
            <a:srgbClr val="2D283C"/>
          </a:solidFill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36F705D-F243-711F-F561-E2ECD0574239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  <a:grpFill/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2960BAC2-E916-6017-65B5-6C3C0B4FEEDE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7B3375D3-E618-772B-0ED8-FF0C48380389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2C22457-71FC-4BF7-B53D-8DEB348E8981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751310B-7FD4-0C8D-BBD3-AEED998C8D2F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</a:t>
              </a:r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إخفاء الشفوي</a:t>
              </a:r>
              <a:endParaRPr lang="fr-FR" dirty="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521A03D-E2FC-E850-14EA-FF1AE0848EC4}"/>
              </a:ext>
            </a:extLst>
          </p:cNvPr>
          <p:cNvGrpSpPr/>
          <p:nvPr/>
        </p:nvGrpSpPr>
        <p:grpSpPr>
          <a:xfrm>
            <a:off x="1618799" y="4719663"/>
            <a:ext cx="9787026" cy="889000"/>
            <a:chOff x="1618799" y="3544217"/>
            <a:chExt cx="9787026" cy="889000"/>
          </a:xfrm>
          <a:solidFill>
            <a:srgbClr val="2D283C"/>
          </a:solidFill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8ECF000-A6BE-521D-B3AA-95F2A2EFCC60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  <a:grpFill/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55BD08BC-94BF-F5A0-33B8-42E01FB69281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930AD420-467E-C241-BADB-7B101037F463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C4D33EAC-2FCF-7F39-959A-93E653F10862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DF4A0555-7DE4-3B6F-8FDD-52870DA8D6BE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</a:t>
              </a:r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إظهار الشفوي</a:t>
              </a:r>
              <a:endParaRPr lang="fr-FR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DA60657A-4919-F8E7-1A1A-679CF10E0B6A}"/>
              </a:ext>
            </a:extLst>
          </p:cNvPr>
          <p:cNvSpPr/>
          <p:nvPr/>
        </p:nvSpPr>
        <p:spPr>
          <a:xfrm>
            <a:off x="10619422" y="220780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1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grpSp>
        <p:nvGrpSpPr>
          <p:cNvPr id="23" name="Group 63">
            <a:extLst>
              <a:ext uri="{FF2B5EF4-FFF2-40B4-BE49-F238E27FC236}">
                <a16:creationId xmlns:a16="http://schemas.microsoft.com/office/drawing/2014/main" id="{DD981B38-E66E-E2E0-3DBA-9C447C937A12}"/>
              </a:ext>
            </a:extLst>
          </p:cNvPr>
          <p:cNvGrpSpPr/>
          <p:nvPr/>
        </p:nvGrpSpPr>
        <p:grpSpPr>
          <a:xfrm>
            <a:off x="1618799" y="1413331"/>
            <a:ext cx="9787026" cy="889000"/>
            <a:chOff x="1618799" y="1428812"/>
            <a:chExt cx="9787026" cy="889000"/>
          </a:xfrm>
          <a:solidFill>
            <a:srgbClr val="2D283C"/>
          </a:solidFill>
        </p:grpSpPr>
        <p:grpSp>
          <p:nvGrpSpPr>
            <p:cNvPr id="24" name="Group 34">
              <a:extLst>
                <a:ext uri="{FF2B5EF4-FFF2-40B4-BE49-F238E27FC236}">
                  <a16:creationId xmlns:a16="http://schemas.microsoft.com/office/drawing/2014/main" id="{412EEE73-5424-51E1-133B-406AB8A54E30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  <a:grpFill/>
          </p:grpSpPr>
          <p:sp>
            <p:nvSpPr>
              <p:cNvPr id="26" name="Oval 12">
                <a:extLst>
                  <a:ext uri="{FF2B5EF4-FFF2-40B4-BE49-F238E27FC236}">
                    <a16:creationId xmlns:a16="http://schemas.microsoft.com/office/drawing/2014/main" id="{460A6334-1C8B-B8B8-A8D9-957CA8BDEF4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7" name="Oval 15">
                <a:extLst>
                  <a:ext uri="{FF2B5EF4-FFF2-40B4-BE49-F238E27FC236}">
                    <a16:creationId xmlns:a16="http://schemas.microsoft.com/office/drawing/2014/main" id="{ADA55FF0-BC32-80DF-5269-CB1F1924E957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952314A-F5CD-7866-E83D-42B6F32D78BF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FD3AB1F-0917-322A-1B00-EB77C2886396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تعريف الميم الساكنة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153013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A8784-6E30-B389-C6EE-1CDFC5F48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9D570A-92AE-57F6-19D5-6E9073E0F95C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004675" algn="l"/>
              </a:tabLst>
            </a:pPr>
            <a:endParaRPr lang="fr-FR" sz="24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538E985-5346-611E-04E7-09CEA81B9961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B96807-3983-8D79-C876-A5821E9C6354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 algn="ctr" rtl="1"/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4584466-1B34-6B51-7DA0-A9425B26D453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CD9B6696-4643-68B0-E8DB-8514865EA806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680B634-6BB2-F8A3-BDC7-6D741C8BD1CF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088E8605-2EC4-8106-3125-DFC5BDE3B442}"/>
              </a:ext>
            </a:extLst>
          </p:cNvPr>
          <p:cNvSpPr/>
          <p:nvPr/>
        </p:nvSpPr>
        <p:spPr>
          <a:xfrm>
            <a:off x="-1006666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85E272A-E3A5-1936-6C10-1A621882FEF9}"/>
              </a:ext>
            </a:extLst>
          </p:cNvPr>
          <p:cNvSpPr/>
          <p:nvPr/>
        </p:nvSpPr>
        <p:spPr>
          <a:xfrm>
            <a:off x="20301" y="6871462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90BC2DE-A7D8-A4A1-F44D-5F1489172B04}"/>
              </a:ext>
            </a:extLst>
          </p:cNvPr>
          <p:cNvGrpSpPr/>
          <p:nvPr/>
        </p:nvGrpSpPr>
        <p:grpSpPr>
          <a:xfrm>
            <a:off x="5787604" y="87962"/>
            <a:ext cx="9787026" cy="889000"/>
            <a:chOff x="1618799" y="1428812"/>
            <a:chExt cx="9787026" cy="889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4D8B5DB-E4C9-E403-9520-5869EEE2EFC8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AD16FAA-F100-432B-BE23-1EDEF6FD6A1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1520281D-C90A-2034-767F-12B994F25ED8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FBD502-51DC-FA9C-0352-87D6F20108F9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C22904-0EF5-1FDC-BD9A-64391908A50A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dirty="0">
                  <a:latin typeface="Almarai Bold" pitchFamily="2" charset="-78"/>
                  <a:cs typeface="Almarai Bold" pitchFamily="2" charset="-78"/>
                </a:rPr>
                <a:t>تعريف الميم الساكنة</a:t>
              </a:r>
              <a:endParaRPr lang="fr-FR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3F9A2F9-7D18-72E9-B496-83EB60AA462C}"/>
              </a:ext>
            </a:extLst>
          </p:cNvPr>
          <p:cNvSpPr/>
          <p:nvPr/>
        </p:nvSpPr>
        <p:spPr>
          <a:xfrm rot="5400000">
            <a:off x="3622111" y="-2393275"/>
            <a:ext cx="4947778" cy="11777341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ar-SA" kern="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   </a:t>
            </a:r>
            <a:r>
              <a:rPr lang="ar-SA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الميم الساكنة</a:t>
            </a:r>
            <a:r>
              <a:rPr lang="fr-FR" kern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lmarai Bold"/>
              </a:rPr>
              <a:t>: </a:t>
            </a:r>
            <a:r>
              <a:rPr lang="ar-SA" kern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lmarai Bold"/>
              </a:rPr>
              <a:t> </a:t>
            </a:r>
            <a:r>
              <a:rPr lang="ar-SA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هي حرف من أحرف الهجاء، وتكون خالية من الحركات الثلاث (ضمة أو كسرة أو فتحة)، وتخرج بإطباق الشفتين</a:t>
            </a:r>
            <a:r>
              <a:rPr lang="fr-FR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lmarai Bold"/>
              </a:rPr>
              <a:t> .</a:t>
            </a: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ar-SA" b="1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صفاته اللازمة:</a:t>
            </a:r>
            <a:r>
              <a:rPr lang="ar-SA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 الجهر والبينية </a:t>
            </a:r>
            <a:r>
              <a:rPr lang="ar-SA" kern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والاستفال</a:t>
            </a:r>
            <a:r>
              <a:rPr lang="ar-SA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 والانفتاح والإذلاق وتصحبه غنة مخرجها من الخيشوم</a:t>
            </a:r>
            <a:r>
              <a:rPr lang="ar-SA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 ،  وتكون في الأسماء والأفعال والحروف، وتأتي متوسطة ومتطرفة</a:t>
            </a:r>
            <a:r>
              <a:rPr lang="fr-FR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lmarai Bold"/>
              </a:rPr>
              <a:t>:</a:t>
            </a:r>
          </a:p>
          <a:p>
            <a:pPr lvl="1" algn="ctr" rtl="1">
              <a:lnSpc>
                <a:spcPct val="150000"/>
              </a:lnSpc>
              <a:spcAft>
                <a:spcPts val="800"/>
              </a:spcAft>
            </a:pPr>
            <a:r>
              <a:rPr lang="ar-SA" dirty="0">
                <a:solidFill>
                  <a:schemeClr val="tx1">
                    <a:lumMod val="75000"/>
                    <a:lumOff val="25000"/>
                  </a:schemeClr>
                </a:solidFill>
                <a:cs typeface="Almarai Bold"/>
              </a:rPr>
              <a:t>وتقع الميم الساكنة قبل حروف الهجاء كلها ما عدا حروف المد الثلاثة ( ا ، و ، ي ) وذلك خشية التقاء الساكنين وهو ما لا يمكن النطق به.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cs typeface="Almarai Bold"/>
              </a:rPr>
              <a:t>      </a:t>
            </a:r>
            <a:r>
              <a:rPr lang="ar-SA" dirty="0">
                <a:solidFill>
                  <a:schemeClr val="tx1">
                    <a:lumMod val="75000"/>
                    <a:lumOff val="25000"/>
                  </a:schemeClr>
                </a:solidFill>
                <a:cs typeface="Almarai Bold"/>
              </a:rPr>
              <a:t>وإذا وقعت حُركت:   ( أمِ ارتابوا ) ( قمِ الليل ) </a:t>
            </a:r>
          </a:p>
          <a:p>
            <a:pPr lvl="1" algn="r" rtl="1">
              <a:lnSpc>
                <a:spcPct val="150000"/>
              </a:lnSpc>
            </a:pPr>
            <a:r>
              <a:rPr lang="ar-SA" dirty="0">
                <a:solidFill>
                  <a:schemeClr val="tx1">
                    <a:lumMod val="75000"/>
                    <a:lumOff val="25000"/>
                  </a:schemeClr>
                </a:solidFill>
                <a:cs typeface="Almarai Bold"/>
              </a:rPr>
              <a:t>وتقع في الأسماء والأفعال متوسطة ومتطرفة مثل:       (الحمْد) و(قمْتم) .</a:t>
            </a:r>
          </a:p>
          <a:p>
            <a:pPr lvl="1" algn="r" rtl="1">
              <a:lnSpc>
                <a:spcPct val="150000"/>
              </a:lnSpc>
            </a:pPr>
            <a:r>
              <a:rPr lang="ar-SA" dirty="0">
                <a:solidFill>
                  <a:schemeClr val="tx1">
                    <a:lumMod val="75000"/>
                    <a:lumOff val="25000"/>
                  </a:schemeClr>
                </a:solidFill>
                <a:cs typeface="Almarai Bold"/>
              </a:rPr>
              <a:t>وفي الحروف تكون متطرفة فقط ( أمْ لمْ ينبأ )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cs typeface="Almarai Bold"/>
            </a:endParaRPr>
          </a:p>
          <a:p>
            <a:pPr algn="ctr" rtl="1">
              <a:lnSpc>
                <a:spcPct val="150000"/>
              </a:lnSpc>
            </a:pPr>
            <a:r>
              <a:rPr lang="ar-SA" b="1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صفاته العارضة عند سكونه: </a:t>
            </a:r>
            <a:r>
              <a:rPr lang="ar-SA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عند سكون الميم تعرض له ثلاث صفات: </a:t>
            </a:r>
            <a:r>
              <a:rPr lang="ar-SA" b="1" kern="0" dirty="0">
                <a:solidFill>
                  <a:srgbClr val="F7631B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الإدغام</a:t>
            </a:r>
            <a:r>
              <a:rPr lang="ar-SA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 </a:t>
            </a:r>
            <a:r>
              <a:rPr lang="ar-SA" b="1" kern="0" dirty="0">
                <a:solidFill>
                  <a:srgbClr val="F7631B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الشفوي</a:t>
            </a:r>
            <a:r>
              <a:rPr lang="ar-SA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 و</a:t>
            </a:r>
            <a:r>
              <a:rPr lang="ar-SA" b="1" kern="0" dirty="0">
                <a:solidFill>
                  <a:srgbClr val="F7631B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الإخفاء</a:t>
            </a:r>
            <a:r>
              <a:rPr lang="ar-SA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 </a:t>
            </a:r>
            <a:r>
              <a:rPr lang="ar-SA" b="1" kern="0" dirty="0">
                <a:solidFill>
                  <a:srgbClr val="F7631B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الشفوي</a:t>
            </a:r>
            <a:r>
              <a:rPr lang="ar-SA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 و</a:t>
            </a:r>
            <a:r>
              <a:rPr lang="ar-SA" b="1" kern="0" dirty="0">
                <a:solidFill>
                  <a:srgbClr val="F7631B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الإظهار الشفوي</a:t>
            </a:r>
            <a:r>
              <a:rPr lang="ar-SA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.</a:t>
            </a:r>
            <a:endParaRPr lang="fr-F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algn="ctr" rtl="1">
              <a:lnSpc>
                <a:spcPct val="150000"/>
              </a:lnSpc>
            </a:pPr>
            <a:r>
              <a:rPr lang="ar-SA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وسميت هذه الصفات بالشفوية لخروج الميم من الشفتين. واصطلح العلماء على تسميتها </a:t>
            </a:r>
            <a:r>
              <a:rPr lang="ar-SA" b="1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بأحكام الميم الساكنة</a:t>
            </a:r>
            <a:r>
              <a:rPr lang="ar-SA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.</a:t>
            </a:r>
            <a:endParaRPr lang="fr-FR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algn="ctr" rtl="1">
              <a:lnSpc>
                <a:spcPct val="150000"/>
              </a:lnSpc>
            </a:pPr>
            <a:endParaRPr lang="fr-FR" kern="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049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7930D-7692-D501-E65B-9E5E1D094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481A8C-8C30-133A-56E6-7395E4CD400A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0FADFF-23BC-724F-2E34-1DB49B75585B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0951EAD-8DDD-D379-EDC7-4F9C9E51BE0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 algn="ctr" rtl="1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D9F7EEF-8CBE-F835-1C6D-641644E0F24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718C1248-ED01-076D-3AB7-CDE40389EDD1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10C3F5D-C53A-E743-4493-42303FBD12C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3CDCACE-82CB-8EC1-9530-80AAE1D9A3DC}"/>
              </a:ext>
            </a:extLst>
          </p:cNvPr>
          <p:cNvSpPr/>
          <p:nvPr/>
        </p:nvSpPr>
        <p:spPr>
          <a:xfrm>
            <a:off x="-1023995" y="6259010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A132AB-511A-9617-D943-398A5E235B0B}"/>
              </a:ext>
            </a:extLst>
          </p:cNvPr>
          <p:cNvSpPr/>
          <p:nvPr/>
        </p:nvSpPr>
        <p:spPr>
          <a:xfrm>
            <a:off x="-4" y="6921278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9121AE7-C516-EAAD-7C18-7E2B15864960}"/>
              </a:ext>
            </a:extLst>
          </p:cNvPr>
          <p:cNvSpPr/>
          <p:nvPr/>
        </p:nvSpPr>
        <p:spPr>
          <a:xfrm rot="5400000">
            <a:off x="4210506" y="-1941823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fr-FR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ar-SA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</a:t>
            </a:r>
            <a:r>
              <a:rPr lang="ar-SA" sz="2000" kern="100" dirty="0"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    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  تعريف </a:t>
            </a:r>
            <a:r>
              <a:rPr lang="ar-SA" sz="2000" kern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اﻹدغام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: لغة: </a:t>
            </a:r>
            <a:r>
              <a:rPr lang="ar-SA" sz="2000" kern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اﻹدخال</a:t>
            </a:r>
            <a:r>
              <a:rPr lang="fr-FR" sz="20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lmarai Bold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        اصطلاحا: ادخال حرف ساكن بحرف متحرك حتى يصيران حرفا واحدا من جنس الثاني</a:t>
            </a:r>
            <a:r>
              <a:rPr lang="fr-FR" sz="20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lmarai Bold"/>
              </a:rPr>
              <a:t> 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fr-FR" sz="2000" kern="0" dirty="0">
                <a:solidFill>
                  <a:schemeClr val="bg1"/>
                </a:solidFill>
                <a:effectLst/>
                <a:highlight>
                  <a:srgbClr val="4E4E51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Almarai Bold"/>
              </a:rPr>
              <a:t>- </a:t>
            </a: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4E4E51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Almarai Bold"/>
              </a:rPr>
              <a:t>الإدغام الشفوي</a:t>
            </a:r>
            <a:r>
              <a:rPr lang="fr-FR" sz="2000" kern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lmarai Bold"/>
              </a:rPr>
              <a:t>:</a:t>
            </a:r>
            <a:endParaRPr lang="fr-FR" sz="2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تدغم الميم الساكنة إذا أتى بعدها حرف واحد وهو الميم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بحيث تصيران ميماً مُشدَّدة تلفظ بإطباق الشفتين مع تطويل الغنة أكمل ما تكون،</a:t>
            </a:r>
            <a:r>
              <a:rPr lang="ar-SA" sz="2000" kern="100" dirty="0"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  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نحو</a:t>
            </a:r>
            <a:r>
              <a:rPr lang="fr-FR" sz="20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lmarai Bold"/>
              </a:rPr>
              <a:t>: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lvl="1" algn="ct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lmarai Bold"/>
              </a:rPr>
              <a:t>{الَّذِي أَطْعَمَهُم مِّن جُوعٍ وَآمَنَهُم مِّنْ خَوْفٍ} </a:t>
            </a: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fr-FR" sz="20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lmarai Bold"/>
              </a:rPr>
              <a:t> </a:t>
            </a:r>
            <a:r>
              <a:rPr lang="ar-SA" sz="20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lmarai Bold"/>
              </a:rPr>
              <a:t>رسم المصحف</a:t>
            </a:r>
            <a:r>
              <a:rPr lang="fr-FR" sz="20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lmarai Bold"/>
              </a:rPr>
              <a:t> :</a:t>
            </a:r>
            <a:r>
              <a:rPr lang="ar-SA" sz="2000" kern="100" dirty="0"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 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في حالة إدغام الميم الساكنة مع حرف الميم يكون علامته في المصحف تجريد الميم الأولى من السكون و تشديد الميم الثانية التي بعدها،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endParaRPr lang="ar-SA" sz="2000" kern="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BA141C7-BCFA-B389-D1F3-D21974E1CC2B}"/>
              </a:ext>
            </a:extLst>
          </p:cNvPr>
          <p:cNvGrpSpPr/>
          <p:nvPr/>
        </p:nvGrpSpPr>
        <p:grpSpPr>
          <a:xfrm>
            <a:off x="5787605" y="87962"/>
            <a:ext cx="9787025" cy="889000"/>
            <a:chOff x="1618800" y="1428812"/>
            <a:chExt cx="9787025" cy="8890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71983CF-4484-2314-5EFF-2CA1FE20BC46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A9E87CFE-81CE-4FE0-FB7D-0E8184AFC16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2E64EF70-A103-76F9-F44C-897C5A3F7B2C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71F561C-7333-2E1D-3F17-E8464568B263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D258D71-7DD7-66D7-EA08-6C8E60FCF1BA}"/>
                </a:ext>
              </a:extLst>
            </p:cNvPr>
            <p:cNvSpPr/>
            <p:nvPr/>
          </p:nvSpPr>
          <p:spPr>
            <a:xfrm>
              <a:off x="1618800" y="1428812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4D46A215-215D-269A-BD6D-974B0D62C30E}"/>
              </a:ext>
            </a:extLst>
          </p:cNvPr>
          <p:cNvSpPr txBox="1"/>
          <p:nvPr/>
        </p:nvSpPr>
        <p:spPr>
          <a:xfrm>
            <a:off x="3751991" y="256699"/>
            <a:ext cx="11604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18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الإدغام الشفوي</a:t>
            </a:r>
            <a:endParaRPr lang="fr-FR" dirty="0"/>
          </a:p>
        </p:txBody>
      </p:sp>
      <p:pic>
        <p:nvPicPr>
          <p:cNvPr id="18" name="Image 9">
            <a:extLst>
              <a:ext uri="{FF2B5EF4-FFF2-40B4-BE49-F238E27FC236}">
                <a16:creationId xmlns:a16="http://schemas.microsoft.com/office/drawing/2014/main" id="{7FE03BDD-4D9C-45B5-9E56-82A57531A6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55" b="17469"/>
          <a:stretch/>
        </p:blipFill>
        <p:spPr>
          <a:xfrm>
            <a:off x="-2935387" y="3032123"/>
            <a:ext cx="1634124" cy="82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49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B83F-C2FE-094F-4185-22549D2F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7B9FEC-C9AE-248B-081F-3C199B5624B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EC76F9-6411-59BC-7A61-92EAEE97AE8A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603CEAF-3D80-F109-2928-5D0CB19CABB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 algn="ctr" rtl="1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653A98B-D573-B8B4-5AC3-B04301C6D79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125B978-1D41-12AE-6524-A7DBD5DBF26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B226A21-2649-526D-00B1-1BFDF2045082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E957F-68C8-884A-B242-CD0A71568F0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A0663E-4411-5E32-1A21-002F3E67C268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AF4BC2-E9AA-C3FA-99F9-301AAA1B2DD3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27B2A0-781C-9220-158F-60B48C8D335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A38EE39-5574-FCA5-2950-F90F0865935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5ADFA23-88B3-F00B-540B-E9980E8E216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A63B19F-F434-0DEC-EE8F-F4E6085E7A0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E82071-15E4-D21E-69B9-AD3C416BE6B7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الإدغام</a:t>
              </a:r>
              <a:endParaRPr lang="fr-FR" dirty="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92DCE4E-8D38-EC51-5F1B-FD72F2663121}"/>
              </a:ext>
            </a:extLst>
          </p:cNvPr>
          <p:cNvSpPr/>
          <p:nvPr/>
        </p:nvSpPr>
        <p:spPr>
          <a:xfrm rot="5400000">
            <a:off x="3761873" y="-1808110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 </a:t>
            </a:r>
            <a:endParaRPr lang="ar-SA" sz="2000" kern="0" dirty="0">
              <a:solidFill>
                <a:srgbClr val="222222"/>
              </a:solidFill>
              <a:effectLst/>
              <a:latin typeface="Traditional Arabic" panose="02020603050405020304" pitchFamily="18" charset="-78"/>
              <a:ea typeface="Times New Roman" panose="02020603050405020304" pitchFamily="18" charset="0"/>
              <a:cs typeface="Almarai Bold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C89EF4-29E8-2ED4-F532-D4741B0195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55" b="17469"/>
          <a:stretch/>
        </p:blipFill>
        <p:spPr>
          <a:xfrm>
            <a:off x="1877913" y="1412421"/>
            <a:ext cx="8436175" cy="4247602"/>
          </a:xfrm>
          <a:prstGeom prst="rect">
            <a:avLst/>
          </a:prstGeom>
        </p:spPr>
      </p:pic>
      <p:pic>
        <p:nvPicPr>
          <p:cNvPr id="18" name="Image 9">
            <a:extLst>
              <a:ext uri="{FF2B5EF4-FFF2-40B4-BE49-F238E27FC236}">
                <a16:creationId xmlns:a16="http://schemas.microsoft.com/office/drawing/2014/main" id="{C54F2E1E-C8CC-47E8-A75D-00765A4262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55" b="17469"/>
          <a:stretch/>
        </p:blipFill>
        <p:spPr>
          <a:xfrm>
            <a:off x="1877912" y="1412421"/>
            <a:ext cx="8436175" cy="424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79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7930D-7692-D501-E65B-9E5E1D094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481A8C-8C30-133A-56E6-7395E4CD400A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Hacen Casablanca Hd"/>
                <a:ea typeface="Times New Roman" panose="02020603050405020304" pitchFamily="18" charset="0"/>
                <a:cs typeface="Almarai Bold"/>
              </a:rPr>
              <a:t>تعريف الإخفاء:</a:t>
            </a:r>
            <a:r>
              <a:rPr lang="ar-SA" sz="2000" kern="0" dirty="0">
                <a:solidFill>
                  <a:schemeClr val="bg1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 </a:t>
            </a:r>
            <a:r>
              <a:rPr lang="ar-SA" sz="2000" kern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لغة: الستر</a:t>
            </a:r>
            <a:r>
              <a:rPr lang="fr-FR" sz="2000" kern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 </a:t>
            </a:r>
            <a:r>
              <a:rPr lang="fr-FR" sz="2000" kern="0" dirty="0">
                <a:solidFill>
                  <a:srgbClr val="FF0000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.</a:t>
            </a:r>
            <a:endParaRPr lang="fr-FR" sz="2000" kern="100" dirty="0">
              <a:effectLst/>
              <a:latin typeface="Hacen Casablanca Hd"/>
              <a:ea typeface="Calibri" panose="020F0502020204030204" pitchFamily="34" charset="0"/>
              <a:cs typeface="Almarai Bold"/>
            </a:endParaRPr>
          </a:p>
          <a:p>
            <a:pPr lvl="2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اصطلاحا : هو نطف بحرف بصفة بين </a:t>
            </a:r>
            <a:r>
              <a:rPr lang="ar-SA" sz="2000" kern="0" dirty="0" err="1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اﻹظهار</a:t>
            </a: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 </a:t>
            </a:r>
            <a:r>
              <a:rPr lang="ar-SA" sz="2000" kern="0" dirty="0" err="1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واﻹدغام</a:t>
            </a: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 عار عن التشديد مع بقاء الغنة في الحرف </a:t>
            </a:r>
            <a:r>
              <a:rPr lang="ar-SA" sz="2000" kern="0" dirty="0" err="1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اﻷول</a:t>
            </a:r>
            <a:r>
              <a:rPr lang="fr-FR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 .</a:t>
            </a:r>
            <a:endParaRPr lang="fr-FR" sz="2000" kern="100" dirty="0">
              <a:effectLst/>
              <a:latin typeface="Hacen Casablanca Hd"/>
              <a:ea typeface="Calibri" panose="020F0502020204030204" pitchFamily="34" charset="0"/>
              <a:cs typeface="Almarai Bold"/>
            </a:endParaRPr>
          </a:p>
          <a:p>
            <a:pPr lvl="2" algn="r" rtl="1">
              <a:lnSpc>
                <a:spcPct val="150000"/>
              </a:lnSpc>
              <a:spcAft>
                <a:spcPts val="800"/>
              </a:spcAft>
            </a:pPr>
            <a:r>
              <a:rPr lang="fr-FR" sz="2000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Hacen Casablanca Hd"/>
                <a:ea typeface="Times New Roman" panose="02020603050405020304" pitchFamily="18" charset="0"/>
                <a:cs typeface="Almarai Bold"/>
              </a:rPr>
              <a:t>- </a:t>
            </a: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Hacen Casablanca Hd"/>
                <a:ea typeface="Times New Roman" panose="02020603050405020304" pitchFamily="18" charset="0"/>
                <a:cs typeface="Almarai Bold"/>
              </a:rPr>
              <a:t>الإخفاء الشفوي</a:t>
            </a:r>
            <a:r>
              <a:rPr lang="fr-FR" sz="2000" kern="0" dirty="0">
                <a:solidFill>
                  <a:schemeClr val="bg1"/>
                </a:solidFill>
                <a:effectLst/>
                <a:highlight>
                  <a:srgbClr val="4E4E51"/>
                </a:highlight>
                <a:latin typeface="Hacen Casablanca Hd"/>
                <a:ea typeface="Times New Roman" panose="02020603050405020304" pitchFamily="18" charset="0"/>
                <a:cs typeface="Almarai Bold"/>
              </a:rPr>
              <a:t>:</a:t>
            </a:r>
            <a:r>
              <a:rPr lang="ar-SA" sz="2000" kern="100" dirty="0">
                <a:solidFill>
                  <a:schemeClr val="bg1"/>
                </a:solidFill>
                <a:latin typeface="Hacen Casablanca Hd"/>
                <a:ea typeface="Times New Roman" panose="02020603050405020304" pitchFamily="18" charset="0"/>
                <a:cs typeface="Almarai Bold"/>
              </a:rPr>
              <a:t>   </a:t>
            </a: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تخفى الميم الساكنة إذا أتى بعدها حرف واحد وهو الباء</a:t>
            </a:r>
            <a:endParaRPr lang="fr-FR" sz="2000" kern="100" dirty="0">
              <a:effectLst/>
              <a:latin typeface="Hacen Casablanca Hd"/>
              <a:ea typeface="Calibri" panose="020F0502020204030204" pitchFamily="34" charset="0"/>
              <a:cs typeface="Almarai Bold"/>
            </a:endParaRPr>
          </a:p>
          <a:p>
            <a:pPr lvl="2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وتلفظ </a:t>
            </a:r>
            <a:r>
              <a:rPr lang="ar-SA" sz="2000" kern="0" dirty="0" err="1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باطباق</a:t>
            </a: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 الشفتين بدون مجافاة ولا كز مع تطويل الغنة،</a:t>
            </a:r>
            <a:endParaRPr lang="fr-FR" sz="2000" kern="100" dirty="0">
              <a:effectLst/>
              <a:latin typeface="Hacen Casablanca Hd"/>
              <a:ea typeface="Calibri" panose="020F0502020204030204" pitchFamily="34" charset="0"/>
              <a:cs typeface="Almarai Bold"/>
            </a:endParaRPr>
          </a:p>
          <a:p>
            <a:pPr lvl="2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نحو</a:t>
            </a:r>
            <a:r>
              <a:rPr lang="fr-FR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:</a:t>
            </a:r>
            <a:r>
              <a:rPr lang="ar-SA" sz="2000" kern="100" dirty="0">
                <a:latin typeface="Hacen Casablanca Hd"/>
                <a:ea typeface="Times New Roman" panose="02020603050405020304" pitchFamily="18" charset="0"/>
                <a:cs typeface="Almarai Bold"/>
              </a:rPr>
              <a:t>     </a:t>
            </a:r>
            <a:r>
              <a:rPr lang="ar-SA" sz="2000" kern="0" dirty="0">
                <a:solidFill>
                  <a:srgbClr val="222222"/>
                </a:solidFill>
                <a:latin typeface="Hacen Casablanca Hd"/>
                <a:ea typeface="Times New Roman" panose="02020603050405020304" pitchFamily="18" charset="0"/>
                <a:cs typeface="Almarai Bold"/>
              </a:rPr>
              <a:t> { </a:t>
            </a: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نَحْنُ نَقُصُّ عَلَيْكَ نَبَأَهُم بِالْحَقّ}            </a:t>
            </a:r>
            <a:r>
              <a:rPr lang="fr-FR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}</a:t>
            </a: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 قُلْ إِنَّمَا أُنذِرُكُم بِالْوَحْيِ}</a:t>
            </a:r>
            <a:endParaRPr lang="ar-SA" sz="2000" kern="100" dirty="0">
              <a:effectLst/>
              <a:latin typeface="Hacen Casablanca Hd"/>
              <a:ea typeface="Calibri" panose="020F0502020204030204" pitchFamily="34" charset="0"/>
              <a:cs typeface="Almarai Bold"/>
            </a:endParaRPr>
          </a:p>
          <a:p>
            <a:pPr lvl="2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في حالة إخفاء الميم الساكنة عند حرف الباء يكون علامته في المصحف تجريد الميم من السكون وعدم تشديد الباء التي بعدها،</a:t>
            </a:r>
            <a:r>
              <a:rPr lang="fr-FR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  </a:t>
            </a:r>
            <a:r>
              <a:rPr lang="fr-FR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0FADFF-23BC-724F-2E34-1DB49B75585B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0951EAD-8DDD-D379-EDC7-4F9C9E51BE0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 algn="ct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D9F7EEF-8CBE-F835-1C6D-641644E0F24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718C1248-ED01-076D-3AB7-CDE40389EDD1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10C3F5D-C53A-E743-4493-42303FBD12C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3CDCACE-82CB-8EC1-9530-80AAE1D9A3DC}"/>
              </a:ext>
            </a:extLst>
          </p:cNvPr>
          <p:cNvSpPr/>
          <p:nvPr/>
        </p:nvSpPr>
        <p:spPr>
          <a:xfrm>
            <a:off x="-1023995" y="6259010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A132AB-511A-9617-D943-398A5E235B0B}"/>
              </a:ext>
            </a:extLst>
          </p:cNvPr>
          <p:cNvSpPr/>
          <p:nvPr/>
        </p:nvSpPr>
        <p:spPr>
          <a:xfrm>
            <a:off x="-4" y="6921278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9121AE7-C516-EAAD-7C18-7E2B15864960}"/>
              </a:ext>
            </a:extLst>
          </p:cNvPr>
          <p:cNvSpPr/>
          <p:nvPr/>
        </p:nvSpPr>
        <p:spPr>
          <a:xfrm rot="5400000">
            <a:off x="3681171" y="-1910124"/>
            <a:ext cx="4668253" cy="10914069"/>
          </a:xfrm>
          <a:prstGeom prst="rect">
            <a:avLst/>
          </a:prstGeom>
          <a:noFill/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200000"/>
              </a:lnSpc>
            </a:pPr>
            <a:endParaRPr lang="fr-FR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BA141C7-BCFA-B389-D1F3-D21974E1CC2B}"/>
              </a:ext>
            </a:extLst>
          </p:cNvPr>
          <p:cNvGrpSpPr/>
          <p:nvPr/>
        </p:nvGrpSpPr>
        <p:grpSpPr>
          <a:xfrm>
            <a:off x="5787604" y="87962"/>
            <a:ext cx="9787026" cy="889000"/>
            <a:chOff x="1618799" y="1428812"/>
            <a:chExt cx="9787026" cy="8890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71983CF-4484-2314-5EFF-2CA1FE20BC46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A9E87CFE-81CE-4FE0-FB7D-0E8184AFC16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2E64EF70-A103-76F9-F44C-897C5A3F7B2C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71F561C-7333-2E1D-3F17-E8464568B263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D258D71-7DD7-66D7-EA08-6C8E60FCF1BA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DDD4139-F9BC-6FEA-D059-B51D272E0FBB}"/>
              </a:ext>
            </a:extLst>
          </p:cNvPr>
          <p:cNvSpPr txBox="1"/>
          <p:nvPr/>
        </p:nvSpPr>
        <p:spPr>
          <a:xfrm>
            <a:off x="3438525" y="286285"/>
            <a:ext cx="11601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18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</a:t>
            </a:r>
            <a:r>
              <a:rPr lang="ar-SA" sz="18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إخفاء الشفوي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9101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7930D-7692-D501-E65B-9E5E1D094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481A8C-8C30-133A-56E6-7395E4CD400A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r" rtl="1">
              <a:lnSpc>
                <a:spcPct val="150000"/>
              </a:lnSpc>
              <a:spcAft>
                <a:spcPts val="800"/>
              </a:spcAft>
            </a:pPr>
            <a:r>
              <a:rPr lang="fr-FR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0FADFF-23BC-724F-2E34-1DB49B75585B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0951EAD-8DDD-D379-EDC7-4F9C9E51BE0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 algn="ctr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D9F7EEF-8CBE-F835-1C6D-641644E0F24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718C1248-ED01-076D-3AB7-CDE40389EDD1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10C3F5D-C53A-E743-4493-42303FBD12C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3CDCACE-82CB-8EC1-9530-80AAE1D9A3DC}"/>
              </a:ext>
            </a:extLst>
          </p:cNvPr>
          <p:cNvSpPr/>
          <p:nvPr/>
        </p:nvSpPr>
        <p:spPr>
          <a:xfrm>
            <a:off x="-1023995" y="6259010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A132AB-511A-9617-D943-398A5E235B0B}"/>
              </a:ext>
            </a:extLst>
          </p:cNvPr>
          <p:cNvSpPr/>
          <p:nvPr/>
        </p:nvSpPr>
        <p:spPr>
          <a:xfrm>
            <a:off x="-4" y="6921278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9121AE7-C516-EAAD-7C18-7E2B15864960}"/>
              </a:ext>
            </a:extLst>
          </p:cNvPr>
          <p:cNvSpPr/>
          <p:nvPr/>
        </p:nvSpPr>
        <p:spPr>
          <a:xfrm rot="5400000">
            <a:off x="3681171" y="-1910124"/>
            <a:ext cx="4668253" cy="10914069"/>
          </a:xfrm>
          <a:prstGeom prst="rect">
            <a:avLst/>
          </a:prstGeom>
          <a:noFill/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200000"/>
              </a:lnSpc>
            </a:pPr>
            <a:endParaRPr lang="fr-FR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BA141C7-BCFA-B389-D1F3-D21974E1CC2B}"/>
              </a:ext>
            </a:extLst>
          </p:cNvPr>
          <p:cNvGrpSpPr/>
          <p:nvPr/>
        </p:nvGrpSpPr>
        <p:grpSpPr>
          <a:xfrm>
            <a:off x="5787604" y="87962"/>
            <a:ext cx="9787026" cy="889000"/>
            <a:chOff x="1618799" y="1428812"/>
            <a:chExt cx="9787026" cy="8890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71983CF-4484-2314-5EFF-2CA1FE20BC46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A9E87CFE-81CE-4FE0-FB7D-0E8184AFC16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2E64EF70-A103-76F9-F44C-897C5A3F7B2C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71F561C-7333-2E1D-3F17-E8464568B263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D258D71-7DD7-66D7-EA08-6C8E60FCF1BA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DDD4139-F9BC-6FEA-D059-B51D272E0FBB}"/>
              </a:ext>
            </a:extLst>
          </p:cNvPr>
          <p:cNvSpPr txBox="1"/>
          <p:nvPr/>
        </p:nvSpPr>
        <p:spPr>
          <a:xfrm>
            <a:off x="3438525" y="286285"/>
            <a:ext cx="11601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18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</a:t>
            </a:r>
            <a:r>
              <a:rPr lang="ar-SA" sz="18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إخفاء الشفوي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B17EE13-DDC7-D968-0527-D0630EE9E4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07" b="15783"/>
          <a:stretch/>
        </p:blipFill>
        <p:spPr>
          <a:xfrm>
            <a:off x="1828800" y="1452418"/>
            <a:ext cx="8490857" cy="410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07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6405F-A0D5-0CE1-112A-9B3EE9CAD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F08FD1-4947-D467-814B-CDED7BD5407D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6C5D8C7-E3D8-356C-D137-A8D2461DD35B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706F75D-432A-D34D-1D91-291BEBEBD72B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 algn="ctr" rtl="1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8D6A3B7-DB39-5D01-3298-8954278CC009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CDDFC7F2-17B2-650A-CED6-B1B046AB10A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CA1DA94-C04A-6DF2-2B64-C6F032E18E4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28DC20ED-5E8D-2071-3972-C716B8717AAA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8E5760-4FB5-71F6-3532-BFBD3F7CC00E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186777D-2F12-7821-6285-A70B950350A0}"/>
              </a:ext>
            </a:extLst>
          </p:cNvPr>
          <p:cNvGrpSpPr/>
          <p:nvPr/>
        </p:nvGrpSpPr>
        <p:grpSpPr>
          <a:xfrm>
            <a:off x="5787604" y="87962"/>
            <a:ext cx="9787026" cy="889000"/>
            <a:chOff x="1618799" y="1428812"/>
            <a:chExt cx="9787026" cy="889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C0D1141-9B93-99E6-C400-492A2EA51B92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CADB27FF-9F37-20C7-B4E6-4A5E62494842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A92E6566-9BCD-50D4-4433-2ABC90BFE54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174B85F-8BD0-726A-3DEA-E6F6993045DB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B6BEDC3-D381-0B42-6E38-1CACAC9C7CF2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</a:t>
              </a:r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ل</a:t>
              </a:r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إظهار الشفوي</a:t>
              </a:r>
              <a:endParaRPr lang="fr-FR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3C849AB-DEEF-5D19-1FBB-60FF0958080E}"/>
              </a:ext>
            </a:extLst>
          </p:cNvPr>
          <p:cNvSpPr/>
          <p:nvPr/>
        </p:nvSpPr>
        <p:spPr>
          <a:xfrm rot="5400000">
            <a:off x="4057877" y="-2030742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1800" kern="0" dirty="0">
                <a:solidFill>
                  <a:srgbClr val="222222"/>
                </a:solidFill>
                <a:effectLst/>
                <a:highlight>
                  <a:srgbClr val="F9F9FF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 </a:t>
            </a:r>
            <a:endParaRPr lang="fr-FR" sz="1800" kern="100" dirty="0">
              <a:effectLst/>
              <a:highlight>
                <a:srgbClr val="F9F9FF"/>
              </a:highlight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1800" kern="0" dirty="0">
                <a:solidFill>
                  <a:srgbClr val="222222"/>
                </a:solidFill>
                <a:effectLst/>
                <a:highlight>
                  <a:srgbClr val="F9F9FF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 </a:t>
            </a:r>
            <a:endParaRPr lang="fr-FR" sz="1800" kern="100" dirty="0">
              <a:effectLst/>
              <a:highlight>
                <a:srgbClr val="F9F9FF"/>
              </a:highlight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lvl="1" algn="r" rtl="1">
              <a:lnSpc>
                <a:spcPct val="107000"/>
              </a:lnSpc>
              <a:spcAft>
                <a:spcPts val="800"/>
              </a:spcAft>
            </a:pP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تعريف </a:t>
            </a:r>
            <a:r>
              <a:rPr lang="ar-SA" sz="2000" kern="0" dirty="0" err="1">
                <a:solidFill>
                  <a:schemeClr val="bg1"/>
                </a:solidFill>
                <a:effectLst/>
                <a:highlight>
                  <a:srgbClr val="2D283C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اﻹظهار</a:t>
            </a:r>
            <a:r>
              <a:rPr lang="ar-SA" sz="2000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: لغة: البيان</a:t>
            </a:r>
            <a:r>
              <a:rPr lang="fr-FR" sz="2000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.</a:t>
            </a:r>
            <a:endParaRPr lang="fr-FR" sz="2000" kern="1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lvl="1" algn="r" rtl="1">
              <a:lnSpc>
                <a:spcPct val="107000"/>
              </a:lnSpc>
              <a:spcAft>
                <a:spcPts val="800"/>
              </a:spcAft>
            </a:pP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اصطلاحا : </a:t>
            </a:r>
            <a:r>
              <a:rPr lang="ar-SA" sz="2000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اخراج كل حرف من مخرجه من غير زيادة في الغنة</a:t>
            </a:r>
            <a:r>
              <a:rPr lang="fr-FR" sz="2000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 .</a:t>
            </a:r>
            <a:endParaRPr lang="fr-FR" sz="2000" kern="1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lvl="1" algn="r" rtl="1">
              <a:lnSpc>
                <a:spcPct val="107000"/>
              </a:lnSpc>
              <a:spcAft>
                <a:spcPts val="800"/>
              </a:spcAft>
            </a:pPr>
            <a:r>
              <a:rPr lang="fr-FR" sz="2000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 </a:t>
            </a:r>
            <a:endParaRPr lang="fr-FR" sz="2000" kern="1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lvl="1" algn="r" rtl="1">
              <a:lnSpc>
                <a:spcPct val="107000"/>
              </a:lnSpc>
              <a:spcAft>
                <a:spcPts val="800"/>
              </a:spcAft>
            </a:pPr>
            <a:r>
              <a:rPr lang="fr-FR" sz="2000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- </a:t>
            </a: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الإظهار الشفوي</a:t>
            </a:r>
            <a:r>
              <a:rPr lang="fr-FR" sz="2000" kern="0" dirty="0">
                <a:solidFill>
                  <a:schemeClr val="bg1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:</a:t>
            </a:r>
            <a:endParaRPr lang="fr-FR" sz="2000" kern="100" dirty="0">
              <a:solidFill>
                <a:schemeClr val="bg1"/>
              </a:solidFill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lvl="1" algn="r" rtl="1">
              <a:lnSpc>
                <a:spcPct val="107000"/>
              </a:lnSpc>
              <a:spcAft>
                <a:spcPts val="800"/>
              </a:spcAft>
            </a:pPr>
            <a:r>
              <a:rPr lang="ar-SA" sz="2000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تظهر الميم الساكنة إذا أتى بعدها حرف من حروف الهجاء عدا حرفي </a:t>
            </a:r>
            <a:r>
              <a:rPr lang="ar-SA" sz="2000" kern="0" dirty="0" err="1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اﻹدغام</a:t>
            </a:r>
            <a:r>
              <a:rPr lang="ar-SA" sz="2000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 </a:t>
            </a:r>
            <a:r>
              <a:rPr lang="ar-SA" sz="2000" kern="0" dirty="0" err="1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واﻹخفاء</a:t>
            </a:r>
            <a:r>
              <a:rPr lang="ar-SA" sz="2000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 (الميم والباء ، وعدا </a:t>
            </a:r>
            <a:r>
              <a:rPr lang="ar-SA" sz="2000" kern="0" dirty="0" err="1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اﻷلف</a:t>
            </a:r>
            <a:r>
              <a:rPr lang="ar-SA" sz="2000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 </a:t>
            </a:r>
            <a:r>
              <a:rPr lang="ar-SA" sz="2000" kern="0" dirty="0" err="1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ﻷنها</a:t>
            </a:r>
            <a:r>
              <a:rPr lang="ar-SA" sz="2000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 لا يأتي قبلها إلا مفتوح ، فلا يأتي قبلها ميم ساكنة ولا أي حرف ساكن)</a:t>
            </a:r>
            <a:r>
              <a:rPr lang="fr-FR" sz="2000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.</a:t>
            </a:r>
            <a:endParaRPr lang="fr-FR" sz="2000" kern="1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lvl="1" algn="r" rtl="1">
              <a:lnSpc>
                <a:spcPct val="107000"/>
              </a:lnSpc>
              <a:spcAft>
                <a:spcPts val="800"/>
              </a:spcAft>
            </a:pPr>
            <a:r>
              <a:rPr lang="ar-SA" sz="2000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وتلفظ بإطباق الشفتين وتوضيح سكون</a:t>
            </a:r>
            <a:endParaRPr lang="fr-FR" sz="2000" kern="1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4649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6405F-A0D5-0CE1-112A-9B3EE9CAD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F08FD1-4947-D467-814B-CDED7BD5407D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6C5D8C7-E3D8-356C-D137-A8D2461DD35B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706F75D-432A-D34D-1D91-291BEBEBD72B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 algn="ct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8D6A3B7-DB39-5D01-3298-8954278CC009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CDDFC7F2-17B2-650A-CED6-B1B046AB10A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CA1DA94-C04A-6DF2-2B64-C6F032E18E4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28DC20ED-5E8D-2071-3972-C716B8717AAA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8E5760-4FB5-71F6-3532-BFBD3F7CC00E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186777D-2F12-7821-6285-A70B950350A0}"/>
              </a:ext>
            </a:extLst>
          </p:cNvPr>
          <p:cNvGrpSpPr/>
          <p:nvPr/>
        </p:nvGrpSpPr>
        <p:grpSpPr>
          <a:xfrm>
            <a:off x="5787604" y="87962"/>
            <a:ext cx="9787026" cy="889000"/>
            <a:chOff x="1618799" y="1428812"/>
            <a:chExt cx="9787026" cy="889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C0D1141-9B93-99E6-C400-492A2EA51B92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CADB27FF-9F37-20C7-B4E6-4A5E62494842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A92E6566-9BCD-50D4-4433-2ABC90BFE54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174B85F-8BD0-726A-3DEA-E6F6993045DB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B6BEDC3-D381-0B42-6E38-1CACAC9C7CF2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</a:t>
              </a:r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ل</a:t>
              </a:r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إظهار الشفوي</a:t>
              </a:r>
              <a:endParaRPr lang="fr-FR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3C849AB-DEEF-5D19-1FBB-60FF0958080E}"/>
              </a:ext>
            </a:extLst>
          </p:cNvPr>
          <p:cNvSpPr/>
          <p:nvPr/>
        </p:nvSpPr>
        <p:spPr>
          <a:xfrm rot="5400000">
            <a:off x="4057877" y="-2030742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1800" kern="0" dirty="0">
                <a:solidFill>
                  <a:srgbClr val="222222"/>
                </a:solidFill>
                <a:effectLst/>
                <a:highlight>
                  <a:srgbClr val="F9F9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fr-FR" sz="1800" kern="100" dirty="0">
              <a:effectLst/>
              <a:highlight>
                <a:srgbClr val="F9F9FF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72E4203F-A0DF-55E0-50FD-4B70DB1B90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71" b="13490"/>
          <a:stretch/>
        </p:blipFill>
        <p:spPr>
          <a:xfrm>
            <a:off x="2090057" y="1215332"/>
            <a:ext cx="8505372" cy="430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866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98724-3547-3419-A119-1C57F082C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3A6B3D4-45DA-D332-6E12-3E78B1FF8D7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14F5B9-7EB1-241C-9D3D-B4171243E096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56800CE-F639-986E-417C-EB75E841275C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 algn="ct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6ACC5E4-424C-1C62-6FEA-D4BFA5F17BE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3E9C422F-F722-9BC9-76DA-4CD1818383C8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CE51B4F-EFDD-5DFB-4F6C-2AB49C7202D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50B9E9BB-43D5-69C1-9579-A0A161ADBC4B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7ADDF5-6C12-4BAD-FAC4-23AE21BC95A5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4EACFE-D002-3C65-58AF-34E00E89FDB6}"/>
              </a:ext>
            </a:extLst>
          </p:cNvPr>
          <p:cNvSpPr/>
          <p:nvPr/>
        </p:nvSpPr>
        <p:spPr>
          <a:xfrm>
            <a:off x="986367" y="0"/>
            <a:ext cx="10095274" cy="88900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5AB1B6-EE77-EC80-CA9A-D00383098CEE}"/>
              </a:ext>
            </a:extLst>
          </p:cNvPr>
          <p:cNvSpPr txBox="1"/>
          <p:nvPr/>
        </p:nvSpPr>
        <p:spPr>
          <a:xfrm>
            <a:off x="1454874" y="213667"/>
            <a:ext cx="916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أحكام النون الساكنة  والتنوين</a:t>
            </a:r>
            <a:endParaRPr lang="ar-MA" sz="24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81F485-9D8B-C25F-05A8-A0DAFD8581EA}"/>
              </a:ext>
            </a:extLst>
          </p:cNvPr>
          <p:cNvSpPr/>
          <p:nvPr/>
        </p:nvSpPr>
        <p:spPr>
          <a:xfrm>
            <a:off x="10841010" y="888553"/>
            <a:ext cx="240631" cy="4616973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2DCE37-BC3A-CD16-8671-6B86EAA40C67}"/>
              </a:ext>
            </a:extLst>
          </p:cNvPr>
          <p:cNvGrpSpPr/>
          <p:nvPr/>
        </p:nvGrpSpPr>
        <p:grpSpPr>
          <a:xfrm>
            <a:off x="1618799" y="1176878"/>
            <a:ext cx="9787026" cy="889000"/>
            <a:chOff x="1618799" y="1428812"/>
            <a:chExt cx="9787026" cy="889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1E2B78C-AB3F-7B4A-86BF-5E152038DA3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B1CE41B9-D70A-552E-29E6-4C3EA86B33C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4DCE12DF-D3E3-A776-5CC8-C89F84690C1C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2E1C41E-4508-1C94-2B87-DFD1B522003F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59B236-9997-4F2B-4404-73D43B59B968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تعريف النون الساكنة والتنوين</a:t>
              </a:r>
              <a:endParaRPr lang="fr-FR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5AC05C4-1D15-D991-A525-FAFD306E1B74}"/>
              </a:ext>
            </a:extLst>
          </p:cNvPr>
          <p:cNvGrpSpPr/>
          <p:nvPr/>
        </p:nvGrpSpPr>
        <p:grpSpPr>
          <a:xfrm>
            <a:off x="1618799" y="2162710"/>
            <a:ext cx="9787026" cy="889000"/>
            <a:chOff x="1618799" y="2456620"/>
            <a:chExt cx="9787026" cy="88900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DFFAAE9-1F3C-4423-493E-76B04E2906C4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313E4283-B663-DF8D-3185-12D19CB272A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4E81DE6-64FD-BD25-5716-C8FF4B6A114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8FB74E4-3B6A-BC19-05EA-CB89223E4F23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FDF6227-2108-5B9B-8871-5320E11DBB94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kern="0" dirty="0">
                  <a:solidFill>
                    <a:schemeClr val="bg1"/>
                  </a:solidFill>
                  <a:effectLst/>
                  <a:latin typeface="Almarai Bold" pitchFamily="2" charset="-78"/>
                  <a:ea typeface="Times New Roman" panose="02020603050405020304" pitchFamily="18" charset="0"/>
                  <a:cs typeface="Almarai Bold" pitchFamily="2" charset="-78"/>
                </a:rPr>
                <a:t>الإظهار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09BD038-E749-8EA5-D6F2-83A648CB987F}"/>
              </a:ext>
            </a:extLst>
          </p:cNvPr>
          <p:cNvGrpSpPr/>
          <p:nvPr/>
        </p:nvGrpSpPr>
        <p:grpSpPr>
          <a:xfrm>
            <a:off x="1649092" y="3182896"/>
            <a:ext cx="9787026" cy="889000"/>
            <a:chOff x="1618799" y="3544217"/>
            <a:chExt cx="9787026" cy="88900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9AA3203-BC61-ACCB-DD7E-0EE1D931138B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999C12F-B4F4-46FD-C0E4-F32A74A6DC58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C454BC10-BA41-94F8-326F-015DB5724977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6F88A38-3BE3-ACA2-FB4A-FADDD29602AF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314AB05-5591-E34D-1D3F-6707539C9E2A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الإدغام</a:t>
              </a:r>
              <a:endParaRPr lang="fr-FR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9F6363D-774C-2546-C600-6175E7A826DB}"/>
              </a:ext>
            </a:extLst>
          </p:cNvPr>
          <p:cNvGrpSpPr/>
          <p:nvPr/>
        </p:nvGrpSpPr>
        <p:grpSpPr>
          <a:xfrm>
            <a:off x="1649092" y="4210904"/>
            <a:ext cx="9756733" cy="889000"/>
            <a:chOff x="1649092" y="4631814"/>
            <a:chExt cx="9756733" cy="8890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B68E92C-051A-8BB8-75E1-16A567E5AC45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558A4B6E-8A4E-BB9A-28D4-8895F5AC986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7625CBE4-1A75-EFE3-81D8-18967FD59096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3AD9165-C7CE-1E8C-A910-E5F0751517E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65235A6-F09B-A046-295C-451E8D8D1A32}"/>
                </a:ext>
              </a:extLst>
            </p:cNvPr>
            <p:cNvSpPr/>
            <p:nvPr/>
          </p:nvSpPr>
          <p:spPr>
            <a:xfrm>
              <a:off x="1649092" y="4653734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الإقلاب</a:t>
              </a:r>
              <a:endParaRPr lang="fr-FR" dirty="0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6210E7B4-B52F-57AE-0591-967E25CB6FB6}"/>
              </a:ext>
            </a:extLst>
          </p:cNvPr>
          <p:cNvSpPr/>
          <p:nvPr/>
        </p:nvSpPr>
        <p:spPr>
          <a:xfrm>
            <a:off x="10619422" y="220780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2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grpSp>
        <p:nvGrpSpPr>
          <p:cNvPr id="36" name="Group 28">
            <a:extLst>
              <a:ext uri="{FF2B5EF4-FFF2-40B4-BE49-F238E27FC236}">
                <a16:creationId xmlns:a16="http://schemas.microsoft.com/office/drawing/2014/main" id="{8E5C6E5B-C8FE-8766-52C7-27562F91CF6D}"/>
              </a:ext>
            </a:extLst>
          </p:cNvPr>
          <p:cNvGrpSpPr/>
          <p:nvPr/>
        </p:nvGrpSpPr>
        <p:grpSpPr>
          <a:xfrm>
            <a:off x="1679385" y="5221326"/>
            <a:ext cx="9756733" cy="889000"/>
            <a:chOff x="1649092" y="4631814"/>
            <a:chExt cx="9756733" cy="889000"/>
          </a:xfrm>
        </p:grpSpPr>
        <p:grpSp>
          <p:nvGrpSpPr>
            <p:cNvPr id="37" name="Group 29">
              <a:extLst>
                <a:ext uri="{FF2B5EF4-FFF2-40B4-BE49-F238E27FC236}">
                  <a16:creationId xmlns:a16="http://schemas.microsoft.com/office/drawing/2014/main" id="{3A962320-E8F8-7BBC-9D9A-C451834A480C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39" name="Oval 31">
                <a:extLst>
                  <a:ext uri="{FF2B5EF4-FFF2-40B4-BE49-F238E27FC236}">
                    <a16:creationId xmlns:a16="http://schemas.microsoft.com/office/drawing/2014/main" id="{B8C189A0-66BA-6CFA-ACA1-F85E022BF90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Oval 32">
                <a:extLst>
                  <a:ext uri="{FF2B5EF4-FFF2-40B4-BE49-F238E27FC236}">
                    <a16:creationId xmlns:a16="http://schemas.microsoft.com/office/drawing/2014/main" id="{31A133C9-7915-25B2-5C3D-0EF72BFAB6E3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A836317-23E7-1FE0-F733-012B5F0D4A56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91A0679-FDFF-DA65-4C3D-19015AC97D74}"/>
                </a:ext>
              </a:extLst>
            </p:cNvPr>
            <p:cNvSpPr/>
            <p:nvPr/>
          </p:nvSpPr>
          <p:spPr>
            <a:xfrm>
              <a:off x="1649092" y="4653734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الإخفاء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430312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C6B72-B429-E30A-FE23-5C1A33EC7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F15CA4-F35D-7ADF-E0E6-38B68077106B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98DA21B-F2BE-B0CA-7119-4B39A37C03B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583BA51-75B1-0ED0-6E32-68D98744886B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 algn="ct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1F345B5-5E4A-7C0F-ED8B-A8AA2BAB263B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AB0A430-636F-038C-1602-42CCA48860FF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4BA16C5-7397-FC50-C94F-D2B8814C1463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593DEED-1D9E-6B17-018C-47E834F922DF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028A86-34E3-3939-87D6-483178490944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DF4B41-C238-B1FA-8CB0-FF4AA4E6E116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B8E8F46-065B-2EBC-2AC5-66FBEC05B8BA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D759B2DF-1725-A227-51F1-550DAAA7FE4F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981C2B5D-19EE-9B73-0FC7-B352E91911AC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577BF51-6B4F-D24E-020D-CD9CE99BB8BB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F7AB606-7816-950C-3498-F5CD92B878A2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تعريف النون الساكنة والتنوين</a:t>
              </a:r>
              <a:endParaRPr lang="fr-FR" dirty="0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82E8A516-605B-09D5-DBBF-B2DDB75BB5D7}"/>
              </a:ext>
            </a:extLst>
          </p:cNvPr>
          <p:cNvSpPr/>
          <p:nvPr/>
        </p:nvSpPr>
        <p:spPr>
          <a:xfrm rot="5400000">
            <a:off x="3761873" y="-1843171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lvl="2" algn="r" rtl="1">
              <a:lnSpc>
                <a:spcPct val="150000"/>
              </a:lnSpc>
              <a:spcAft>
                <a:spcPts val="800"/>
              </a:spcAft>
            </a:pPr>
            <a:endParaRPr lang="ar-SA" b="1" kern="0" dirty="0">
              <a:solidFill>
                <a:srgbClr val="FF0000"/>
              </a:solidFill>
              <a:effectLst/>
              <a:latin typeface="Almarai Bold" pitchFamily="2" charset="-78"/>
              <a:ea typeface="Times New Roman" panose="02020603050405020304" pitchFamily="18" charset="0"/>
              <a:cs typeface="Almarai Bold" pitchFamily="2" charset="-78"/>
            </a:endParaRPr>
          </a:p>
          <a:p>
            <a:pPr lvl="2" algn="r" rtl="1">
              <a:lnSpc>
                <a:spcPct val="150000"/>
              </a:lnSpc>
              <a:spcAft>
                <a:spcPts val="800"/>
              </a:spcAft>
            </a:pPr>
            <a:r>
              <a:rPr lang="ar-SA" b="1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النون الساكنة</a:t>
            </a:r>
            <a:r>
              <a:rPr lang="fr-FR" b="1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:</a:t>
            </a:r>
            <a:r>
              <a:rPr lang="fr-FR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 </a:t>
            </a:r>
            <a:r>
              <a:rPr lang="ar-SA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هي النون غير المتحركة (بفتحة أو بضمة أو بكسرة) التي تثبت وصلاً ووقفاً وتكون في الأسماء, والأفعال, والحروف وفي وسط الكلمة وآخرها, مثال: ﴿وَالأَنْعَامُ﴾ - ﴿أَنْعَمَ﴾ - ﴿عَنْ﴾ و نحوها</a:t>
            </a:r>
            <a:r>
              <a:rPr lang="fr-FR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.</a:t>
            </a:r>
            <a:endParaRPr lang="fr-FR" kern="1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lvl="2" algn="r" rtl="1">
              <a:lnSpc>
                <a:spcPct val="150000"/>
              </a:lnSpc>
              <a:spcAft>
                <a:spcPts val="800"/>
              </a:spcAft>
            </a:pPr>
            <a:r>
              <a:rPr lang="ar-SA" b="1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التنوين</a:t>
            </a:r>
            <a:r>
              <a:rPr lang="fr-FR" b="1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:</a:t>
            </a:r>
            <a:r>
              <a:rPr lang="fr-FR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 </a:t>
            </a:r>
            <a:r>
              <a:rPr lang="ar-SA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هو نون ساكنة زائدة تثبت لفظاً لا خطاً, بعد حركة الآخر, ويعبر عن التنوين بضمتين: ﴿عَلِيمٌ﴾، أو فتحتين: ﴿عَلِيمًا﴾، أو كسرتين: ﴿عَلِيمٍ﴾</a:t>
            </a:r>
            <a:r>
              <a:rPr lang="fr-FR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.</a:t>
            </a:r>
            <a:endParaRPr lang="fr-FR" kern="1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lvl="2" algn="r" rtl="1">
              <a:lnSpc>
                <a:spcPct val="150000"/>
              </a:lnSpc>
              <a:spcAft>
                <a:spcPts val="800"/>
              </a:spcAft>
            </a:pPr>
            <a:r>
              <a:rPr lang="ar-SA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وهو يثبت في آخر الاسم لفظاً في الوصل ويفارقه وقفاً. ولا يكون في الأفعال والحروف</a:t>
            </a:r>
            <a:r>
              <a:rPr lang="fr-FR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. </a:t>
            </a:r>
            <a:endParaRPr lang="fr-FR" kern="1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lvl="2" algn="r" rtl="1">
              <a:lnSpc>
                <a:spcPct val="150000"/>
              </a:lnSpc>
              <a:spcAft>
                <a:spcPts val="800"/>
              </a:spcAft>
            </a:pPr>
            <a:r>
              <a:rPr lang="ar-SA" b="1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أحكام النون الساكنة والتنوين</a:t>
            </a:r>
            <a:r>
              <a:rPr lang="fr-FR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: </a:t>
            </a:r>
            <a:r>
              <a:rPr lang="ar-SA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لها أربعة أحكام</a:t>
            </a:r>
            <a:r>
              <a:rPr lang="fr-FR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: </a:t>
            </a:r>
            <a:r>
              <a:rPr lang="ar-SA" b="1" kern="0" dirty="0">
                <a:solidFill>
                  <a:srgbClr val="E6994D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الإظهار</a:t>
            </a:r>
            <a:r>
              <a:rPr lang="ar-SA" kern="0" dirty="0">
                <a:solidFill>
                  <a:srgbClr val="E6994D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، </a:t>
            </a:r>
            <a:r>
              <a:rPr lang="ar-SA" b="1" kern="0" dirty="0">
                <a:solidFill>
                  <a:srgbClr val="E6994D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الإدغام</a:t>
            </a:r>
            <a:r>
              <a:rPr lang="ar-SA" kern="0" dirty="0">
                <a:solidFill>
                  <a:srgbClr val="E6994D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، </a:t>
            </a:r>
            <a:r>
              <a:rPr lang="ar-SA" b="1" kern="0" dirty="0">
                <a:solidFill>
                  <a:srgbClr val="E6994D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الإقلاب</a:t>
            </a:r>
            <a:r>
              <a:rPr lang="ar-SA" kern="0" dirty="0">
                <a:solidFill>
                  <a:srgbClr val="E6994D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، </a:t>
            </a:r>
            <a:r>
              <a:rPr lang="ar-SA" b="1" kern="0" dirty="0">
                <a:solidFill>
                  <a:srgbClr val="E6994D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الإخفاء</a:t>
            </a:r>
            <a:r>
              <a:rPr lang="fr-FR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.</a:t>
            </a:r>
            <a:endParaRPr lang="fr-FR" kern="1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lvl="1" algn="r" rtl="1">
              <a:lnSpc>
                <a:spcPct val="150000"/>
              </a:lnSpc>
            </a:pPr>
            <a:r>
              <a:rPr lang="ar-SA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وهذه الأحكام الأربعة هي صفات حرف النون العارضة التي يتصف بها حال سكونه (ويدخل في ذلك التنوين)</a:t>
            </a:r>
            <a:endParaRPr lang="fr-FR" sz="24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F4D23F6-C610-7B9F-0C00-E5103D727D80}"/>
              </a:ext>
            </a:extLst>
          </p:cNvPr>
          <p:cNvSpPr/>
          <p:nvPr/>
        </p:nvSpPr>
        <p:spPr>
          <a:xfrm>
            <a:off x="12692507" y="220780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2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773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B83F-C2FE-094F-4185-22549D2F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7B9FEC-C9AE-248B-081F-3C199B5624B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EC76F9-6411-59BC-7A61-92EAEE97AE8A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603CEAF-3D80-F109-2928-5D0CB19CABB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 algn="ct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653A98B-D573-B8B4-5AC3-B04301C6D79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125B978-1D41-12AE-6524-A7DBD5DBF26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B226A21-2649-526D-00B1-1BFDF2045082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E957F-68C8-884A-B242-CD0A71568F0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A0663E-4411-5E32-1A21-002F3E67C268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2EFE2E-0D1F-D709-FCD3-F1E63C0E7579}"/>
              </a:ext>
            </a:extLst>
          </p:cNvPr>
          <p:cNvSpPr/>
          <p:nvPr/>
        </p:nvSpPr>
        <p:spPr>
          <a:xfrm>
            <a:off x="4046517" y="2137857"/>
            <a:ext cx="4665093" cy="452063"/>
          </a:xfrm>
          <a:prstGeom prst="rect">
            <a:avLst/>
          </a:prstGeom>
          <a:solidFill>
            <a:srgbClr val="FCE9DC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معيار الترتيب الزمني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AF4BC2-E9AA-C3FA-99F9-301AAA1B2DD3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27B2A0-781C-9220-158F-60B48C8D335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A38EE39-5574-FCA5-2950-F90F0865935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5ADFA23-88B3-F00B-540B-E9980E8E216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A63B19F-F434-0DEC-EE8F-F4E6085E7A0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E82071-15E4-D21E-69B9-AD3C416BE6B7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kern="0" dirty="0">
                  <a:solidFill>
                    <a:schemeClr val="bg1"/>
                  </a:solidFill>
                  <a:effectLst/>
                  <a:latin typeface="Almarai Bold" pitchFamily="2" charset="-78"/>
                  <a:ea typeface="Times New Roman" panose="02020603050405020304" pitchFamily="18" charset="0"/>
                  <a:cs typeface="Almarai Bold" pitchFamily="2" charset="-78"/>
                </a:rPr>
                <a:t>الإظهار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92DCE4E-8D38-EC51-5F1B-FD72F2663121}"/>
              </a:ext>
            </a:extLst>
          </p:cNvPr>
          <p:cNvSpPr/>
          <p:nvPr/>
        </p:nvSpPr>
        <p:spPr>
          <a:xfrm rot="5400000">
            <a:off x="3761873" y="-1850641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lvl="1" algn="r" rtl="1">
              <a:lnSpc>
                <a:spcPct val="150000"/>
              </a:lnSpc>
              <a:spcAft>
                <a:spcPts val="800"/>
              </a:spcAft>
            </a:pPr>
            <a:endParaRPr lang="ar-SA" b="1" u="none" strike="noStrike" kern="0" dirty="0">
              <a:solidFill>
                <a:srgbClr val="0563C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Hacen Casablanca Hd" panose="0200050000000000000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b="1" u="none" strike="noStrike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Hacen Casablanca Hd" panose="0200050000000000000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الإظهار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Hacen Casablanca Hd" panose="02000500000000000000"/>
              </a:rPr>
              <a:t>: 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Hacen Casablanca Hd" panose="02000500000000000000"/>
              </a:rPr>
              <a:t>تعريفه</a:t>
            </a:r>
            <a:r>
              <a:rPr lang="fr-FR" sz="2000" kern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Hacen Casablanca Hd" panose="02000500000000000000"/>
              </a:rPr>
              <a:t>: </a:t>
            </a:r>
            <a:r>
              <a:rPr lang="ar-SA" sz="2000" kern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Hacen Casablanca Hd" panose="02000500000000000000"/>
              </a:rPr>
              <a:t>الإظهار لغة هو: البيان، واصطلاحا 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Hacen Casablanca Hd" panose="02000500000000000000"/>
              </a:rPr>
              <a:t>هو: النطق بالحرف من مخرجه من غير غنة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Hacen Casablanca Hd" panose="02000500000000000000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Hacen Casablanca Hd" panose="02000500000000000000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4E4E51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Hacen Casablanca Hd" panose="02000500000000000000"/>
              </a:rPr>
              <a:t>أحرفه</a:t>
            </a:r>
            <a:r>
              <a:rPr lang="fr-FR" sz="2000" kern="0" dirty="0">
                <a:solidFill>
                  <a:schemeClr val="bg1"/>
                </a:solidFill>
                <a:effectLst/>
                <a:highlight>
                  <a:srgbClr val="4E4E51"/>
                </a:highlight>
                <a:latin typeface="Traditional Arabic" panose="02020603050405020304" pitchFamily="18" charset="-78"/>
                <a:ea typeface="Times New Roman" panose="02020603050405020304" pitchFamily="18" charset="0"/>
                <a:cs typeface="Hacen Casablanca Hd" panose="02000500000000000000"/>
              </a:rPr>
              <a:t>: 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Hacen Casablanca Hd" panose="02000500000000000000"/>
              </a:rPr>
              <a:t>حروفه ستة، وهي: (الهمزة والهاء، والعين والحاء، والغين والخاء), و تسمى الحرف الحلقية (أحرف الحلق)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Hacen Casablanca Hd" panose="02000500000000000000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Hacen Casablanca Hd" panose="02000500000000000000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b="1" kern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Hacen Casablanca Hd" panose="02000500000000000000"/>
              </a:rPr>
              <a:t>مثال ذلك</a:t>
            </a:r>
            <a:r>
              <a:rPr lang="fr-FR" sz="2000" b="1" kern="0" dirty="0">
                <a:solidFill>
                  <a:schemeClr val="tx1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Hacen Casablanca Hd" panose="02000500000000000000"/>
              </a:rPr>
              <a:t>: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731CDD0-D8F3-8905-50E7-AF15114203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7033" r="-923" b="16996"/>
          <a:stretch/>
        </p:blipFill>
        <p:spPr>
          <a:xfrm>
            <a:off x="2189706" y="3010134"/>
            <a:ext cx="7812586" cy="264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32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B83F-C2FE-094F-4185-22549D2F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7B9FEC-C9AE-248B-081F-3C199B5624B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EC76F9-6411-59BC-7A61-92EAEE97AE8A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603CEAF-3D80-F109-2928-5D0CB19CABB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 algn="ct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653A98B-D573-B8B4-5AC3-B04301C6D79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125B978-1D41-12AE-6524-A7DBD5DBF26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B226A21-2649-526D-00B1-1BFDF2045082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E957F-68C8-884A-B242-CD0A71568F0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A0663E-4411-5E32-1A21-002F3E67C268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AF4BC2-E9AA-C3FA-99F9-301AAA1B2DD3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27B2A0-781C-9220-158F-60B48C8D335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A38EE39-5574-FCA5-2950-F90F0865935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5ADFA23-88B3-F00B-540B-E9980E8E216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A63B19F-F434-0DEC-EE8F-F4E6085E7A0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E82071-15E4-D21E-69B9-AD3C416BE6B7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الإدغام</a:t>
              </a:r>
              <a:endParaRPr lang="fr-FR" dirty="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92DCE4E-8D38-EC51-5F1B-FD72F2663121}"/>
              </a:ext>
            </a:extLst>
          </p:cNvPr>
          <p:cNvSpPr/>
          <p:nvPr/>
        </p:nvSpPr>
        <p:spPr>
          <a:xfrm rot="5400000">
            <a:off x="3761873" y="-1808110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 </a:t>
            </a:r>
            <a:endParaRPr lang="ar-SA" sz="2000" kern="0" dirty="0">
              <a:solidFill>
                <a:srgbClr val="222222"/>
              </a:solidFill>
              <a:effectLst/>
              <a:latin typeface="Traditional Arabic" panose="02020603050405020304" pitchFamily="18" charset="-78"/>
              <a:ea typeface="Times New Roman" panose="02020603050405020304" pitchFamily="18" charset="0"/>
              <a:cs typeface="Almarai Bold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4E4E51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الإدغام لغة 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هو: إدخال الشيء في الشيء</a:t>
            </a: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4E4E51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واصطلاحا 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هو: التقاء حرف ساكن بحرف متحرك، بحيث يصيران حرفا مشددا كالثاني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4E4E51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أحرفه</a:t>
            </a:r>
            <a:r>
              <a:rPr lang="fr-FR" sz="2000" kern="0" dirty="0">
                <a:solidFill>
                  <a:schemeClr val="bg1"/>
                </a:solidFill>
                <a:effectLst/>
                <a:highlight>
                  <a:srgbClr val="4E4E51"/>
                </a:highlight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: 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وهي الأحرف الستة التالية: ي- ر- م- ل- و-ن. وقد جمعت في كلمة (يرملون)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4E4E51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أنواعه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: 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للإدغام نوعان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: </a:t>
            </a:r>
            <a:r>
              <a:rPr lang="ar-SA" sz="2000" kern="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إدغام بغنة 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(إدغام ناقص)، و</a:t>
            </a:r>
            <a:r>
              <a:rPr lang="ar-SA" sz="2000" kern="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إدغام بلا غنة </a:t>
            </a:r>
            <a:r>
              <a:rPr lang="fr-FR" sz="2000" kern="0" dirty="0">
                <a:solidFill>
                  <a:srgbClr val="222222"/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)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إدغام كامل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.(</a:t>
            </a: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   </a:t>
            </a:r>
            <a:r>
              <a:rPr lang="ar-SA" sz="2000" b="1" kern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أ- الإدغام بغنة (الناقص)</a:t>
            </a:r>
            <a:r>
              <a:rPr lang="fr-FR" sz="2000" b="1" kern="0" dirty="0">
                <a:solidFill>
                  <a:schemeClr val="tx1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: 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يكون مع أحد الأحرف التالية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: </a:t>
            </a:r>
            <a:r>
              <a:rPr lang="ar-SA" sz="2000" kern="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ي- و-م- ن 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المجموعة في كلمة (يومن)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  .</a:t>
            </a:r>
            <a:endParaRPr lang="ar-SA" sz="2000" kern="100" dirty="0">
              <a:latin typeface="Calibri" panose="020F0502020204030204" pitchFamily="34" charset="0"/>
              <a:ea typeface="Times New Roman" panose="02020603050405020304" pitchFamily="18" charset="0"/>
              <a:cs typeface="Almarai Bold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  </a:t>
            </a:r>
            <a:r>
              <a:rPr lang="ar-SA" sz="2000" b="1" kern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ب- الإدغام بلا غنة (الكامل)</a:t>
            </a:r>
            <a:r>
              <a:rPr lang="fr-FR" sz="2000" b="1" kern="0" dirty="0">
                <a:solidFill>
                  <a:schemeClr val="tx1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: 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يكون مع أحد الحرفين التاليين</a:t>
            </a:r>
            <a:r>
              <a:rPr lang="fr-FR" sz="2000" kern="0" dirty="0">
                <a:solidFill>
                  <a:schemeClr val="accent2">
                    <a:lumMod val="50000"/>
                  </a:schemeClr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: </a:t>
            </a:r>
            <a:r>
              <a:rPr lang="ar-SA" sz="2000" kern="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ل- ر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 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</p:txBody>
      </p:sp>
    </p:spTree>
    <p:extLst>
      <p:ext uri="{BB962C8B-B14F-4D97-AF65-F5344CB8AC3E}">
        <p14:creationId xmlns:p14="http://schemas.microsoft.com/office/powerpoint/2010/main" val="1575871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B83F-C2FE-094F-4185-22549D2F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7B9FEC-C9AE-248B-081F-3C199B5624B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EC76F9-6411-59BC-7A61-92EAEE97AE8A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603CEAF-3D80-F109-2928-5D0CB19CABB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 algn="ct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653A98B-D573-B8B4-5AC3-B04301C6D79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125B978-1D41-12AE-6524-A7DBD5DBF26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B226A21-2649-526D-00B1-1BFDF2045082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E957F-68C8-884A-B242-CD0A71568F0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A0663E-4411-5E32-1A21-002F3E67C268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AF4BC2-E9AA-C3FA-99F9-301AAA1B2DD3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27B2A0-781C-9220-158F-60B48C8D335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A38EE39-5574-FCA5-2950-F90F0865935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5ADFA23-88B3-F00B-540B-E9980E8E216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A63B19F-F434-0DEC-EE8F-F4E6085E7A0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E82071-15E4-D21E-69B9-AD3C416BE6B7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الإدغام</a:t>
              </a:r>
              <a:endParaRPr lang="fr-FR" dirty="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92DCE4E-8D38-EC51-5F1B-FD72F2663121}"/>
              </a:ext>
            </a:extLst>
          </p:cNvPr>
          <p:cNvSpPr/>
          <p:nvPr/>
        </p:nvSpPr>
        <p:spPr>
          <a:xfrm rot="5400000">
            <a:off x="4057877" y="-1843171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 </a:t>
            </a:r>
            <a:endParaRPr lang="ar-SA" sz="2000" kern="0" dirty="0">
              <a:solidFill>
                <a:srgbClr val="222222"/>
              </a:solidFill>
              <a:effectLst/>
              <a:latin typeface="Traditional Arabic" panose="02020603050405020304" pitchFamily="18" charset="-78"/>
              <a:ea typeface="Times New Roman" panose="02020603050405020304" pitchFamily="18" charset="0"/>
              <a:cs typeface="Almarai Bold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125C00D-EB3B-FF4E-D5DB-247FF94EF6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t="26521" r="-1592" b="18136"/>
          <a:stretch/>
        </p:blipFill>
        <p:spPr>
          <a:xfrm>
            <a:off x="2946400" y="1335781"/>
            <a:ext cx="7590971" cy="431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77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B83F-C2FE-094F-4185-22549D2F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7B9FEC-C9AE-248B-081F-3C199B5624B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EC76F9-6411-59BC-7A61-92EAEE97AE8A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603CEAF-3D80-F109-2928-5D0CB19CABB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 algn="ct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653A98B-D573-B8B4-5AC3-B04301C6D79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125B978-1D41-12AE-6524-A7DBD5DBF26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B226A21-2649-526D-00B1-1BFDF2045082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E957F-68C8-884A-B242-CD0A71568F0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A0663E-4411-5E32-1A21-002F3E67C268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AF4BC2-E9AA-C3FA-99F9-301AAA1B2DD3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27B2A0-781C-9220-158F-60B48C8D335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A38EE39-5574-FCA5-2950-F90F0865935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5ADFA23-88B3-F00B-540B-E9980E8E216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A63B19F-F434-0DEC-EE8F-F4E6085E7A0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E82071-15E4-D21E-69B9-AD3C416BE6B7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الإقلاب</a:t>
              </a:r>
              <a:endParaRPr lang="fr-FR" dirty="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92DCE4E-8D38-EC51-5F1B-FD72F2663121}"/>
              </a:ext>
            </a:extLst>
          </p:cNvPr>
          <p:cNvSpPr/>
          <p:nvPr/>
        </p:nvSpPr>
        <p:spPr>
          <a:xfrm rot="5400000">
            <a:off x="3638704" y="-1833170"/>
            <a:ext cx="5001128" cy="10857212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b="1" u="none" strike="noStrike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Almarai 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الإقلاب</a:t>
            </a:r>
            <a:r>
              <a:rPr lang="fr-FR" sz="2000" b="1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:</a:t>
            </a:r>
            <a:r>
              <a:rPr lang="fr-FR" sz="2000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 </a:t>
            </a: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لغة</a:t>
            </a:r>
            <a:r>
              <a:rPr lang="fr-FR" sz="2000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: 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هو: تحويل الشيء عن وجهه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, </a:t>
            </a:r>
            <a:endParaRPr lang="ar-SA" sz="2000" kern="0" dirty="0">
              <a:solidFill>
                <a:srgbClr val="222222"/>
              </a:solidFill>
              <a:effectLst/>
              <a:latin typeface="Traditional Arabic" panose="02020603050405020304" pitchFamily="18" charset="-78"/>
              <a:ea typeface="Times New Roman" panose="02020603050405020304" pitchFamily="18" charset="0"/>
              <a:cs typeface="Almarai Bold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اصطلاحا 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هو: قلب النون الساكنة أو التنوين ميما، مع مراعاة الغنة، وله حرف واحد هو الباء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b="1" kern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مثال</a:t>
            </a:r>
            <a:r>
              <a:rPr lang="fr-FR" sz="2000" b="1" kern="0" dirty="0">
                <a:solidFill>
                  <a:schemeClr val="tx1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: 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ينبت لكم: تلفظ (</a:t>
            </a:r>
            <a:r>
              <a:rPr lang="ar-SA" sz="2000" kern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يمبت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 لكم) مع الغنة- سميعٌ بصير: تلفظ (</a:t>
            </a:r>
            <a:r>
              <a:rPr lang="ar-SA" sz="2000" kern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سميعمبصير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) مع الغنة. من بعد: تلفظ (</a:t>
            </a:r>
            <a:r>
              <a:rPr lang="ar-SA" sz="2000" kern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ممبعد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) مع الغنة- بغيا بينهم: تلفظ: (</a:t>
            </a:r>
            <a:r>
              <a:rPr lang="ar-SA" sz="2000" kern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بغيمبينهم</a:t>
            </a:r>
            <a:r>
              <a:rPr lang="ar-SA" sz="2000" kern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) مع الغنة</a:t>
            </a:r>
            <a:r>
              <a:rPr lang="fr-FR" sz="2000" kern="0" dirty="0">
                <a:solidFill>
                  <a:srgbClr val="222222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marai Bold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66D75AD-773F-12C1-A208-67CBDD6A4C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3" b="17567"/>
          <a:stretch/>
        </p:blipFill>
        <p:spPr>
          <a:xfrm>
            <a:off x="1368998" y="3261835"/>
            <a:ext cx="6603748" cy="258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17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B83F-C2FE-094F-4185-22549D2F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7B9FEC-C9AE-248B-081F-3C199B5624B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EC76F9-6411-59BC-7A61-92EAEE97AE8A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603CEAF-3D80-F109-2928-5D0CB19CABB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 algn="ctr" rtl="1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653A98B-D573-B8B4-5AC3-B04301C6D79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125B978-1D41-12AE-6524-A7DBD5DBF26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B226A21-2649-526D-00B1-1BFDF2045082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E957F-68C8-884A-B242-CD0A71568F0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A0663E-4411-5E32-1A21-002F3E67C268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AF4BC2-E9AA-C3FA-99F9-301AAA1B2DD3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27B2A0-781C-9220-158F-60B48C8D335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A38EE39-5574-FCA5-2950-F90F0865935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5ADFA23-88B3-F00B-540B-E9980E8E216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A63B19F-F434-0DEC-EE8F-F4E6085E7A0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E82071-15E4-D21E-69B9-AD3C416BE6B7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92DCE4E-8D38-EC51-5F1B-FD72F2663121}"/>
              </a:ext>
            </a:extLst>
          </p:cNvPr>
          <p:cNvSpPr/>
          <p:nvPr/>
        </p:nvSpPr>
        <p:spPr>
          <a:xfrm rot="5400000">
            <a:off x="3939171" y="-1912007"/>
            <a:ext cx="4668253" cy="1100808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fr-FR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 </a:t>
            </a: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Hacen Casablanca Hd"/>
                <a:ea typeface="Times New Roman" panose="02020603050405020304" pitchFamily="18" charset="0"/>
                <a:cs typeface="Almarai Bold"/>
              </a:rPr>
              <a:t>الإخفاء لغة </a:t>
            </a: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هو: الستر</a:t>
            </a:r>
            <a:endParaRPr lang="ar-SA" sz="2000" kern="0" dirty="0">
              <a:solidFill>
                <a:srgbClr val="222222"/>
              </a:solidFill>
              <a:latin typeface="Hacen Casablanca Hd"/>
              <a:ea typeface="Times New Roman" panose="02020603050405020304" pitchFamily="18" charset="0"/>
              <a:cs typeface="Almarai Bold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Hacen Casablanca Hd"/>
                <a:ea typeface="Times New Roman" panose="02020603050405020304" pitchFamily="18" charset="0"/>
                <a:cs typeface="Almarai Bold"/>
              </a:rPr>
              <a:t>واصطلاحا</a:t>
            </a:r>
            <a:r>
              <a:rPr lang="ar-SA" sz="2000" kern="0" dirty="0">
                <a:solidFill>
                  <a:srgbClr val="0000FF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 </a:t>
            </a: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هو: النطق بحرف ساكن، غير مشدد، على صفة بين الإظهار والإدغام، مع بقاء الغنة في الحرف الأول (النون الساكنة أو التنوين)، ويغن هذا الحرف بمقدار حركتين</a:t>
            </a:r>
            <a:r>
              <a:rPr lang="fr-FR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.</a:t>
            </a:r>
            <a:endParaRPr lang="fr-FR" sz="2000" kern="100" dirty="0">
              <a:effectLst/>
              <a:latin typeface="Hacen Casablanca Hd"/>
              <a:ea typeface="Calibri" panose="020F0502020204030204" pitchFamily="34" charset="0"/>
              <a:cs typeface="Almarai Bold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chemeClr val="bg1"/>
                </a:solidFill>
                <a:effectLst/>
                <a:highlight>
                  <a:srgbClr val="2D283C"/>
                </a:highlight>
                <a:latin typeface="Hacen Casablanca Hd"/>
                <a:ea typeface="Times New Roman" panose="02020603050405020304" pitchFamily="18" charset="0"/>
                <a:cs typeface="Almarai Bold"/>
              </a:rPr>
              <a:t>أحرفه</a:t>
            </a:r>
            <a:r>
              <a:rPr lang="fr-FR" sz="2000" kern="0" dirty="0">
                <a:solidFill>
                  <a:schemeClr val="bg1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: </a:t>
            </a: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يقع الإخفاء على النون الساكنة أو التنوين، إذا أتى بعده حرف من الأحرف التي تسمى أحرف الإخفاء الخمسة عشر التالية</a:t>
            </a:r>
            <a:r>
              <a:rPr lang="fr-FR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:</a:t>
            </a:r>
            <a:r>
              <a:rPr lang="en-US" sz="2000" kern="100" dirty="0">
                <a:latin typeface="Hacen Casablanca Hd"/>
                <a:ea typeface="Times New Roman" panose="02020603050405020304" pitchFamily="18" charset="0"/>
                <a:cs typeface="Almarai Bold"/>
              </a:rPr>
              <a:t> </a:t>
            </a:r>
            <a:r>
              <a:rPr lang="ar-SA" sz="2000" kern="100" dirty="0">
                <a:latin typeface="Hacen Casablanca Hd"/>
                <a:ea typeface="Times New Roman" panose="02020603050405020304" pitchFamily="18" charset="0"/>
                <a:cs typeface="Almarai Bold"/>
              </a:rPr>
              <a:t>   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ص- ذ- ث- ج- ش- ق- س- ك- ض- ظ- ز- ت- د- ط- ف</a:t>
            </a:r>
            <a:r>
              <a:rPr lang="fr-FR" sz="2000" b="1" kern="0" dirty="0">
                <a:solidFill>
                  <a:schemeClr val="accent2">
                    <a:lumMod val="50000"/>
                  </a:schemeClr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.</a:t>
            </a:r>
            <a:endParaRPr lang="fr-FR" sz="2000" b="1" kern="100" dirty="0">
              <a:solidFill>
                <a:schemeClr val="accent2">
                  <a:lumMod val="50000"/>
                </a:schemeClr>
              </a:solidFill>
              <a:effectLst/>
              <a:latin typeface="Hacen Casablanca Hd"/>
              <a:ea typeface="Calibri" panose="020F0502020204030204" pitchFamily="34" charset="0"/>
              <a:cs typeface="Almarai Bold"/>
            </a:endParaRPr>
          </a:p>
          <a:p>
            <a:pPr lvl="1"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وقد جمعت هذه الأحرف في أوائل كلمات البيت التالي</a:t>
            </a:r>
            <a:r>
              <a:rPr lang="fr-FR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 :</a:t>
            </a:r>
            <a:r>
              <a:rPr lang="ar-SA" sz="2000" kern="100" dirty="0">
                <a:latin typeface="Hacen Casablanca Hd"/>
                <a:ea typeface="Times New Roman" panose="02020603050405020304" pitchFamily="18" charset="0"/>
                <a:cs typeface="Almarai Bold"/>
              </a:rPr>
              <a:t>  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صف ذا ثنا جود شخص قد سما كرما ... ضع ظالما زد تقى دم طالبا فترى</a:t>
            </a:r>
            <a:endParaRPr lang="fr-FR" sz="2000" b="1" kern="100" dirty="0">
              <a:solidFill>
                <a:schemeClr val="accent2">
                  <a:lumMod val="50000"/>
                </a:schemeClr>
              </a:solidFill>
              <a:effectLst/>
              <a:latin typeface="Hacen Casablanca Hd"/>
              <a:ea typeface="Calibri" panose="020F0502020204030204" pitchFamily="34" charset="0"/>
              <a:cs typeface="Almarai Bold"/>
            </a:endParaRPr>
          </a:p>
          <a:p>
            <a:pPr lvl="1" algn="r" rtl="1">
              <a:lnSpc>
                <a:spcPct val="150000"/>
              </a:lnSpc>
            </a:pP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مثال ذلك</a:t>
            </a:r>
            <a:r>
              <a:rPr lang="fr-FR" sz="2000" b="1" kern="0" dirty="0">
                <a:solidFill>
                  <a:schemeClr val="accent2">
                    <a:lumMod val="50000"/>
                  </a:schemeClr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: </a:t>
            </a:r>
            <a:r>
              <a:rPr lang="ar-SA" sz="2000" kern="0" dirty="0">
                <a:solidFill>
                  <a:srgbClr val="222222"/>
                </a:solidFill>
                <a:effectLst/>
                <a:latin typeface="Hacen Casablanca Hd"/>
                <a:ea typeface="Times New Roman" panose="02020603050405020304" pitchFamily="18" charset="0"/>
                <a:cs typeface="Almarai Bold"/>
              </a:rPr>
              <a:t>عن صلاتهم- وانصرنا- ريحاً صرصرا- من ذهب- وأنذرهم- ظلٍ ذي</a:t>
            </a:r>
            <a:endParaRPr lang="fr-FR" sz="2800" dirty="0">
              <a:solidFill>
                <a:srgbClr val="2D283C"/>
              </a:solidFill>
              <a:latin typeface="Hacen Casablanca Hd"/>
              <a:cs typeface="Almarai Bold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DA560BA-2948-0DFB-7A13-89265BFC087F}"/>
              </a:ext>
            </a:extLst>
          </p:cNvPr>
          <p:cNvSpPr txBox="1"/>
          <p:nvPr/>
        </p:nvSpPr>
        <p:spPr>
          <a:xfrm>
            <a:off x="2863668" y="343638"/>
            <a:ext cx="122355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18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الإخفاء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1634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B83F-C2FE-094F-4185-22549D2F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7B9FEC-C9AE-248B-081F-3C199B5624B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EC76F9-6411-59BC-7A61-92EAEE97AE8A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603CEAF-3D80-F109-2928-5D0CB19CABB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 algn="ct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653A98B-D573-B8B4-5AC3-B04301C6D79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125B978-1D41-12AE-6524-A7DBD5DBF26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B226A21-2649-526D-00B1-1BFDF2045082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E957F-68C8-884A-B242-CD0A71568F0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A0663E-4411-5E32-1A21-002F3E67C268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AF4BC2-E9AA-C3FA-99F9-301AAA1B2DD3}"/>
              </a:ext>
            </a:extLst>
          </p:cNvPr>
          <p:cNvGrpSpPr/>
          <p:nvPr/>
        </p:nvGrpSpPr>
        <p:grpSpPr>
          <a:xfrm>
            <a:off x="5797919" y="117784"/>
            <a:ext cx="9773506" cy="889000"/>
            <a:chOff x="1632319" y="1428812"/>
            <a:chExt cx="977350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27B2A0-781C-9220-158F-60B48C8D335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A38EE39-5574-FCA5-2950-F90F0865935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5ADFA23-88B3-F00B-540B-E9980E8E216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A63B19F-F434-0DEC-EE8F-F4E6085E7A0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E82071-15E4-D21E-69B9-AD3C416BE6B7}"/>
                </a:ext>
              </a:extLst>
            </p:cNvPr>
            <p:cNvSpPr/>
            <p:nvPr/>
          </p:nvSpPr>
          <p:spPr>
            <a:xfrm>
              <a:off x="163231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dirty="0">
                  <a:solidFill>
                    <a:schemeClr val="bg1"/>
                  </a:solidFill>
                  <a:cs typeface="Almarai Bold" pitchFamily="2" charset="-78"/>
                </a:rPr>
                <a:t>الإخفاء</a:t>
              </a:r>
              <a:endParaRPr lang="fr-FR" dirty="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92DCE4E-8D38-EC51-5F1B-FD72F2663121}"/>
              </a:ext>
            </a:extLst>
          </p:cNvPr>
          <p:cNvSpPr/>
          <p:nvPr/>
        </p:nvSpPr>
        <p:spPr>
          <a:xfrm rot="5400000">
            <a:off x="3769111" y="-2016195"/>
            <a:ext cx="4934256" cy="11126870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lvl="2" algn="r" rtl="1">
              <a:lnSpc>
                <a:spcPct val="107000"/>
              </a:lnSpc>
              <a:spcAft>
                <a:spcPts val="800"/>
              </a:spcAft>
            </a:pPr>
            <a:endParaRPr lang="ar-SA" sz="2000" kern="0" dirty="0">
              <a:solidFill>
                <a:srgbClr val="22222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lmarai Bold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B8FBDC-427E-DA2E-5FF0-8AD7441F33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1" b="16991"/>
          <a:stretch/>
        </p:blipFill>
        <p:spPr>
          <a:xfrm>
            <a:off x="1482811" y="1205293"/>
            <a:ext cx="9506856" cy="434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85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03875-B1CE-7C51-5387-17625286D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DC1F55-B68F-5A18-66D7-38D3A39E977A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6014E8-ED10-92E2-E5B7-E78542C8317D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EE4B06B-653C-3DA2-6F6A-2A0D18FC0274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 algn="ct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1EDBF7A-CB58-2087-C8D2-B91D018CC96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B903ACCF-23C2-CB41-8CCC-0FA77285790D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6FFAE18-CAF4-8BDA-FABE-A46860B71B6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AB541B30-C959-B4FE-5245-3F728180AD1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C2CB65-8FA6-B1E2-F1DF-5E8690720AAC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20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3C2577B-7A3F-15C3-4ED9-EC9C00D8F13A}"/>
              </a:ext>
            </a:extLst>
          </p:cNvPr>
          <p:cNvGrpSpPr/>
          <p:nvPr/>
        </p:nvGrpSpPr>
        <p:grpSpPr>
          <a:xfrm>
            <a:off x="5798913" y="0"/>
            <a:ext cx="9787026" cy="889000"/>
            <a:chOff x="1618799" y="1428812"/>
            <a:chExt cx="9787026" cy="889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9E2386B-E3D6-0643-5547-40E1537B3372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E3A2887-3BD3-D5D9-3998-43299BF6DAAE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2E6273EA-AC9B-41FA-B0E2-E46577D987AD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58AF885D-BACB-D262-4CEE-20236A0E0CAC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E0675D2-E22F-7045-4904-AEA0805D8A8E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أحكام النون الساكنة  والتنوين</a:t>
              </a:r>
              <a:endParaRPr lang="ar-MA" sz="18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E94B0E74-0ACD-EE5D-E92E-4FCF1187EE05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endParaRPr lang="ar-SA" sz="2000" b="1" kern="0" dirty="0">
              <a:solidFill>
                <a:srgbClr val="222222"/>
              </a:solidFill>
              <a:effectLst/>
              <a:latin typeface="Traditional Arabic" panose="02020603050405020304" pitchFamily="18" charset="-7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ar-SA" sz="2000" b="1" kern="0" dirty="0">
              <a:solidFill>
                <a:srgbClr val="222222"/>
              </a:solidFill>
              <a:latin typeface="Traditional Arabic" panose="02020603050405020304" pitchFamily="18" charset="-7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2000" b="1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 </a:t>
            </a:r>
            <a:endParaRPr lang="fr-FR" sz="2000" b="1" kern="1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algn="ctr">
              <a:lnSpc>
                <a:spcPts val="1800"/>
              </a:lnSpc>
              <a:spcAft>
                <a:spcPts val="800"/>
              </a:spcAft>
            </a:pPr>
            <a:r>
              <a:rPr lang="ar-SA" sz="2000" b="1" kern="0" dirty="0">
                <a:solidFill>
                  <a:srgbClr val="222222"/>
                </a:solidFill>
                <a:effectLst/>
                <a:latin typeface="Almarai Bold" pitchFamily="2" charset="-78"/>
                <a:ea typeface="Times New Roman" panose="02020603050405020304" pitchFamily="18" charset="0"/>
                <a:cs typeface="Almarai Bold" pitchFamily="2" charset="-78"/>
              </a:rPr>
              <a:t>أبيات الجزرية في أحكام النون الساكنة و التنوين</a:t>
            </a:r>
            <a:endParaRPr lang="fr-FR" sz="2000" b="1" kern="1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kern="0" dirty="0">
                <a:solidFill>
                  <a:srgbClr val="222222"/>
                </a:solidFill>
                <a:effectLst/>
                <a:highlight>
                  <a:srgbClr val="F9F9FF"/>
                </a:highlight>
                <a:latin typeface="Traditional Arabic" panose="02020603050405020304" pitchFamily="18" charset="-78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fr-FR" sz="2000" kern="100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وَحُكْـمُ تَنْوِيْنٍ وَنُونٍ يُـلْـفَى    إِظْهَـارٌ ادْغَامٌ وَقَلْبٌ اخْـفَـا</a:t>
            </a:r>
            <a:endParaRPr lang="fr-FR" sz="2000" kern="100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فَعِنْدَ حَرْفِ الحَلْقِ أَظْهِرْ وَادَّغِمْ     فِي اللاَّمِ </a:t>
            </a:r>
            <a:r>
              <a:rPr lang="ar-SA" sz="2000" b="1" kern="0" dirty="0" err="1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وَالرَّا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 لاَ بِغُـنَّـةٍ  لَزِمْ</a:t>
            </a:r>
            <a:endParaRPr lang="fr-FR" sz="2000" kern="100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وَأَدْغِـمَنْ بِغُنَّـةٍ فِي  يُومِـنُ     إِلاَّ بِكِلْمَةٍ  كَدُنْيَـا عَـنْوَنُـوا</a:t>
            </a:r>
            <a:endParaRPr lang="fr-FR" sz="2000" kern="100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وَالقَلْبُ عِنْـدَ البَا بِغُنَّةٍ كَـذَا     </a:t>
            </a:r>
            <a:r>
              <a:rPr lang="ar-SA" sz="2000" b="1" kern="0" dirty="0" err="1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لاخْفَا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lmarai Bold"/>
              </a:rPr>
              <a:t> لَدَى بَاقِي الحُرُوفِ أُخِذَا</a:t>
            </a:r>
            <a:endParaRPr lang="fr-FR" sz="2000" kern="100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lmarai Bold"/>
            </a:endParaRPr>
          </a:p>
        </p:txBody>
      </p:sp>
    </p:spTree>
    <p:extLst>
      <p:ext uri="{BB962C8B-B14F-4D97-AF65-F5344CB8AC3E}">
        <p14:creationId xmlns:p14="http://schemas.microsoft.com/office/powerpoint/2010/main" val="1526656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11B03-B9AF-218F-028C-0B38882D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6B341F-C85F-1774-8A69-064FF383A07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AA3E83-8CDD-01C4-B129-B1CD74C80E5C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AC7569F-A29A-3893-BBE8-D138FDCFCF69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 algn="ct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F9D9DB3-9422-7589-C930-00050760332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734B637-1004-DF2E-431A-29C1726585B3}"/>
              </a:ext>
            </a:extLst>
          </p:cNvPr>
          <p:cNvSpPr/>
          <p:nvPr/>
        </p:nvSpPr>
        <p:spPr>
          <a:xfrm>
            <a:off x="-37922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20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EAC90F-0140-608C-0DF6-AA787575C8A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9011B-9E7A-1FDE-8310-67C5A3695F21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19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F2022C-8C75-9845-E2F5-E2C950DD816E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21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75E8E42-B996-C2BB-49B9-997554D3D94C}"/>
              </a:ext>
            </a:extLst>
          </p:cNvPr>
          <p:cNvGrpSpPr/>
          <p:nvPr/>
        </p:nvGrpSpPr>
        <p:grpSpPr>
          <a:xfrm>
            <a:off x="5784399" y="-27224"/>
            <a:ext cx="9787026" cy="889000"/>
            <a:chOff x="1618799" y="1428812"/>
            <a:chExt cx="9787026" cy="889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91029C9-C657-45B2-E2F3-560538C74199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ADE6E74-6D67-FB17-BF78-BEE780E9B20C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D576F95A-0B02-9A3A-B298-0F9C2AC8432E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C904B-B8FF-A84F-7D38-D7D7AE6FCE27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304C443-DC89-B868-5ACF-93F61A2AE65C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خلاصة</a:t>
              </a:r>
              <a:endParaRPr lang="fr-FR" dirty="0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8FE115F6-2383-EE9E-E8C1-D5FA2AC1A30E}"/>
              </a:ext>
            </a:extLst>
          </p:cNvPr>
          <p:cNvSpPr/>
          <p:nvPr/>
        </p:nvSpPr>
        <p:spPr>
          <a:xfrm rot="5400000">
            <a:off x="3554972" y="-1945938"/>
            <a:ext cx="5241171" cy="10929792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150000"/>
              </a:lnSpc>
            </a:pP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.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FC6B45-686B-9DBA-E6E5-B5296B1B8C82}"/>
              </a:ext>
            </a:extLst>
          </p:cNvPr>
          <p:cNvSpPr/>
          <p:nvPr/>
        </p:nvSpPr>
        <p:spPr>
          <a:xfrm>
            <a:off x="2913587" y="252776"/>
            <a:ext cx="3251200" cy="560004"/>
          </a:xfrm>
          <a:prstGeom prst="rect">
            <a:avLst/>
          </a:prstGeom>
          <a:solidFill>
            <a:srgbClr val="FCE9DC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SA" sz="1800" kern="1200" dirty="0">
                <a:solidFill>
                  <a:srgbClr val="2D283C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أحكام الميم الساكنة</a:t>
            </a:r>
            <a:endParaRPr lang="fr-FR" dirty="0">
              <a:effectLst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DDA55F2-534E-E2E2-B0C9-94EAC4CB4A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60" y="931087"/>
            <a:ext cx="10929794" cy="520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10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11B03-B9AF-218F-028C-0B38882D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6B341F-C85F-1774-8A69-064FF383A07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AA3E83-8CDD-01C4-B129-B1CD74C80E5C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AC7569F-A29A-3893-BBE8-D138FDCFCF69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 algn="ct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F9D9DB3-9422-7589-C930-00050760332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734B637-1004-DF2E-431A-29C1726585B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21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EAC90F-0140-608C-0DF6-AA787575C8A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9011B-9E7A-1FDE-8310-67C5A3695F21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20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F2022C-8C75-9845-E2F5-E2C950DD816E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22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75E8E42-B996-C2BB-49B9-997554D3D94C}"/>
              </a:ext>
            </a:extLst>
          </p:cNvPr>
          <p:cNvGrpSpPr/>
          <p:nvPr/>
        </p:nvGrpSpPr>
        <p:grpSpPr>
          <a:xfrm>
            <a:off x="5784399" y="2273"/>
            <a:ext cx="9787026" cy="889000"/>
            <a:chOff x="1618799" y="1428812"/>
            <a:chExt cx="9787026" cy="889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91029C9-C657-45B2-E2F3-560538C74199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ADE6E74-6D67-FB17-BF78-BEE780E9B20C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D576F95A-0B02-9A3A-B298-0F9C2AC8432E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C904B-B8FF-A84F-7D38-D7D7AE6FCE27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304C443-DC89-B868-5ACF-93F61A2AE65C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خلاصة</a:t>
              </a:r>
              <a:endParaRPr lang="fr-FR" dirty="0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8FE115F6-2383-EE9E-E8C1-D5FA2AC1A30E}"/>
              </a:ext>
            </a:extLst>
          </p:cNvPr>
          <p:cNvSpPr/>
          <p:nvPr/>
        </p:nvSpPr>
        <p:spPr>
          <a:xfrm rot="5400000">
            <a:off x="3656695" y="-2221590"/>
            <a:ext cx="5009241" cy="11654974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150000"/>
              </a:lnSpc>
            </a:pP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FC6B45-686B-9DBA-E6E5-B5296B1B8C82}"/>
              </a:ext>
            </a:extLst>
          </p:cNvPr>
          <p:cNvSpPr/>
          <p:nvPr/>
        </p:nvSpPr>
        <p:spPr>
          <a:xfrm>
            <a:off x="2913587" y="276094"/>
            <a:ext cx="3251200" cy="560004"/>
          </a:xfrm>
          <a:prstGeom prst="rect">
            <a:avLst/>
          </a:prstGeom>
          <a:solidFill>
            <a:srgbClr val="FCE9DC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SA" dirty="0">
                <a:solidFill>
                  <a:srgbClr val="2D283C"/>
                </a:solidFill>
                <a:cs typeface="Hacen Casablanca Hd" panose="02000500000000000000" pitchFamily="2" charset="-78"/>
              </a:rPr>
              <a:t>أحكام النون الساكنة والتنوين</a:t>
            </a:r>
            <a:endParaRPr lang="fr-FR" dirty="0">
              <a:effectLst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B3A2C5F-3D14-34A0-B22D-29E4E5DA2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30" y="1127810"/>
            <a:ext cx="11088914" cy="488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45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74800-0C70-90F2-8DE2-6755F8EF9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00AE46-88CC-5123-47DD-026A5A2B32C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8582858-CF71-406B-EA98-F4B9C526C000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C1FFCF-FCEE-94DD-7EDB-E0F8009E9104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 algn="ctr" rtl="1"/>
              <a:r>
                <a:rPr lang="ar-S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0A3F851-7229-5889-CDA1-D3A1B6FBC1B5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2353EDB-4F07-5AB9-0A59-91341441E87A}"/>
              </a:ext>
            </a:extLst>
          </p:cNvPr>
          <p:cNvSpPr/>
          <p:nvPr/>
        </p:nvSpPr>
        <p:spPr>
          <a:xfrm>
            <a:off x="3104288" y="2845845"/>
            <a:ext cx="5983424" cy="116631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latin typeface="Almarai Bold" pitchFamily="2" charset="-78"/>
                <a:cs typeface="Almarai Bold" pitchFamily="2" charset="-78"/>
              </a:rPr>
              <a:t>شكرا على حسن المتابعة</a:t>
            </a:r>
            <a:endParaRPr lang="fr-FR" sz="32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32D659-FCF2-3BDE-5781-2697D4C694BB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22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0386A9-2FF8-F291-6610-6810BDBCBF33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249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1151B-C9DD-233A-56C4-34F0E9474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07DCFF-A193-8CB0-23D7-D09FA66B20CB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0EAC337-B9DE-3503-881B-BBC85BE545B8}"/>
              </a:ext>
            </a:extLst>
          </p:cNvPr>
          <p:cNvSpPr>
            <a:spLocks/>
          </p:cNvSpPr>
          <p:nvPr/>
        </p:nvSpPr>
        <p:spPr>
          <a:xfrm rot="16200000" flipV="1">
            <a:off x="10612343" y="5877335"/>
            <a:ext cx="598989" cy="2560317"/>
          </a:xfrm>
          <a:custGeom>
            <a:avLst/>
            <a:gdLst>
              <a:gd name="connsiteX0" fmla="*/ 860323 w 860323"/>
              <a:gd name="connsiteY0" fmla="*/ 4391640 h 5350653"/>
              <a:gd name="connsiteX1" fmla="*/ 860323 w 860323"/>
              <a:gd name="connsiteY1" fmla="*/ 0 h 5350653"/>
              <a:gd name="connsiteX2" fmla="*/ 0 w 860323"/>
              <a:gd name="connsiteY2" fmla="*/ 0 h 5350653"/>
              <a:gd name="connsiteX3" fmla="*/ 0 w 860323"/>
              <a:gd name="connsiteY3" fmla="*/ 5350653 h 5350653"/>
              <a:gd name="connsiteX4" fmla="*/ 51263 w 860323"/>
              <a:gd name="connsiteY4" fmla="*/ 5303381 h 5350653"/>
              <a:gd name="connsiteX5" fmla="*/ 740624 w 860323"/>
              <a:gd name="connsiteY5" fmla="*/ 4410199 h 535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0323" h="5350653">
                <a:moveTo>
                  <a:pt x="860323" y="4391640"/>
                </a:moveTo>
                <a:lnTo>
                  <a:pt x="860323" y="0"/>
                </a:lnTo>
                <a:lnTo>
                  <a:pt x="0" y="0"/>
                </a:lnTo>
                <a:lnTo>
                  <a:pt x="0" y="5350653"/>
                </a:lnTo>
                <a:lnTo>
                  <a:pt x="51263" y="5303381"/>
                </a:lnTo>
                <a:cubicBezTo>
                  <a:pt x="254192" y="5071082"/>
                  <a:pt x="403404" y="4518411"/>
                  <a:pt x="740624" y="441019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r>
              <a:rPr lang="ar-MA" sz="2400" dirty="0">
                <a:latin typeface="Almarai Bold" pitchFamily="2" charset="-78"/>
                <a:cs typeface="Almarai Bold" pitchFamily="2" charset="-78"/>
              </a:rPr>
              <a:t> </a:t>
            </a:r>
            <a:endParaRPr lang="fr-FR" sz="24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039AF68-14B4-6294-60F8-ADD5094F76FD}"/>
              </a:ext>
            </a:extLst>
          </p:cNvPr>
          <p:cNvSpPr/>
          <p:nvPr/>
        </p:nvSpPr>
        <p:spPr>
          <a:xfrm>
            <a:off x="1" y="6875221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latin typeface="Almarai Bold" pitchFamily="2" charset="-78"/>
                <a:cs typeface="Almarai Bold" pitchFamily="2" charset="-78"/>
              </a:rPr>
              <a:t>23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A749C2-A64A-3085-8645-6064EC0B7507}"/>
              </a:ext>
            </a:extLst>
          </p:cNvPr>
          <p:cNvSpPr/>
          <p:nvPr/>
        </p:nvSpPr>
        <p:spPr>
          <a:xfrm>
            <a:off x="3104288" y="2845845"/>
            <a:ext cx="5983424" cy="116631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latin typeface="Almarai Bold" pitchFamily="2" charset="-78"/>
                <a:cs typeface="Almarai Bold" pitchFamily="2" charset="-78"/>
              </a:rPr>
              <a:t>شكرا على حسن المتابعة</a:t>
            </a:r>
            <a:endParaRPr lang="fr-FR" sz="3200" dirty="0">
              <a:latin typeface="Almarai Bold" pitchFamily="2" charset="-78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1897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>
        <p159:morph option="byObject"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1647</TotalTime>
  <Words>1252</Words>
  <Application>Microsoft Office PowerPoint</Application>
  <PresentationFormat>Grand écran</PresentationFormat>
  <Paragraphs>254</Paragraphs>
  <Slides>23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6" baseType="lpstr">
      <vt:lpstr>Al Qabas</vt:lpstr>
      <vt:lpstr>Hacen Casablanca Hd</vt:lpstr>
      <vt:lpstr>Franklin Gothic Demi</vt:lpstr>
      <vt:lpstr>Almarai Bold</vt:lpstr>
      <vt:lpstr>Calibri Light</vt:lpstr>
      <vt:lpstr>Adobe SHIN</vt:lpstr>
      <vt:lpstr>Raleway Thin</vt:lpstr>
      <vt:lpstr>Hacen Samra</vt:lpstr>
      <vt:lpstr>Arial</vt:lpstr>
      <vt:lpstr>Calibri</vt:lpstr>
      <vt:lpstr>Traditional Arabic</vt:lpstr>
      <vt:lpstr>Aptos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BOUBRIK ABDESSAMAD</dc:creator>
  <cp:lastModifiedBy>ABDESSAMAD.BOUBRIK</cp:lastModifiedBy>
  <cp:revision>52</cp:revision>
  <dcterms:created xsi:type="dcterms:W3CDTF">2024-02-01T12:00:28Z</dcterms:created>
  <dcterms:modified xsi:type="dcterms:W3CDTF">2026-01-28T19:21:10Z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2024-02-01T12:06:15Z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fcae8f1a-f405-4aeb-bb1c-580a3a76803b</vt:lpwstr>
  </property>
  <property fmtid="{D5CDD505-2E9C-101B-9397-08002B2CF9AE}" pid="7" name="MSIP_Label_defa4170-0d19-0005-0004-bc88714345d2_ActionId">
    <vt:lpwstr>1ac40067-9688-4520-a8bc-c458fa4a84ff</vt:lpwstr>
  </property>
  <property fmtid="{D5CDD505-2E9C-101B-9397-08002B2CF9AE}" pid="8" name="MSIP_Label_defa4170-0d19-0005-0004-bc88714345d2_ContentBits">
    <vt:lpwstr>0</vt:lpwstr>
  </property>
</Properties>
</file>