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3"/>
  </p:notesMasterIdLst>
  <p:sldIdLst>
    <p:sldId id="257" r:id="rId2"/>
    <p:sldId id="256" r:id="rId3"/>
    <p:sldId id="258" r:id="rId4"/>
    <p:sldId id="267" r:id="rId5"/>
    <p:sldId id="268" r:id="rId6"/>
    <p:sldId id="278" r:id="rId7"/>
    <p:sldId id="269" r:id="rId8"/>
    <p:sldId id="270" r:id="rId9"/>
    <p:sldId id="279" r:id="rId10"/>
    <p:sldId id="273" r:id="rId11"/>
    <p:sldId id="274" r:id="rId12"/>
    <p:sldId id="275" r:id="rId13"/>
    <p:sldId id="280" r:id="rId14"/>
    <p:sldId id="281" r:id="rId15"/>
    <p:sldId id="282" r:id="rId16"/>
    <p:sldId id="283" r:id="rId17"/>
    <p:sldId id="276" r:id="rId18"/>
    <p:sldId id="277" r:id="rId19"/>
    <p:sldId id="286" r:id="rId20"/>
    <p:sldId id="287" r:id="rId21"/>
    <p:sldId id="290" r:id="rId22"/>
    <p:sldId id="284" r:id="rId23"/>
    <p:sldId id="292" r:id="rId24"/>
    <p:sldId id="294" r:id="rId25"/>
    <p:sldId id="293" r:id="rId26"/>
    <p:sldId id="295" r:id="rId27"/>
    <p:sldId id="285" r:id="rId28"/>
    <p:sldId id="296" r:id="rId29"/>
    <p:sldId id="297" r:id="rId30"/>
    <p:sldId id="265" r:id="rId31"/>
    <p:sldId id="266" r:id="rId32"/>
  </p:sldIdLst>
  <p:sldSz cx="12192000" cy="6858000"/>
  <p:notesSz cx="6858000" cy="9144000"/>
  <p:embeddedFontLst>
    <p:embeddedFont>
      <p:font typeface="Al Qabas" panose="00000500000000000000" pitchFamily="2" charset="-78"/>
      <p:regular r:id="rId34"/>
    </p:embeddedFont>
    <p:embeddedFont>
      <p:font typeface="Almarai Bold" pitchFamily="2" charset="-78"/>
      <p:bold r:id="rId35"/>
    </p:embeddedFont>
    <p:embeddedFont>
      <p:font typeface="Franklin Gothic Demi" panose="020B0703020102020204" pitchFamily="34" charset="0"/>
      <p:regular r:id="rId36"/>
      <p:italic r:id="rId37"/>
    </p:embeddedFont>
    <p:embeddedFont>
      <p:font typeface="Hacen Casablanca Hd" panose="02000500000000000000" pitchFamily="2" charset="-78"/>
      <p:regular r:id="rId38"/>
    </p:embeddedFont>
    <p:embeddedFont>
      <p:font typeface="Hacen Samra" panose="02000000000000000000" pitchFamily="2" charset="-78"/>
      <p:regular r:id="rId39"/>
    </p:embeddedFont>
    <p:embeddedFont>
      <p:font typeface="Raleway Thin" pitchFamily="2" charset="0"/>
      <p:regular r:id="rId40"/>
      <p:italic r:id="rId4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BA2"/>
    <a:srgbClr val="2D283C"/>
    <a:srgbClr val="FCE9DC"/>
    <a:srgbClr val="4E4E51"/>
    <a:srgbClr val="D8BCF6"/>
    <a:srgbClr val="F1F7BB"/>
    <a:srgbClr val="374D81"/>
    <a:srgbClr val="CBD6E6"/>
    <a:srgbClr val="8C3C44"/>
    <a:srgbClr val="3E5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6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D9D39-8352-4F9E-8F1E-213B074404BC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CE141-D38B-479B-A9CA-2758640C471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241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160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B6344-D91A-7F3C-3E9A-D5C8D9AB2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A7275-6E3D-0D5A-0AC3-4B512F0B9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34F0C-1784-91BB-13EA-D564F57B1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E76B0-C373-0B5F-5528-AB4297C6B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070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738B-88B7-2148-75C2-8807ED5B1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D2F339-8A58-109B-2A34-39A74C528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25C6D-91B9-8CF9-A39C-70312186E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CE91D-D6C8-BA03-120F-03702BB2C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6300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5330-0C84-83CF-BFB9-B4D1DD44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6E35E-3E6A-D726-E4F3-7D06C1395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FDB4A-FEB9-A599-1C2F-FD5118354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82810-BD61-0CEC-BAA3-551B1E566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51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9268F-C2B0-56AE-DAFB-9CC29A972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03408-141F-EE21-1BAB-AE732343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17C6C8-932F-4B81-F2A4-81EBE310A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C298B-1D23-8152-0227-129DB2C445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75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5022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8794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278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056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1EDE-8A34-ACD2-AC0C-E9BEEEFB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0B8D7-9452-6C26-705F-3E02F455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314CC-B674-BE8F-6386-BB2012918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9BC0-1D2E-F1F8-F24D-1189F0F5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0562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3890C-546C-5A52-6B77-B7A316CB5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C9D3F-E04C-8DAD-4CFC-A249055B6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5533FA-0142-5181-6F3A-75B299BCD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92896-9A8C-70CF-47D7-07F81F489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1862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6553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9798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5870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593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480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1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3495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2929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4C41-4F22-36E0-A751-5F41DD46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92207-66A5-3D76-A1D0-9B9DFBC77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FC345-4DB1-C918-7797-877AA889D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F2456-1117-A1D9-705C-5ABDFB2C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186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5330-0C84-83CF-BFB9-B4D1DD44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6E35E-3E6A-D726-E4F3-7D06C1395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FDB4A-FEB9-A599-1C2F-FD5118354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82810-BD61-0CEC-BAA3-551B1E566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0298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5330-0C84-83CF-BFB9-B4D1DD44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6E35E-3E6A-D726-E4F3-7D06C1395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FDB4A-FEB9-A599-1C2F-FD5118354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82810-BD61-0CEC-BAA3-551B1E566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3371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5330-0C84-83CF-BFB9-B4D1DD44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6E35E-3E6A-D726-E4F3-7D06C1395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FDB4A-FEB9-A599-1C2F-FD5118354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82810-BD61-0CEC-BAA3-551B1E566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911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7D3DE-8867-978A-8FD7-80DA11420B62}"/>
              </a:ext>
            </a:extLst>
          </p:cNvPr>
          <p:cNvSpPr txBox="1"/>
          <p:nvPr/>
        </p:nvSpPr>
        <p:spPr>
          <a:xfrm>
            <a:off x="0" y="2282436"/>
            <a:ext cx="12192000" cy="1384995"/>
          </a:xfrm>
          <a:prstGeom prst="rect">
            <a:avLst/>
          </a:prstGeom>
          <a:solidFill>
            <a:srgbClr val="2D283C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72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مجــــزوءة التقـــــــويم</a:t>
            </a:r>
            <a:endParaRPr lang="fr-FR" sz="72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EB5092B-3C69-5B29-904E-8809435F8B4F}"/>
              </a:ext>
            </a:extLst>
          </p:cNvPr>
          <p:cNvSpPr>
            <a:spLocks/>
          </p:cNvSpPr>
          <p:nvPr/>
        </p:nvSpPr>
        <p:spPr>
          <a:xfrm>
            <a:off x="4661585" y="4017739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23C1F0-F3EA-E255-2854-4BBDDD9D9F0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23955B-5702-7D1B-F567-BE9EA6F9FD2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6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ECB85F-DB11-98A6-DB2D-48BBE01EA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230B2-17C0-68F7-2969-69A6274E0D8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79259E-DDE5-FD0E-141C-EE4B11973E2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C557B1F-E817-E466-3670-BF561542CA5A}"/>
              </a:ext>
            </a:extLst>
          </p:cNvPr>
          <p:cNvSpPr/>
          <p:nvPr/>
        </p:nvSpPr>
        <p:spPr>
          <a:xfrm>
            <a:off x="0" y="691256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2269CC-D38C-B2A7-4DF0-0C6FD8013AB6}"/>
              </a:ext>
            </a:extLst>
          </p:cNvPr>
          <p:cNvSpPr/>
          <p:nvPr/>
        </p:nvSpPr>
        <p:spPr>
          <a:xfrm>
            <a:off x="12238123" y="1862138"/>
            <a:ext cx="187557" cy="145415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69A108-B87C-DCAA-BEEF-9669FE32CEE2}"/>
              </a:ext>
            </a:extLst>
          </p:cNvPr>
          <p:cNvSpPr txBox="1"/>
          <p:nvPr/>
        </p:nvSpPr>
        <p:spPr>
          <a:xfrm>
            <a:off x="11159789" y="2286966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عملية التصحيح , التفريغ , التحليل , تأويل نتائج التقويم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2FB26D-7D9D-C421-3FF4-2BA13286CBB7}"/>
              </a:ext>
            </a:extLst>
          </p:cNvPr>
          <p:cNvSpPr/>
          <p:nvPr/>
        </p:nvSpPr>
        <p:spPr>
          <a:xfrm>
            <a:off x="-241850" y="3009899"/>
            <a:ext cx="216089" cy="2012385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B71D75-AC54-780E-18F1-6202D4CE0CBC}"/>
              </a:ext>
            </a:extLst>
          </p:cNvPr>
          <p:cNvSpPr txBox="1"/>
          <p:nvPr/>
        </p:nvSpPr>
        <p:spPr>
          <a:xfrm>
            <a:off x="-7295975" y="3809355"/>
            <a:ext cx="962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الدعم : أنواعه , مجالاته , أنماطه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A90B2A-E7DD-48FB-98A0-1978ED550CF1}"/>
              </a:ext>
            </a:extLst>
          </p:cNvPr>
          <p:cNvSpPr/>
          <p:nvPr/>
        </p:nvSpPr>
        <p:spPr>
          <a:xfrm>
            <a:off x="14174487" y="2613349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1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749A7-9B2F-4FD8-3A61-1265C1089762}"/>
              </a:ext>
            </a:extLst>
          </p:cNvPr>
          <p:cNvSpPr/>
          <p:nvPr/>
        </p:nvSpPr>
        <p:spPr>
          <a:xfrm>
            <a:off x="14220800" y="4017179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4B2E7D-B959-9A49-31F2-8D29600E8041}"/>
              </a:ext>
            </a:extLst>
          </p:cNvPr>
          <p:cNvGrpSpPr/>
          <p:nvPr/>
        </p:nvGrpSpPr>
        <p:grpSpPr>
          <a:xfrm>
            <a:off x="3073029" y="170595"/>
            <a:ext cx="6045942" cy="1677278"/>
            <a:chOff x="3132892" y="195995"/>
            <a:chExt cx="6045942" cy="1677278"/>
          </a:xfrm>
        </p:grpSpPr>
        <p:pic>
          <p:nvPicPr>
            <p:cNvPr id="25" name="صورة 4">
              <a:extLst>
                <a:ext uri="{FF2B5EF4-FFF2-40B4-BE49-F238E27FC236}">
                  <a16:creationId xmlns:a16="http://schemas.microsoft.com/office/drawing/2014/main" id="{BB72D8B5-AEC5-0359-32EC-3B21858F8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3507" y="195995"/>
              <a:ext cx="1004434" cy="832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5D1C68-24CF-EBF8-6367-7D2D772D099A}"/>
                </a:ext>
              </a:extLst>
            </p:cNvPr>
            <p:cNvSpPr txBox="1"/>
            <p:nvPr/>
          </p:nvSpPr>
          <p:spPr>
            <a:xfrm>
              <a:off x="6443175" y="274461"/>
              <a:ext cx="2304161" cy="76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المملكة المغربية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وزارة التربية الوطنية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والتعليم الأولي والرياضة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A17B0E-4535-6A82-E3EE-07E2D5647D57}"/>
                </a:ext>
              </a:extLst>
            </p:cNvPr>
            <p:cNvSpPr txBox="1"/>
            <p:nvPr/>
          </p:nvSpPr>
          <p:spPr>
            <a:xfrm>
              <a:off x="3380275" y="315497"/>
              <a:ext cx="2670730" cy="68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ⵜⴰⴳⵍⴷⵉⵜ ⵏ ⵍⵎⵖⵔⵉⴱ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ⵜⴰⵎⴰⵡⴰⵙⵜ ⵏ ⵓⵙⴳⵎⵉ ⴰⵏⴰⵎⵓⵔ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/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ⴷ ⵓⵙⵙⵍⵎⴷ ⴰⵎⵣⵡⴰⵔⵓ ⴷ ⵜⵓⵏⵏⵓⵏⵜ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6F5041-1A43-BAA5-58F5-E03190C12EDD}"/>
                </a:ext>
              </a:extLst>
            </p:cNvPr>
            <p:cNvSpPr txBox="1"/>
            <p:nvPr/>
          </p:nvSpPr>
          <p:spPr>
            <a:xfrm>
              <a:off x="3252614" y="1028700"/>
              <a:ext cx="59262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4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المركزالجهوي لمهن للتربية والتكوين لجهة مراكش آسفي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707B6A1-8E9C-2EE6-56D3-94AAC48635EB}"/>
                </a:ext>
              </a:extLst>
            </p:cNvPr>
            <p:cNvSpPr txBox="1"/>
            <p:nvPr/>
          </p:nvSpPr>
          <p:spPr>
            <a:xfrm>
              <a:off x="3132892" y="1353920"/>
              <a:ext cx="5926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ⴰⵎⵎⴰⵙ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ⴰⵏⵎⵏⴰⴹ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ⵜⴰⵣⵣⵓⵍⵜ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ⵓⵙⴳⵉ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ⴷ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ⵓⵙⵎⵓⵜⵜⴳ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ⵍ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ⵜⵎⵍⴰⴹⵜ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ⵎⵕⵕⴰⴽⵛ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ⴰⵙⴼⵉ</a:t>
              </a:r>
              <a:endParaRPr lang="en-GB" sz="1000" dirty="0">
                <a:effectLst/>
                <a:latin typeface="Raleway Thin" panose="020B0203030101060003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F91DD1-F7D7-08D3-0FAF-912A6A7244E0}"/>
                </a:ext>
              </a:extLst>
            </p:cNvPr>
            <p:cNvSpPr txBox="1"/>
            <p:nvPr/>
          </p:nvSpPr>
          <p:spPr>
            <a:xfrm>
              <a:off x="5181470" y="1517470"/>
              <a:ext cx="2068507" cy="355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r-SA" sz="16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الفرع الإقليمية اسفي</a:t>
              </a:r>
              <a:endPara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1">
            <a:extLst>
              <a:ext uri="{FF2B5EF4-FFF2-40B4-BE49-F238E27FC236}">
                <a16:creationId xmlns:a16="http://schemas.microsoft.com/office/drawing/2014/main" id="{5CEAF7AA-E499-809C-9E8B-1361C00C61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4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A2548C4E-9B88-C4C6-3EE6-DE5E0070B8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68" y="5524678"/>
            <a:ext cx="2517864" cy="33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964A3D-61DA-E7A7-A98E-D1032754E3D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78B84C-91D0-AFFB-853F-2CD7F792B88A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9BB44F1-34F8-F723-7C8D-5A367A2079D7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C088E6-1535-FBA3-4A6C-E89C7BE04B54}"/>
              </a:ext>
            </a:extLst>
          </p:cNvPr>
          <p:cNvSpPr/>
          <p:nvPr/>
        </p:nvSpPr>
        <p:spPr>
          <a:xfrm>
            <a:off x="9243152" y="-14"/>
            <a:ext cx="2948848" cy="714623"/>
          </a:xfrm>
          <a:prstGeom prst="rect">
            <a:avLst/>
          </a:prstGeom>
          <a:solidFill>
            <a:srgbClr val="2D283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84C737-E8CE-B4EE-9D05-914063E00B8E}"/>
              </a:ext>
            </a:extLst>
          </p:cNvPr>
          <p:cNvSpPr txBox="1"/>
          <p:nvPr/>
        </p:nvSpPr>
        <p:spPr>
          <a:xfrm>
            <a:off x="-10151" y="6723"/>
            <a:ext cx="9446249" cy="707886"/>
          </a:xfrm>
          <a:prstGeom prst="roundRect">
            <a:avLst>
              <a:gd name="adj" fmla="val 0"/>
            </a:avLst>
          </a:prstGeom>
          <a:solidFill>
            <a:srgbClr val="2D283C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bg1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محاور العرض</a:t>
            </a:r>
            <a:endParaRPr lang="fr-FR" sz="4000" dirty="0">
              <a:solidFill>
                <a:schemeClr val="bg1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58EEA8-9590-6ABD-40D4-9AA6BE882BEC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984818-4702-9527-FFEE-95CCCE8E8EF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A41E604-86DC-A842-FA30-2F009871F308}"/>
              </a:ext>
            </a:extLst>
          </p:cNvPr>
          <p:cNvSpPr/>
          <p:nvPr/>
        </p:nvSpPr>
        <p:spPr>
          <a:xfrm>
            <a:off x="-996516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36F3E8-7C6C-68C5-6078-717EEED7640A}"/>
              </a:ext>
            </a:extLst>
          </p:cNvPr>
          <p:cNvSpPr/>
          <p:nvPr/>
        </p:nvSpPr>
        <p:spPr>
          <a:xfrm>
            <a:off x="10151" y="6871462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2992CF-D3A1-B6BB-88AF-3B1F8385D87F}"/>
              </a:ext>
            </a:extLst>
          </p:cNvPr>
          <p:cNvCxnSpPr/>
          <p:nvPr/>
        </p:nvCxnSpPr>
        <p:spPr>
          <a:xfrm>
            <a:off x="9243152" y="-14"/>
            <a:ext cx="0" cy="714623"/>
          </a:xfrm>
          <a:prstGeom prst="line">
            <a:avLst/>
          </a:prstGeom>
          <a:ln w="57150">
            <a:solidFill>
              <a:srgbClr val="CBD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0449987-A6EB-9499-076D-2FC80859CAF8}"/>
              </a:ext>
            </a:extLst>
          </p:cNvPr>
          <p:cNvSpPr/>
          <p:nvPr/>
        </p:nvSpPr>
        <p:spPr>
          <a:xfrm>
            <a:off x="836311" y="1477564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D16263-A1B0-1ADD-465F-349AC4A81F34}"/>
              </a:ext>
            </a:extLst>
          </p:cNvPr>
          <p:cNvSpPr/>
          <p:nvPr/>
        </p:nvSpPr>
        <p:spPr>
          <a:xfrm>
            <a:off x="836311" y="2972508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CCE4DA-94D9-F308-5A2B-152C1462B31F}"/>
              </a:ext>
            </a:extLst>
          </p:cNvPr>
          <p:cNvSpPr txBox="1"/>
          <p:nvPr/>
        </p:nvSpPr>
        <p:spPr>
          <a:xfrm>
            <a:off x="1304818" y="1691231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عملية التصحيح , التفريغ , التحليل , تأويل و استثمار نتائج التقويم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265CEE-58D3-B900-6C74-C2D26934F4E2}"/>
              </a:ext>
            </a:extLst>
          </p:cNvPr>
          <p:cNvSpPr txBox="1"/>
          <p:nvPr/>
        </p:nvSpPr>
        <p:spPr>
          <a:xfrm>
            <a:off x="1304818" y="3177614"/>
            <a:ext cx="962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الدعم : أنواعه , مجالاته , أنماطه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EB0B0BD-C62B-F9FF-D6AF-2538DB7D2EFD}"/>
              </a:ext>
            </a:extLst>
          </p:cNvPr>
          <p:cNvGrpSpPr/>
          <p:nvPr/>
        </p:nvGrpSpPr>
        <p:grpSpPr>
          <a:xfrm>
            <a:off x="1618799" y="-1718084"/>
            <a:ext cx="9787026" cy="889000"/>
            <a:chOff x="1618799" y="4631814"/>
            <a:chExt cx="9787026" cy="889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CACF9D6-F0B1-5D69-7A44-215DC3AFFCE6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04B6926-28D0-AAC2-C708-F10C666F17C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80BB727A-B41A-A277-15D9-A2252A28F81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E6551A9-3A0B-6FF5-086E-77E43E958C1A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E7C6027-6333-F7E9-E487-736327A90B20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924CC1-F86F-7B1E-3376-F7A0CC8F31AD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1428812"/>
            <a:chExt cx="9787026" cy="8890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2A5380E-C530-7ABF-1582-1E848A0D7A3A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8DB4B12-5171-7213-F6E0-F0F962D6CCC5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BC53E756-57E9-402C-270F-E0531B118F3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ABF31B7-0451-40B1-BDAB-B45B81C0309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8E27F68-DAF9-EC2A-ED29-D95F4492E32D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59A0B1-E665-8805-B190-7A95A15D7258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2456620"/>
            <a:chExt cx="9787026" cy="8890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63B6231-BDEB-5D2D-14BE-D6F8D385EEEB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7897325-319E-D656-3426-803DCF61D35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880A87E-F108-4E22-BED6-D4D2C00C8CA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681DE88-AA4A-3D5A-8797-252ACA3A4316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64DA094-F9B5-D12B-9A79-01907D218559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0A58ABA-53C2-D91E-8E9A-48290AF9478F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3544217"/>
            <a:chExt cx="9787026" cy="8890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4FE0FDE-F066-1A92-9A0F-A7335918BDDE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4D825359-14CE-37C8-0F65-56F40DAF1B4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7E135FF-2936-4DCC-D6DF-17C58249ADE4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7D2D1B6-DF46-5386-37A0-676A26D6D9FA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5FB0B43-ACC2-BE4D-AA47-3C8C6121DDA4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08A239-2534-5C81-7369-510E345F62F2}"/>
              </a:ext>
            </a:extLst>
          </p:cNvPr>
          <p:cNvGrpSpPr/>
          <p:nvPr/>
        </p:nvGrpSpPr>
        <p:grpSpPr>
          <a:xfrm>
            <a:off x="1596648" y="-1704622"/>
            <a:ext cx="9787026" cy="889000"/>
            <a:chOff x="1618799" y="4631814"/>
            <a:chExt cx="9787026" cy="889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9199DA8-3B66-30D6-349E-4504CDE19126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FF056609-CA7D-EC0E-58B3-F63C69333C1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D4CC676-51F9-F7AB-0346-5C4A3518F48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BD3D788-C7D0-5995-85E7-33C72409993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8784CD5-6D7C-B88E-21E4-AA5CF0DA25ED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35ACF0-66A8-DBC1-253B-C05069E7D1B5}"/>
              </a:ext>
            </a:extLst>
          </p:cNvPr>
          <p:cNvSpPr/>
          <p:nvPr/>
        </p:nvSpPr>
        <p:spPr>
          <a:xfrm>
            <a:off x="10448361" y="1731614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1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F8D407-8AC5-E7EA-2962-6474240571F0}"/>
              </a:ext>
            </a:extLst>
          </p:cNvPr>
          <p:cNvSpPr/>
          <p:nvPr/>
        </p:nvSpPr>
        <p:spPr>
          <a:xfrm>
            <a:off x="10494674" y="3379985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5DB06EA-BB91-2435-07A7-823DECDB4CB1}"/>
              </a:ext>
            </a:extLst>
          </p:cNvPr>
          <p:cNvSpPr/>
          <p:nvPr/>
        </p:nvSpPr>
        <p:spPr>
          <a:xfrm>
            <a:off x="836311" y="4610348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D62926F-0ABE-50AE-62DC-BB8AD3D43994}"/>
              </a:ext>
            </a:extLst>
          </p:cNvPr>
          <p:cNvSpPr txBox="1"/>
          <p:nvPr/>
        </p:nvSpPr>
        <p:spPr>
          <a:xfrm>
            <a:off x="1304818" y="4815454"/>
            <a:ext cx="962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الخطوات الإجرائية لعمليتي الدعم و المعالجة.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5169BDD-17DD-BD92-447E-2A135C4E2E30}"/>
              </a:ext>
            </a:extLst>
          </p:cNvPr>
          <p:cNvSpPr/>
          <p:nvPr/>
        </p:nvSpPr>
        <p:spPr>
          <a:xfrm>
            <a:off x="10494674" y="5017825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3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2B683-49AB-032D-362F-906B4D2DF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2DC366-5636-44DF-CDDE-7EE5CB57C167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057329-DF13-66A8-621D-5F23DD6B1C1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74E2336-FB39-9D64-D1D7-B46E867614F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70151F6-EDDB-7084-275C-4AA9C1BC545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C07D9BC-D96A-4872-D78A-A616D7DD8112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D56501D-89DC-099B-51A4-16729998575B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58A507A-DCB2-80DB-5736-9ABCE806DB4E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33A2C-80D8-5585-5DC7-EBFC0509F2B3}"/>
              </a:ext>
            </a:extLst>
          </p:cNvPr>
          <p:cNvSpPr/>
          <p:nvPr/>
        </p:nvSpPr>
        <p:spPr>
          <a:xfrm>
            <a:off x="20301" y="685800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37FCE0-0360-C9E2-51E5-BEFA03636CE7}"/>
              </a:ext>
            </a:extLst>
          </p:cNvPr>
          <p:cNvSpPr/>
          <p:nvPr/>
        </p:nvSpPr>
        <p:spPr>
          <a:xfrm>
            <a:off x="986367" y="0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88AB1F-4C57-2704-D092-FEEFBE1E514C}"/>
              </a:ext>
            </a:extLst>
          </p:cNvPr>
          <p:cNvSpPr txBox="1"/>
          <p:nvPr/>
        </p:nvSpPr>
        <p:spPr>
          <a:xfrm>
            <a:off x="1454874" y="213667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عملية التصحيح , التفريغ , التحليل , تأويل و استثمار نتائج التقويم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44B067-0DEE-5DAC-C81E-42E7AA1C054B}"/>
              </a:ext>
            </a:extLst>
          </p:cNvPr>
          <p:cNvSpPr/>
          <p:nvPr/>
        </p:nvSpPr>
        <p:spPr>
          <a:xfrm>
            <a:off x="836311" y="7611480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1C8E9-95B4-1AB2-6648-B8620FB71880}"/>
              </a:ext>
            </a:extLst>
          </p:cNvPr>
          <p:cNvSpPr txBox="1"/>
          <p:nvPr/>
        </p:nvSpPr>
        <p:spPr>
          <a:xfrm>
            <a:off x="1304818" y="7816586"/>
            <a:ext cx="962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الدعم : أنواعه , مجالاته , أنماطه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02D29E-E689-3EA4-9AC4-2A729E1C2DD4}"/>
              </a:ext>
            </a:extLst>
          </p:cNvPr>
          <p:cNvSpPr/>
          <p:nvPr/>
        </p:nvSpPr>
        <p:spPr>
          <a:xfrm>
            <a:off x="10841010" y="888553"/>
            <a:ext cx="240631" cy="4616973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D4EF41B-A302-FEB0-F85B-9A9D5146DA91}"/>
              </a:ext>
            </a:extLst>
          </p:cNvPr>
          <p:cNvGrpSpPr/>
          <p:nvPr/>
        </p:nvGrpSpPr>
        <p:grpSpPr>
          <a:xfrm>
            <a:off x="1618799" y="1315263"/>
            <a:ext cx="9787026" cy="889000"/>
            <a:chOff x="1618799" y="1428812"/>
            <a:chExt cx="9787026" cy="8890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4598BB6-F6FB-AA36-06F9-E9EB97370181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E61233F-9BCF-9896-282A-0494F8FDAF35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41C4A5C-AE51-2FD7-9439-484A8FCB4F14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5E13653-F935-9D5C-A12A-8E1A1F4C052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4ED1756-F9AB-3B05-B4CB-887FEC136F7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6FF089B-666E-6AB9-960F-00BAABFB49E5}"/>
              </a:ext>
            </a:extLst>
          </p:cNvPr>
          <p:cNvGrpSpPr/>
          <p:nvPr/>
        </p:nvGrpSpPr>
        <p:grpSpPr>
          <a:xfrm>
            <a:off x="1618799" y="2315215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36F705D-F243-711F-F561-E2ECD0574239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960BAC2-E916-6017-65B5-6C3C0B4FEED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B3375D3-E618-772B-0ED8-FF0C4838038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2C22457-71FC-4BF7-B53D-8DEB348E8981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751310B-7FD4-0C8D-BBD3-AEED998C8D2F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521A03D-E2FC-E850-14EA-FF1AE0848EC4}"/>
              </a:ext>
            </a:extLst>
          </p:cNvPr>
          <p:cNvGrpSpPr/>
          <p:nvPr/>
        </p:nvGrpSpPr>
        <p:grpSpPr>
          <a:xfrm>
            <a:off x="1618799" y="3269185"/>
            <a:ext cx="9787026" cy="889000"/>
            <a:chOff x="1618799" y="3544217"/>
            <a:chExt cx="9787026" cy="889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8ECF000-A6BE-521D-B3AA-95F2A2EFCC60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5BD08BC-94BF-F5A0-33B8-42E01FB69281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30AD420-467E-C241-BADB-7B101037F463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4D33EAC-2FCF-7F39-959A-93E653F10862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F4A0555-7DE4-3B6F-8FDD-52870DA8D6BE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A053E93-3B7B-9726-764F-0688980F7026}"/>
              </a:ext>
            </a:extLst>
          </p:cNvPr>
          <p:cNvGrpSpPr/>
          <p:nvPr/>
        </p:nvGrpSpPr>
        <p:grpSpPr>
          <a:xfrm>
            <a:off x="1618799" y="4225609"/>
            <a:ext cx="9787026" cy="889000"/>
            <a:chOff x="1618799" y="4631814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FF8E7DF-80D6-FFAD-EE0C-6F72FB243F59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10D39FD-8AD4-06F9-232E-72568F775372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F7A4155-B4A2-87B1-A7C3-E9C1B2211A7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48030BF0-75AB-5FBD-D79A-2F4D0B86BE3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60ACAB4-D9D5-F337-8E8C-11E0E2BC9E5D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A60657A-4919-F8E7-1A1A-679CF10E0B6A}"/>
              </a:ext>
            </a:extLst>
          </p:cNvPr>
          <p:cNvSpPr/>
          <p:nvPr/>
        </p:nvSpPr>
        <p:spPr>
          <a:xfrm>
            <a:off x="10619422" y="22078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1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3921FC-EF15-72D8-6CC2-6D8DB586267F}"/>
              </a:ext>
            </a:extLst>
          </p:cNvPr>
          <p:cNvGrpSpPr/>
          <p:nvPr/>
        </p:nvGrpSpPr>
        <p:grpSpPr>
          <a:xfrm>
            <a:off x="1618799" y="5227448"/>
            <a:ext cx="9787026" cy="889000"/>
            <a:chOff x="1618799" y="4631814"/>
            <a:chExt cx="9787026" cy="889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9A284C1-DE8B-45EE-40CC-085F66F57ADD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13FA063-9322-08D3-7E9F-C7789194069A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85BE668-66DF-C0E1-A5D0-A91308A7E2E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5E63FDF-5206-420D-F21F-87BEB9E0B5E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9441F6-E320-463E-A025-9280C94715ED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5301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8784-6E30-B389-C6EE-1CDFC5F4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9D570A-92AE-57F6-19D5-6E9073E0F95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004675" algn="l"/>
              </a:tabLst>
            </a:pPr>
            <a:endParaRPr lang="fr-FR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38E985-5346-611E-04E7-09CEA81B996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B96807-3983-8D79-C876-A5821E9C635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4584466-1B34-6B51-7DA0-A9425B26D45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9B6696-4643-68B0-E8DB-8514865EA806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680B634-6BB2-F8A3-BDC7-6D741C8BD1C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88E8605-2EC4-8106-3125-DFC5BDE3B442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5E272A-E3A5-1936-6C10-1A621882FEF9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0BC2DE-A7D8-A4A1-F44D-5F1489172B04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4D8B5DB-E4C9-E403-9520-5869EEE2EFC8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AD16FAA-F100-432B-BE23-1EDEF6FD6A1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520281D-C90A-2034-767F-12B994F25ED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FBD502-51DC-FA9C-0352-87D6F20108F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C22904-0EF5-1FDC-BD9A-64391908A50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15DCE29-76E7-2E73-18D7-F37DD3E213B0}"/>
              </a:ext>
            </a:extLst>
          </p:cNvPr>
          <p:cNvGrpSpPr/>
          <p:nvPr/>
        </p:nvGrpSpPr>
        <p:grpSpPr>
          <a:xfrm>
            <a:off x="12377590" y="2456620"/>
            <a:ext cx="9787026" cy="889000"/>
            <a:chOff x="1618799" y="2456620"/>
            <a:chExt cx="9787026" cy="889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B411D0D-669B-00C2-DEBA-E32768019975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BEB4EBE-31B9-03B9-CEF8-32F3E4F32144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D851D21-A6BE-B87E-EA00-7EB480FF9A73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458FCC-DC08-EF49-4936-2D67209B782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0A8FEB-9C0A-3CFD-307A-9FFD6C7F79CD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B7E69C-02D9-C25B-9E6B-A4EF24FE7690}"/>
              </a:ext>
            </a:extLst>
          </p:cNvPr>
          <p:cNvGrpSpPr/>
          <p:nvPr/>
        </p:nvGrpSpPr>
        <p:grpSpPr>
          <a:xfrm>
            <a:off x="12377590" y="3544217"/>
            <a:ext cx="9787026" cy="889000"/>
            <a:chOff x="1618799" y="3544217"/>
            <a:chExt cx="9787026" cy="88900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B245A14-C448-868A-02F7-E68E20F4780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557BC93-3AF8-5123-41E8-9E7378A58085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6C88B5F1-C1E1-DE71-BA85-943050DFB28B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EAFA62C-1C79-2632-1EE0-E9B4F14B786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33663B3-0A62-3C6A-9B65-B71C4473706D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BFC5E2-8E89-1590-28DE-624CFCDF2A63}"/>
              </a:ext>
            </a:extLst>
          </p:cNvPr>
          <p:cNvGrpSpPr/>
          <p:nvPr/>
        </p:nvGrpSpPr>
        <p:grpSpPr>
          <a:xfrm>
            <a:off x="12377590" y="4631814"/>
            <a:ext cx="9787026" cy="889000"/>
            <a:chOff x="1618799" y="4631814"/>
            <a:chExt cx="9787026" cy="88900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28ACDB7-6B0B-09F2-1CB8-4620D6F08749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A307251-9D5E-0E71-77B4-C886FA431FD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AFC75F0-B913-0CD3-C86A-8E7BBE10128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750C0B6-D58C-7DF1-93EF-3446ECFE12CA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2887660-B43C-6EC0-9211-892881763643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3F9A2F9-7D18-72E9-B496-83EB60AA462C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indent="233363" algn="ctr">
              <a:lnSpc>
                <a:spcPct val="150000"/>
              </a:lnSpc>
            </a:pP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ه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 عملية تقييم إجابات التلميذ على أسئلة ال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إ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ختبارات لتحديد مستوى فهمهم للمحتوى التعليمي وهي من المهام الموكلة 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لأستاذ:</a:t>
            </a:r>
            <a:endParaRPr lang="ar-MA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indent="233363" algn="ctr">
              <a:lnSpc>
                <a:spcPct val="150000"/>
              </a:lnSpc>
            </a:pP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من أهدافها :</a:t>
            </a:r>
          </a:p>
          <a:p>
            <a:pPr indent="233363" algn="ctr">
              <a:lnSpc>
                <a:spcPct val="150000"/>
              </a:lnSpc>
            </a:pPr>
            <a:endParaRPr lang="ar-MA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2798763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قياس مستوى التحصيل الدراسي: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798763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تحسين التعلم: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798763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تقييم فعالية التعليم: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indent="233363" algn="ctr">
              <a:lnSpc>
                <a:spcPct val="150000"/>
              </a:lnSpc>
            </a:pPr>
            <a:endParaRPr lang="fr-FR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indent="233363" algn="ctr">
              <a:lnSpc>
                <a:spcPct val="150000"/>
              </a:lnSpc>
            </a:pPr>
            <a:endParaRPr lang="fr-FR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926CD0-ACC8-5ABA-7066-BA1BE43CCE6D}"/>
              </a:ext>
            </a:extLst>
          </p:cNvPr>
          <p:cNvGrpSpPr/>
          <p:nvPr/>
        </p:nvGrpSpPr>
        <p:grpSpPr>
          <a:xfrm>
            <a:off x="12377590" y="5714436"/>
            <a:ext cx="9787026" cy="889000"/>
            <a:chOff x="1618799" y="4631814"/>
            <a:chExt cx="9787026" cy="8890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BBBA886-DAF0-61DB-83F5-5C26D3CC8B9E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476B3E6-B2B7-503F-E3E6-94C204B29B22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9FFE601-0CD9-47D0-0742-AA750B772DCB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9D3620C-C1FF-4B38-F8FD-782AAF654A9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45F8699-49A2-428C-7A63-E5231C680C1B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27204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30D-7692-D501-E65B-9E5E1D09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81A8C-8C30-133A-56E6-7395E4CD400A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0FADFF-23BC-724F-2E34-1DB49B7558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951EAD-8DDD-D379-EDC7-4F9C9E51BE0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9F7EEF-8CBE-F835-1C6D-641644E0F24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C1248-ED01-076D-3AB7-CDE40389EDD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C3F5D-C53A-E743-4493-42303FBD12C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3CDCACE-82CB-8EC1-9530-80AAE1D9A3DC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77E4DA-30E5-A3B2-37AA-5D812EFD06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19"/>
          <a:stretch/>
        </p:blipFill>
        <p:spPr>
          <a:xfrm>
            <a:off x="660637" y="1397450"/>
            <a:ext cx="498659" cy="20708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AA132AB-511A-9617-D943-398A5E235B0B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121AE7-C516-EAAD-7C18-7E2B15864960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هي عملية تحويل البيانات الخام من ا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لإ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ختبارات إلى معلومات قابلة لل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إ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ستخدام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:</a:t>
            </a:r>
          </a:p>
          <a:p>
            <a:pPr algn="ctr">
              <a:lnSpc>
                <a:spcPct val="200000"/>
              </a:lnSpc>
            </a:pP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تشمل عملية تفريغ النتائج الخطوات التالية: </a:t>
            </a:r>
            <a:endParaRPr lang="ar-MA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3425825" lvl="1" indent="-342900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جمع البيانات من ا</a:t>
            </a:r>
            <a:r>
              <a:rPr lang="ar-M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لإ</a:t>
            </a: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ختبارات.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425825" lvl="1" indent="-342900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تنظيم البيانات في جداول أو قواعد بيانات.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425825" lvl="1" indent="-342900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تحليل البيانات باستخدام أساليب إحصائية.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425825" lvl="1" indent="-342900"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استخراج النتائج من البيانات.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A141C7-BCFA-B389-D1F3-D21974E1CC2B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1983CF-4484-2314-5EFF-2CA1FE20BC46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9E87CFE-81CE-4FE0-FB7D-0E8184AFC16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E64EF70-A103-76F9-F44C-897C5A3F7B2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71F561C-7333-2E1D-3F17-E8464568B26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D258D71-7DD7-66D7-EA08-6C8E60FCF1B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D579D5D-9090-3490-00CE-B1B5AD7D0D9B}"/>
              </a:ext>
            </a:extLst>
          </p:cNvPr>
          <p:cNvGrpSpPr/>
          <p:nvPr/>
        </p:nvGrpSpPr>
        <p:grpSpPr>
          <a:xfrm>
            <a:off x="12377590" y="3544217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0E9B10C-8C8D-B859-A749-F5FF9B7B3400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02A09447-E86E-67FD-32EE-FF157CAED0B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DE72283-7192-35F7-9B33-F7365176C4CB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1D3F770-69D1-6B66-ADCE-73A9E16D560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644C6F4-9BFF-4A6E-5C08-2E2028C0E1C3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97B7F9E-337F-CDAF-6B40-93802E13F2F3}"/>
              </a:ext>
            </a:extLst>
          </p:cNvPr>
          <p:cNvGrpSpPr/>
          <p:nvPr/>
        </p:nvGrpSpPr>
        <p:grpSpPr>
          <a:xfrm>
            <a:off x="12377590" y="4631814"/>
            <a:ext cx="9787026" cy="889000"/>
            <a:chOff x="1618799" y="4631814"/>
            <a:chExt cx="9787026" cy="88900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73D09F1-170A-8B87-13B2-2053770CACB0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D8DC056-6D6E-D02D-D248-B772E042B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B79C93B-8CAF-DF9C-33FA-47A6960F9287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6BB0C13-7F11-9F09-C11C-50B63E376BB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5F3B87F-C82F-65CC-09DC-0811673BCEDF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7C9266C-B461-3407-387B-26640251654A}"/>
              </a:ext>
            </a:extLst>
          </p:cNvPr>
          <p:cNvGrpSpPr/>
          <p:nvPr/>
        </p:nvGrpSpPr>
        <p:grpSpPr>
          <a:xfrm>
            <a:off x="12377590" y="1567283"/>
            <a:ext cx="9787026" cy="889000"/>
            <a:chOff x="1618799" y="1428812"/>
            <a:chExt cx="9787026" cy="8890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07A6F17-BD16-73E3-5772-766219A5AC84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BEA451DE-570F-564E-33EF-51B9B9FF92D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72909D06-A9C0-4735-2155-F7FE0F7047C5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D2F87E5-3362-6732-0854-4695C390A0D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BE2B99C-B4D0-363E-EE16-B8F7BE37C679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BFD24B6-87F1-2D70-E686-DB79C4FEE89F}"/>
              </a:ext>
            </a:extLst>
          </p:cNvPr>
          <p:cNvGrpSpPr/>
          <p:nvPr/>
        </p:nvGrpSpPr>
        <p:grpSpPr>
          <a:xfrm>
            <a:off x="12377590" y="5714436"/>
            <a:ext cx="9787026" cy="889000"/>
            <a:chOff x="1618799" y="4631814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6B93C3-3D31-2ACC-CB4B-A57318C02E55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90664FE9-BF5F-6259-F936-0EC3B21FCA5D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6FDA8FB1-788D-C4BB-D830-2C52B871BA73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AF6AE6A-FFBA-5EBD-2C7B-D26136762DBA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30830D7-232F-E04F-416F-DF8AD0175F72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404149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30D-7692-D501-E65B-9E5E1D09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81A8C-8C30-133A-56E6-7395E4CD400A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0FADFF-23BC-724F-2E34-1DB49B7558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951EAD-8DDD-D379-EDC7-4F9C9E51BE0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9F7EEF-8CBE-F835-1C6D-641644E0F24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C1248-ED01-076D-3AB7-CDE40389EDD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C3F5D-C53A-E743-4493-42303FBD12C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3CDCACE-82CB-8EC1-9530-80AAE1D9A3DC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A132AB-511A-9617-D943-398A5E235B0B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121AE7-C516-EAAD-7C18-7E2B15864960}"/>
              </a:ext>
            </a:extLst>
          </p:cNvPr>
          <p:cNvSpPr/>
          <p:nvPr/>
        </p:nvSpPr>
        <p:spPr>
          <a:xfrm rot="5400000">
            <a:off x="3681171" y="-1910124"/>
            <a:ext cx="4668253" cy="10914069"/>
          </a:xfrm>
          <a:prstGeom prst="rect">
            <a:avLst/>
          </a:prstGeom>
          <a:noFill/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endParaRPr lang="fr-FR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A141C7-BCFA-B389-D1F3-D21974E1CC2B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71983CF-4484-2314-5EFF-2CA1FE20BC46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9E87CFE-81CE-4FE0-FB7D-0E8184AFC16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E64EF70-A103-76F9-F44C-897C5A3F7B2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71F561C-7333-2E1D-3F17-E8464568B26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D258D71-7DD7-66D7-EA08-6C8E60FCF1BA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D579D5D-9090-3490-00CE-B1B5AD7D0D9B}"/>
              </a:ext>
            </a:extLst>
          </p:cNvPr>
          <p:cNvGrpSpPr/>
          <p:nvPr/>
        </p:nvGrpSpPr>
        <p:grpSpPr>
          <a:xfrm>
            <a:off x="12377590" y="3544217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0E9B10C-8C8D-B859-A749-F5FF9B7B3400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02A09447-E86E-67FD-32EE-FF157CAED0B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DE72283-7192-35F7-9B33-F7365176C4CB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1D3F770-69D1-6B66-ADCE-73A9E16D560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644C6F4-9BFF-4A6E-5C08-2E2028C0E1C3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97B7F9E-337F-CDAF-6B40-93802E13F2F3}"/>
              </a:ext>
            </a:extLst>
          </p:cNvPr>
          <p:cNvGrpSpPr/>
          <p:nvPr/>
        </p:nvGrpSpPr>
        <p:grpSpPr>
          <a:xfrm>
            <a:off x="12377590" y="4631814"/>
            <a:ext cx="9787026" cy="889000"/>
            <a:chOff x="1618799" y="4631814"/>
            <a:chExt cx="9787026" cy="88900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73D09F1-170A-8B87-13B2-2053770CACB0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D8DC056-6D6E-D02D-D248-B772E042B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B79C93B-8CAF-DF9C-33FA-47A6960F9287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6BB0C13-7F11-9F09-C11C-50B63E376BB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5F3B87F-C82F-65CC-09DC-0811673BCEDF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7C9266C-B461-3407-387B-26640251654A}"/>
              </a:ext>
            </a:extLst>
          </p:cNvPr>
          <p:cNvGrpSpPr/>
          <p:nvPr/>
        </p:nvGrpSpPr>
        <p:grpSpPr>
          <a:xfrm>
            <a:off x="12377590" y="1567283"/>
            <a:ext cx="9787026" cy="889000"/>
            <a:chOff x="1618799" y="1428812"/>
            <a:chExt cx="9787026" cy="8890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07A6F17-BD16-73E3-5772-766219A5AC84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BEA451DE-570F-564E-33EF-51B9B9FF92D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72909D06-A9C0-4735-2155-F7FE0F7047C5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D2F87E5-3362-6732-0854-4695C390A0D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BE2B99C-B4D0-363E-EE16-B8F7BE37C679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B802D69-C49C-722E-113D-7B06CA61B53A}"/>
              </a:ext>
            </a:extLst>
          </p:cNvPr>
          <p:cNvSpPr txBox="1"/>
          <p:nvPr/>
        </p:nvSpPr>
        <p:spPr>
          <a:xfrm>
            <a:off x="4250266" y="1028118"/>
            <a:ext cx="3691467" cy="369332"/>
          </a:xfrm>
          <a:prstGeom prst="rect">
            <a:avLst/>
          </a:prstGeom>
          <a:solidFill>
            <a:srgbClr val="FCE9DC"/>
          </a:solidFill>
          <a:ln w="28575">
            <a:solidFill>
              <a:srgbClr val="2D283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نموذج لشبكة التفريغ:</a:t>
            </a:r>
            <a:endParaRPr lang="fr-FR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DD57AEF-DAB9-3B0D-29A0-1C08277398E3}"/>
              </a:ext>
            </a:extLst>
          </p:cNvPr>
          <p:cNvGrpSpPr/>
          <p:nvPr/>
        </p:nvGrpSpPr>
        <p:grpSpPr>
          <a:xfrm>
            <a:off x="12377590" y="5714436"/>
            <a:ext cx="9787026" cy="889000"/>
            <a:chOff x="1618799" y="4631814"/>
            <a:chExt cx="9787026" cy="889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66686FA-F4A9-AE5E-2B96-8466E377AF39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B3711FF-DC2B-103F-96AD-0908BAD02CF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24F7798-BBEE-CA47-9A54-0242B53AC41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03F62EB-CDF4-7A62-75D1-C4EC23E2CC28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BB8421-76C1-CAD6-EF40-C302745422EF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2C604043-54F6-C15A-99D6-30FA9A071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19"/>
          <a:stretch/>
        </p:blipFill>
        <p:spPr>
          <a:xfrm>
            <a:off x="660637" y="1397450"/>
            <a:ext cx="10709320" cy="444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0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405F-A0D5-0CE1-112A-9B3EE9CA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F08FD1-4947-D467-814B-CDED7BD5407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C5D8C7-E3D8-356C-D137-A8D2461DD35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06F75D-432A-D34D-1D91-291BEBEBD72B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8D6A3B7-DB39-5D01-3298-8954278CC00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DFC7F2-17B2-650A-CED6-B1B046AB10A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A1DA94-C04A-6DF2-2B64-C6F032E18E4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8DC20ED-5E8D-2071-3972-C716B8717AAA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8E5760-4FB5-71F6-3532-BFBD3F7CC00E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86777D-2F12-7821-6285-A70B950350A0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C0D1141-9B93-99E6-C400-492A2EA51B92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ADB27FF-9F37-20C7-B4E6-4A5E62494842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A92E6566-9BCD-50D4-4433-2ABC90BFE54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174B85F-8BD0-726A-3DEA-E6F6993045D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6BEDC3-D381-0B42-6E38-1CACAC9C7CF2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849AB-DEEF-5D19-1FBB-60FF0958080E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50000"/>
              </a:lnSpc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هي عملية </a:t>
            </a:r>
            <a:r>
              <a:rPr lang="ar-M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تفسير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المعلومات ال</a:t>
            </a:r>
            <a:r>
              <a:rPr lang="ar-M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 تم الحصول عليها من عملية تفريغ النتائج.</a:t>
            </a:r>
            <a:endParaRPr lang="ar-MA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تشمل عملية تحليل النتائج الخطوات التالية: 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4000500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مقارنة النتائج مع المعاي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ي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ر. 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4000500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استخ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لا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ص النتائج من البيانات. 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4000500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تقديم النتائج في تقرير.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119313" indent="-342900" algn="r" rtl="1">
              <a:lnSpc>
                <a:spcPct val="200000"/>
              </a:lnSpc>
              <a:buFont typeface="Wingdings" panose="05000000000000000000" pitchFamily="2" charset="2"/>
              <a:buChar char=""/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يمكن تحليل النتائج باستخدام أساليب إحصائية مختلفة</a:t>
            </a:r>
            <a:r>
              <a:rPr lang="ar-M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.</a:t>
            </a:r>
            <a:r>
              <a:rPr lang="ar-SA" sz="2000" dirty="0"/>
              <a:t>.</a:t>
            </a:r>
            <a:endParaRPr lang="fr-FR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CDFED8-D523-63BC-131A-C0F8F8648F61}"/>
              </a:ext>
            </a:extLst>
          </p:cNvPr>
          <p:cNvGrpSpPr/>
          <p:nvPr/>
        </p:nvGrpSpPr>
        <p:grpSpPr>
          <a:xfrm>
            <a:off x="12377590" y="2456620"/>
            <a:ext cx="9787026" cy="889000"/>
            <a:chOff x="1618799" y="2456620"/>
            <a:chExt cx="9787026" cy="88900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20AF622-E015-7A6B-E995-65DCA860319B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A05D4F0-C44E-1C88-B983-32396C70B5E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40E9ECC-8174-63BB-6EFB-7AF159A81D5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DCA33DC-1480-6D67-1587-C4E5C28B1DEF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E557BA-D7E8-0B42-C4F0-93316B6C8BF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F080F37-B762-F442-F1F2-35F9A11B0F25}"/>
              </a:ext>
            </a:extLst>
          </p:cNvPr>
          <p:cNvGrpSpPr/>
          <p:nvPr/>
        </p:nvGrpSpPr>
        <p:grpSpPr>
          <a:xfrm>
            <a:off x="12377590" y="4631814"/>
            <a:ext cx="9787026" cy="889000"/>
            <a:chOff x="1618799" y="4631814"/>
            <a:chExt cx="9787026" cy="8890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AB2A066-B2CE-1C3F-4EA7-6DC0B56DDEEB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44C4A88-88AC-E9BE-9907-2226C3C6FDF8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3B3FF4D-9037-9B8D-70C3-859E69150005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3330802-7D57-62BB-D112-D03A5BA80586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F3394FC-595B-CBB9-0FF6-ECD68B5BD973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964660-471F-0689-757D-D9B328B83373}"/>
              </a:ext>
            </a:extLst>
          </p:cNvPr>
          <p:cNvGrpSpPr/>
          <p:nvPr/>
        </p:nvGrpSpPr>
        <p:grpSpPr>
          <a:xfrm>
            <a:off x="12377590" y="1404057"/>
            <a:ext cx="9787026" cy="889000"/>
            <a:chOff x="1618799" y="1428812"/>
            <a:chExt cx="9787026" cy="8890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BA72846-D07D-9C54-72AF-8AD8E792441E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EA957411-B41B-245F-C22A-AEE6736B1B4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B2037ECE-0544-353D-C71E-7119E54563DA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DB4246D-98D8-D974-19F0-1FD45CD5EA86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711BB71-1DD3-B7F3-63DF-5E49CAF91191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6171B7-7881-8B52-BB6E-8820AAE910DD}"/>
              </a:ext>
            </a:extLst>
          </p:cNvPr>
          <p:cNvGrpSpPr/>
          <p:nvPr/>
        </p:nvGrpSpPr>
        <p:grpSpPr>
          <a:xfrm>
            <a:off x="12377590" y="5714436"/>
            <a:ext cx="9787026" cy="889000"/>
            <a:chOff x="1618799" y="4631814"/>
            <a:chExt cx="9787026" cy="88900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B62FA1E-8A22-FBDF-9F06-21C47C4CF886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DDE767A-921B-14DD-9872-ABADEF5D5404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D897E08-8A0C-EE10-8CB2-C3D1454B4F3F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040DDF-443C-495F-C6F8-8B8D97EE83E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7340DB6-D27E-84A1-34A2-7296914366ED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114649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59EF8-9D49-6C9B-7623-EAD5C1C95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485A2C-5603-DCC5-337E-6F27B2945C6D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816B25-6A8B-52D2-E09C-2037B8554B8D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893C33F-DABF-3751-D432-BD2CCD7F7E2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7036FAA-0C3F-D822-88D1-359EDCB4E12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C5D6033-C2A3-2DDF-71DA-D2EAC494043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C66E0AC-3C43-E7B8-4D27-C42A295E42E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53FF4B6-4F4D-8BC6-4CE8-6E79859EDD3B}"/>
              </a:ext>
            </a:extLst>
          </p:cNvPr>
          <p:cNvSpPr/>
          <p:nvPr/>
        </p:nvSpPr>
        <p:spPr>
          <a:xfrm>
            <a:off x="-1006666" y="625901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B96A90-11C4-39B3-1500-3F3D88BAE471}"/>
              </a:ext>
            </a:extLst>
          </p:cNvPr>
          <p:cNvSpPr/>
          <p:nvPr/>
        </p:nvSpPr>
        <p:spPr>
          <a:xfrm>
            <a:off x="20301" y="692127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40F11FE-5857-70B5-871C-7790DFE90943}"/>
              </a:ext>
            </a:extLst>
          </p:cNvPr>
          <p:cNvGrpSpPr/>
          <p:nvPr/>
        </p:nvGrpSpPr>
        <p:grpSpPr>
          <a:xfrm>
            <a:off x="5787604" y="87962"/>
            <a:ext cx="9787026" cy="889000"/>
            <a:chOff x="1618799" y="1428812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84BAD13-34D4-B913-0BB0-1B33282EDF18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E22186A-5E6F-DFF0-07F6-03927D4DCD1A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D68384A-157C-CC15-D959-81B03596475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413E46-8CA2-DFDA-3A85-7D112735977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53060D-AD10-1551-5293-A0134DDC66D2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CA741AF-EB02-3764-034E-EF708EAC4086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5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هي عملية ربط النتائج الت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تم الحصول عليها من عملية تحليل النتائج بسياقها.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algn="ctr">
              <a:lnSpc>
                <a:spcPct val="250000"/>
              </a:lnSpc>
            </a:pP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من 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أهداف عملية تأويل النتائج: 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28003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SA" dirty="0">
                <a:solidFill>
                  <a:srgbClr val="2D283C"/>
                </a:solidFill>
              </a:rPr>
              <a:t> 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فهم معن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ى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النتائج بشكل أفضل. 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8003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تحديد تأث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ير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النتائج على الممارسات التعليمية. 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8003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تحسين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التعلم بشكل أكثر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فعالية. 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8003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تقييم المناهج الدراسية بشكل أك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ثر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دقة. </a:t>
            </a:r>
            <a:endParaRPr lang="ar-MA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8003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تحديد ا</a:t>
            </a:r>
            <a:r>
              <a:rPr lang="ar-MA" sz="2000" dirty="0" err="1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لإ</a:t>
            </a:r>
            <a:r>
              <a:rPr lang="ar-SA" sz="2000" dirty="0" err="1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حتياجات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الفردية 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للتلميذ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. </a:t>
            </a:r>
            <a:endParaRPr lang="fr-FR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E1CBC9C-B39E-122A-5825-D62A8A2F109A}"/>
              </a:ext>
            </a:extLst>
          </p:cNvPr>
          <p:cNvGrpSpPr/>
          <p:nvPr/>
        </p:nvGrpSpPr>
        <p:grpSpPr>
          <a:xfrm>
            <a:off x="12377590" y="2456620"/>
            <a:ext cx="9787026" cy="889000"/>
            <a:chOff x="1618799" y="2456620"/>
            <a:chExt cx="9787026" cy="88900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35527E1-52DD-0576-4B18-62FE8D37E72B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498475C-6EDB-7A37-4CA0-A906B73921E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BE725D2-1789-8682-CBB1-DDBDEF46251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703284-ACA6-C400-507D-9B7D1E655FD1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147D2C-CDD6-23C3-5FD6-BDFCA6ACDC05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A49795-15E4-06B5-2397-F769758CFEAA}"/>
              </a:ext>
            </a:extLst>
          </p:cNvPr>
          <p:cNvGrpSpPr/>
          <p:nvPr/>
        </p:nvGrpSpPr>
        <p:grpSpPr>
          <a:xfrm>
            <a:off x="12377590" y="3544217"/>
            <a:ext cx="9787026" cy="889000"/>
            <a:chOff x="1618799" y="3544217"/>
            <a:chExt cx="9787026" cy="889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D3B25C1-7BC9-601E-6634-C334B36FE7C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EA16FE5-C238-7E23-4710-5F72FF0CE25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80075E7-BC40-239D-07F0-8C11F7F88D6F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652D921-B375-682B-CC0F-843980E33C0D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F19341-EE56-971A-05B7-FE7FA7FD448B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8514133-507F-5C44-CC15-ABA42445587F}"/>
              </a:ext>
            </a:extLst>
          </p:cNvPr>
          <p:cNvGrpSpPr/>
          <p:nvPr/>
        </p:nvGrpSpPr>
        <p:grpSpPr>
          <a:xfrm>
            <a:off x="12377590" y="1404057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75B0CED-A3B7-8058-3B11-0CE030E770BA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E83F897B-94F1-B841-A8F2-9459A985DDE8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B04E43A-D12C-022D-F6D1-8D67FDCD1DA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FF6B8CF-CA90-9A7A-B45D-3F2A79C71E4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3370DD-08D1-087F-1B1D-97BA67020B79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096BE39-F9B7-4449-74CC-23A58B9FBCF6}"/>
              </a:ext>
            </a:extLst>
          </p:cNvPr>
          <p:cNvGrpSpPr/>
          <p:nvPr/>
        </p:nvGrpSpPr>
        <p:grpSpPr>
          <a:xfrm>
            <a:off x="12377590" y="5714436"/>
            <a:ext cx="9787026" cy="889000"/>
            <a:chOff x="1618799" y="4631814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046A965-2B7D-B9D3-665E-C9519427175E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5A3B339-FCF7-6CD9-EA8A-30911FC8D33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DA8B7F0C-1188-6E89-B533-45FBA9EF07E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C43AC9C-27CC-F884-7ADF-EAD27CD5E4B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CB489E4-D091-B52B-FD6A-99B1F284B278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60033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59EF8-9D49-6C9B-7623-EAD5C1C95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485A2C-5603-DCC5-337E-6F27B2945C6D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816B25-6A8B-52D2-E09C-2037B8554B8D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893C33F-DABF-3751-D432-BD2CCD7F7E2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7036FAA-0C3F-D822-88D1-359EDCB4E12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C5D6033-C2A3-2DDF-71DA-D2EAC494043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C66E0AC-3C43-E7B8-4D27-C42A295E42E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53FF4B6-4F4D-8BC6-4CE8-6E79859EDD3B}"/>
              </a:ext>
            </a:extLst>
          </p:cNvPr>
          <p:cNvSpPr/>
          <p:nvPr/>
        </p:nvSpPr>
        <p:spPr>
          <a:xfrm>
            <a:off x="-1006666" y="6259010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B96A90-11C4-39B3-1500-3F3D88BAE471}"/>
              </a:ext>
            </a:extLst>
          </p:cNvPr>
          <p:cNvSpPr/>
          <p:nvPr/>
        </p:nvSpPr>
        <p:spPr>
          <a:xfrm>
            <a:off x="20301" y="6921278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40F11FE-5857-70B5-871C-7790DFE90943}"/>
              </a:ext>
            </a:extLst>
          </p:cNvPr>
          <p:cNvGrpSpPr/>
          <p:nvPr/>
        </p:nvGrpSpPr>
        <p:grpSpPr>
          <a:xfrm>
            <a:off x="12377590" y="4638342"/>
            <a:ext cx="9787026" cy="889000"/>
            <a:chOff x="1618799" y="1428812"/>
            <a:chExt cx="9787026" cy="889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84BAD13-34D4-B913-0BB0-1B33282EDF18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E22186A-5E6F-DFF0-07F6-03927D4DCD1A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D68384A-157C-CC15-D959-81B03596475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413E46-8CA2-DFDA-3A85-7D112735977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53060D-AD10-1551-5293-A0134DDC66D2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تأويل نتائج التقويم</a:t>
              </a:r>
              <a:endParaRPr lang="fr-FR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CA741AF-EB02-3764-034E-EF708EAC4086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بعد تأويل نتائج التقويم وتحديد مكامن الضعف لدى كل متعلم , لابد من وضع خطة للشروع في معالجتها .</a:t>
            </a:r>
          </a:p>
          <a:p>
            <a:pPr algn="ctr">
              <a:lnSpc>
                <a:spcPct val="200000"/>
              </a:lnSpc>
            </a:pP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وهذا نموذج لشبكة استثمار نتائج التقويم التشخيصي :</a:t>
            </a:r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E1CBC9C-B39E-122A-5825-D62A8A2F109A}"/>
              </a:ext>
            </a:extLst>
          </p:cNvPr>
          <p:cNvGrpSpPr/>
          <p:nvPr/>
        </p:nvGrpSpPr>
        <p:grpSpPr>
          <a:xfrm>
            <a:off x="12377590" y="2456620"/>
            <a:ext cx="9787026" cy="889000"/>
            <a:chOff x="1618799" y="2456620"/>
            <a:chExt cx="9787026" cy="88900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35527E1-52DD-0576-4B18-62FE8D37E72B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498475C-6EDB-7A37-4CA0-A906B73921E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BE725D2-1789-8682-CBB1-DDBDEF46251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703284-ACA6-C400-507D-9B7D1E655FD1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147D2C-CDD6-23C3-5FD6-BDFCA6ACDC05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التفريغ</a:t>
              </a:r>
              <a:endParaRPr lang="fr-FR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A49795-15E4-06B5-2397-F769758CFEAA}"/>
              </a:ext>
            </a:extLst>
          </p:cNvPr>
          <p:cNvGrpSpPr/>
          <p:nvPr/>
        </p:nvGrpSpPr>
        <p:grpSpPr>
          <a:xfrm>
            <a:off x="12377590" y="3544217"/>
            <a:ext cx="9787026" cy="889000"/>
            <a:chOff x="1618799" y="3544217"/>
            <a:chExt cx="9787026" cy="889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D3B25C1-7BC9-601E-6634-C334B36FE7C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EA16FE5-C238-7E23-4710-5F72FF0CE25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80075E7-BC40-239D-07F0-8C11F7F88D6F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652D921-B375-682B-CC0F-843980E33C0D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F19341-EE56-971A-05B7-FE7FA7FD448B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التحليل</a:t>
              </a:r>
              <a:endParaRPr lang="fr-FR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8514133-507F-5C44-CC15-ABA42445587F}"/>
              </a:ext>
            </a:extLst>
          </p:cNvPr>
          <p:cNvGrpSpPr/>
          <p:nvPr/>
        </p:nvGrpSpPr>
        <p:grpSpPr>
          <a:xfrm>
            <a:off x="12377590" y="1404057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75B0CED-A3B7-8058-3B11-0CE030E770BA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E83F897B-94F1-B841-A8F2-9459A985DDE8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B04E43A-D12C-022D-F6D1-8D67FDCD1DA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FF6B8CF-CA90-9A7A-B45D-3F2A79C71E4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3370DD-08D1-087F-1B1D-97BA67020B79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عملية التصحيح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66AA59F-F0BE-F63B-A359-EBE8CB53FF27}"/>
              </a:ext>
            </a:extLst>
          </p:cNvPr>
          <p:cNvSpPr/>
          <p:nvPr/>
        </p:nvSpPr>
        <p:spPr>
          <a:xfrm>
            <a:off x="13270102" y="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B3F7D88-61E4-2BF3-D561-077C978DC990}"/>
              </a:ext>
            </a:extLst>
          </p:cNvPr>
          <p:cNvSpPr/>
          <p:nvPr/>
        </p:nvSpPr>
        <p:spPr>
          <a:xfrm>
            <a:off x="11018808" y="-5377800"/>
            <a:ext cx="240631" cy="4616973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096BE39-F9B7-4449-74CC-23A58B9FBCF6}"/>
              </a:ext>
            </a:extLst>
          </p:cNvPr>
          <p:cNvGrpSpPr/>
          <p:nvPr/>
        </p:nvGrpSpPr>
        <p:grpSpPr>
          <a:xfrm>
            <a:off x="5787604" y="50028"/>
            <a:ext cx="9787026" cy="889000"/>
            <a:chOff x="1618799" y="4631814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046A965-2B7D-B9D3-665E-C9519427175E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5A3B339-FCF7-6CD9-EA8A-30911FC8D33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DA8B7F0C-1188-6E89-B533-45FBA9EF07E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C43AC9C-27CC-F884-7ADF-EAD27CD5E4B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CB489E4-D091-B52B-FD6A-99B1F284B278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استثمار نتائج التقويم</a:t>
              </a:r>
              <a:endParaRPr lang="fr-FR" dirty="0"/>
            </a:p>
          </p:txBody>
        </p:sp>
      </p:grpSp>
      <p:pic>
        <p:nvPicPr>
          <p:cNvPr id="43" name="Picture 42" descr="A close-up of a document&#10;&#10;Description automatically generated">
            <a:extLst>
              <a:ext uri="{FF2B5EF4-FFF2-40B4-BE49-F238E27FC236}">
                <a16:creationId xmlns:a16="http://schemas.microsoft.com/office/drawing/2014/main" id="{483847AC-FF3B-99C8-B270-522612D21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67" y="2456620"/>
            <a:ext cx="9886888" cy="331577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6BE5A9BF-3069-4DA1-6F47-85C99A3D1985}"/>
              </a:ext>
            </a:extLst>
          </p:cNvPr>
          <p:cNvGrpSpPr/>
          <p:nvPr/>
        </p:nvGrpSpPr>
        <p:grpSpPr>
          <a:xfrm>
            <a:off x="1796599" y="-1399747"/>
            <a:ext cx="9787026" cy="889000"/>
            <a:chOff x="1618799" y="1428812"/>
            <a:chExt cx="9787026" cy="8890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6A4DBFF-8BA0-1AE9-3BFF-4C6EDB2788F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28E69862-D0AC-A248-54E9-93BCEEE626C1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A33E972-6249-A925-BCB3-F23F4F75A58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6CF2773-4025-5CAF-61F5-25DD99CBAF78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866FD8D-D15E-8708-8D80-662558DA339B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9D4529E-D41B-1182-61FE-635213B437A5}"/>
              </a:ext>
            </a:extLst>
          </p:cNvPr>
          <p:cNvGrpSpPr/>
          <p:nvPr/>
        </p:nvGrpSpPr>
        <p:grpSpPr>
          <a:xfrm>
            <a:off x="1796599" y="-1399747"/>
            <a:ext cx="9787026" cy="889000"/>
            <a:chOff x="1618799" y="2456620"/>
            <a:chExt cx="9787026" cy="8890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58B7C9A-CC49-4D26-AD18-301B24C9FB13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884887A-8D2B-235E-EA94-8B3C014F885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92A433DA-E78C-26B7-044E-C15926E69964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8A25C6C-A394-01CD-CCCF-0F98BC38CC5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21A0DF5-C488-F262-2830-EA5D0E84C97B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D2A4C1D-9BEE-37ED-644E-7B8E28C68E72}"/>
              </a:ext>
            </a:extLst>
          </p:cNvPr>
          <p:cNvGrpSpPr/>
          <p:nvPr/>
        </p:nvGrpSpPr>
        <p:grpSpPr>
          <a:xfrm>
            <a:off x="1796599" y="-1399747"/>
            <a:ext cx="9787026" cy="889000"/>
            <a:chOff x="1618799" y="3544217"/>
            <a:chExt cx="9787026" cy="8890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890E2B4-3038-9160-1DC2-94B6C0EE6FE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96C7132F-8E0A-16CB-D24C-1940C800F381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F2CC7EE9-FDFD-7EB0-B1A2-4584E083D097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1578D15A-55A3-2854-BCEC-06B40D734CB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6806705-A06D-2354-8724-2A98FD56ED31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D6F1295-9BCB-B23A-68CD-8282629F7FC0}"/>
              </a:ext>
            </a:extLst>
          </p:cNvPr>
          <p:cNvGrpSpPr/>
          <p:nvPr/>
        </p:nvGrpSpPr>
        <p:grpSpPr>
          <a:xfrm>
            <a:off x="1796599" y="-1399747"/>
            <a:ext cx="9787026" cy="889000"/>
            <a:chOff x="1618799" y="4631814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F5FFDE4-72B8-6535-F36C-A6AC8F087DE3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53DA883E-FD92-BD88-9F82-D1A91ACBF1D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B2F20549-5EF4-8AAF-AD3D-5C4810949A4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83C98CB-33E8-D90B-68EE-F3362DFAEF3F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9DE63C6-9440-68D5-7390-06AC8A767B94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993181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8724-3547-3419-A119-1C57F082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A6B3D4-45DA-D332-6E12-3E78B1FF8D7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4F5B9-7EB1-241C-9D3D-B4171243E09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56800CE-F639-986E-417C-EB75E841275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ACC5E4-424C-1C62-6FEA-D4BFA5F17BE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E9C422F-F722-9BC9-76DA-4CD1818383C8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E51B4F-EFDD-5DFB-4F6C-2AB49C7202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0B9E9BB-43D5-69C1-9579-A0A161ADBC4B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7ADDF5-6C12-4BAD-FAC4-23AE21BC95A5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4EACFE-D002-3C65-58AF-34E00E89FDB6}"/>
              </a:ext>
            </a:extLst>
          </p:cNvPr>
          <p:cNvSpPr/>
          <p:nvPr/>
        </p:nvSpPr>
        <p:spPr>
          <a:xfrm>
            <a:off x="986367" y="0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AB1B6-EE77-EC80-CA9A-D00383098CEE}"/>
              </a:ext>
            </a:extLst>
          </p:cNvPr>
          <p:cNvSpPr txBox="1"/>
          <p:nvPr/>
        </p:nvSpPr>
        <p:spPr>
          <a:xfrm>
            <a:off x="1454874" y="213667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الدعم : أنواعه , مجالاته , أنماطه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81F485-9D8B-C25F-05A8-A0DAFD8581EA}"/>
              </a:ext>
            </a:extLst>
          </p:cNvPr>
          <p:cNvSpPr/>
          <p:nvPr/>
        </p:nvSpPr>
        <p:spPr>
          <a:xfrm>
            <a:off x="10841010" y="888553"/>
            <a:ext cx="240631" cy="4616973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2DCE37-BC3A-CD16-8671-6B86EAA40C67}"/>
              </a:ext>
            </a:extLst>
          </p:cNvPr>
          <p:cNvGrpSpPr/>
          <p:nvPr/>
        </p:nvGrpSpPr>
        <p:grpSpPr>
          <a:xfrm>
            <a:off x="1618799" y="1428812"/>
            <a:ext cx="9787026" cy="889000"/>
            <a:chOff x="1618799" y="1428812"/>
            <a:chExt cx="9787026" cy="889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1E2B78C-AB3F-7B4A-86BF-5E152038DA3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1CE41B9-D70A-552E-29E6-4C3EA86B33C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DCE12DF-D3E3-A776-5CC8-C89F84690C1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2E1C41E-4508-1C94-2B87-DFD1B522003F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59B236-9997-4F2B-4404-73D43B59B968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AC05C4-1D15-D991-A525-FAFD306E1B74}"/>
              </a:ext>
            </a:extLst>
          </p:cNvPr>
          <p:cNvGrpSpPr/>
          <p:nvPr/>
        </p:nvGrpSpPr>
        <p:grpSpPr>
          <a:xfrm>
            <a:off x="1618799" y="2456620"/>
            <a:ext cx="9787026" cy="889000"/>
            <a:chOff x="1618799" y="2456620"/>
            <a:chExt cx="9787026" cy="8890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DFFAAE9-1F3C-4423-493E-76B04E2906C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13E4283-B663-DF8D-3185-12D19CB272A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4E81DE6-64FD-BD25-5716-C8FF4B6A114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8FB74E4-3B6A-BC19-05EA-CB89223E4F2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DF6227-2108-5B9B-8871-5320E11DBB9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9BD038-E749-8EA5-D6F2-83A648CB987F}"/>
              </a:ext>
            </a:extLst>
          </p:cNvPr>
          <p:cNvGrpSpPr/>
          <p:nvPr/>
        </p:nvGrpSpPr>
        <p:grpSpPr>
          <a:xfrm>
            <a:off x="1618799" y="3544217"/>
            <a:ext cx="9787026" cy="889000"/>
            <a:chOff x="1618799" y="3544217"/>
            <a:chExt cx="9787026" cy="8890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9AA3203-BC61-ACCB-DD7E-0EE1D931138B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999C12F-B4F4-46FD-C0E4-F32A74A6DC58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C454BC10-BA41-94F8-326F-015DB5724977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6F88A38-3BE3-ACA2-FB4A-FADDD29602AF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314AB05-5591-E34D-1D3F-6707539C9E2A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 مجالات الدعم</a:t>
              </a:r>
              <a:endParaRPr lang="fr-FR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9F6363D-774C-2546-C600-6175E7A826DB}"/>
              </a:ext>
            </a:extLst>
          </p:cNvPr>
          <p:cNvGrpSpPr/>
          <p:nvPr/>
        </p:nvGrpSpPr>
        <p:grpSpPr>
          <a:xfrm>
            <a:off x="1618799" y="4631814"/>
            <a:ext cx="9787026" cy="889000"/>
            <a:chOff x="1618799" y="4631814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B68E92C-051A-8BB8-75E1-16A567E5AC45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58A4B6E-8A4E-BB9A-28D4-8895F5AC986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625CBE4-1A75-EFE3-81D8-18967FD5909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3AD9165-C7CE-1E8C-A910-E5F0751517E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5235A6-F09B-A046-295C-451E8D8D1A32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6210E7B4-B52F-57AE-0591-967E25CB6FB6}"/>
              </a:ext>
            </a:extLst>
          </p:cNvPr>
          <p:cNvSpPr/>
          <p:nvPr/>
        </p:nvSpPr>
        <p:spPr>
          <a:xfrm>
            <a:off x="10619422" y="22078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312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C6B72-B429-E30A-FE23-5C1A33EC7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F15CA4-F35D-7ADF-E0E6-38B68077106B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8DA21B-F2BE-B0CA-7119-4B39A37C03B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583BA51-75B1-0ED0-6E32-68D98744886B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F345B5-5E4A-7C0F-ED8B-A8AA2BAB263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AB0A430-636F-038C-1602-42CCA48860F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BA16C5-7397-FC50-C94F-D2B8814C146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593DEED-1D9E-6B17-018C-47E834F922DF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028A86-34E3-3939-87D6-483178490944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DF4B41-C238-B1FA-8CB0-FF4AA4E6E116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B8E8F46-065B-2EBC-2AC5-66FBEC05B8BA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759B2DF-1725-A227-51F1-550DAAA7FE4F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81C2B5D-19EE-9B73-0FC7-B352E91911AC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577BF51-6B4F-D24E-020D-CD9CE99BB8BB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F7AB606-7816-950C-3498-F5CD92B878A2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70B4F1-F189-5C80-B248-026FFF43E0CA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F888C00-5025-EF8D-7278-8B3716DD2F70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C27E5B2-5AD1-B86C-FDDB-6DE5BDD612C6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FF3F8DE-D0DB-6375-E4C4-9BBB703E2E54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9959E91-1693-1BF9-7898-29B21F2B6F78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B59A06-38D8-F31B-7225-E73A8F0CA808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0F161C-80BB-19B7-2A99-BE34A5089049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FA4F18E-2A6E-E1AB-FD40-3E8601C65BE2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915F5E72-6765-F006-C3D7-158324562B90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0BDB8BE-ACC4-BCD1-24CB-D8DB8A0BCCAB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CEFE0C9-5A9B-970D-AFC3-426A0BAA7B39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9A3DA2F-3196-064B-3176-5F85ABD290A4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B2BBD40-5A93-DDD8-5223-CE138B57E7EA}"/>
              </a:ext>
            </a:extLst>
          </p:cNvPr>
          <p:cNvGrpSpPr/>
          <p:nvPr/>
        </p:nvGrpSpPr>
        <p:grpSpPr>
          <a:xfrm>
            <a:off x="13636192" y="4411295"/>
            <a:ext cx="9787026" cy="889000"/>
            <a:chOff x="1618799" y="4631814"/>
            <a:chExt cx="9787026" cy="8890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5FFC032-891B-1FBE-3AB9-6FA80448F4D1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F27D650-9C03-212E-E98D-611E47211AEF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3628ABFD-AA1C-5BEB-604C-11D05DEA086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C9AC52F-3A48-3A35-61C3-805F5530CBC1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84E40F0-96D7-02EC-188A-35ED0D657CA6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2E8A516-605B-09D5-DBBF-B2DDB75BB5D7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يعتبر الدعم البيداغوجي من بين المكونات ا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لأ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ساسية للعملية التعليمية التعلمية، لكونه يسمح بترسيخ مواطن القوة وتدارك التعثرات الحاصلة لدى المتعلمين في حينها، وتفادي تراكمها حتى 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لا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تتحول إلى عائق حقيقي، يصبح معه المتعلم غير قادر على مسايرة أنشطة التعليم و التعلم مما يؤدي تدريجيا إلى عدم ا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لإ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هتمام وبالتالي إلى الفشل و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الهدر المدرسي.</a:t>
            </a:r>
            <a:endParaRPr lang="fr-FR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4D23F6-C610-7B9F-0C00-E5103D727D80}"/>
              </a:ext>
            </a:extLst>
          </p:cNvPr>
          <p:cNvSpPr/>
          <p:nvPr/>
        </p:nvSpPr>
        <p:spPr>
          <a:xfrm>
            <a:off x="12692507" y="220780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773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2EFE2E-0D1F-D709-FCD3-F1E63C0E7579}"/>
              </a:ext>
            </a:extLst>
          </p:cNvPr>
          <p:cNvSpPr/>
          <p:nvPr/>
        </p:nvSpPr>
        <p:spPr>
          <a:xfrm>
            <a:off x="4046517" y="2137857"/>
            <a:ext cx="4665093" cy="452063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الترتيب الزمني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50000"/>
              </a:lnSpc>
            </a:pP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يختلف تصنيف الدعم باختل</a:t>
            </a:r>
            <a:r>
              <a:rPr lang="ar-M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</a:t>
            </a:r>
            <a:r>
              <a:rPr lang="ar-SA" sz="24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ف معايير التصنيف التي تتحدد فيما يلي:</a:t>
            </a:r>
            <a:endParaRPr lang="ar-MA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30861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الترتيب الزمني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0861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مجال الشخصية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0861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العدد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0861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جهة الدعم</a:t>
            </a:r>
            <a:endParaRPr lang="fr-FR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DF6AB3-2D19-8A4E-3E36-8D1F11DD08EF}"/>
              </a:ext>
            </a:extLst>
          </p:cNvPr>
          <p:cNvGrpSpPr/>
          <p:nvPr/>
        </p:nvGrpSpPr>
        <p:grpSpPr>
          <a:xfrm>
            <a:off x="13636192" y="1335780"/>
            <a:ext cx="9787026" cy="889000"/>
            <a:chOff x="1618799" y="2456620"/>
            <a:chExt cx="9787026" cy="889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67861F0-86AB-E2FC-CE72-04CA206EE4F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B70A43D-1431-EDF9-9B4A-FA51118477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5BE70F7-E9C3-5413-7876-198351E4FCE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4BC44FE-370F-0F9B-D2A3-35D71040FB02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C9CCEC-F435-0806-3208-8BB3423D2092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0284D4A-87DD-A7BA-30A4-67CC624FBF17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190058B-FA03-08C0-427D-AB85C4E7D566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0CCFD71A-6558-1CB5-6C1A-FED8D345E5B4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BF688B2-04FF-920B-24C2-F066272534C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3028706-D233-1217-5929-D0B1B8C9A0B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8267ED9-8E9B-A5B2-F3AC-24C841AF5066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3EEE788-61D4-5ED0-1276-BFA955AA36A2}"/>
              </a:ext>
            </a:extLst>
          </p:cNvPr>
          <p:cNvGrpSpPr/>
          <p:nvPr/>
        </p:nvGrpSpPr>
        <p:grpSpPr>
          <a:xfrm>
            <a:off x="13636192" y="4411295"/>
            <a:ext cx="9787026" cy="889000"/>
            <a:chOff x="1618799" y="4631814"/>
            <a:chExt cx="9787026" cy="8890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F7AD1D8-05CC-3FAC-A4C8-10D12EEBA6EF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27D9BCD-F612-DB53-C848-4C9DB561B87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360BF5F3-6A81-F7B3-A566-562F31C7293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D5D8D21-EA81-679A-CC82-926862B2925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894FDA5-9AEC-3DA6-878D-483C5B91E097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4120132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r>
              <a:rPr lang="ar-SA" sz="28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 يمكن تصنيف أنواع الدعم وفق هذا المعيار إلى: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855663" indent="-508000" algn="r" rtl="1">
              <a:lnSpc>
                <a:spcPct val="150000"/>
              </a:lnSpc>
            </a:pPr>
            <a:r>
              <a:rPr lang="ar-SA" sz="16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• </a:t>
            </a:r>
            <a:r>
              <a:rPr lang="ar-SA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الدعم الوقائي: </a:t>
            </a:r>
            <a:r>
              <a:rPr lang="ar-MA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 </a:t>
            </a:r>
            <a:r>
              <a:rPr lang="ar-MA" sz="2000" dirty="0">
                <a:solidFill>
                  <a:srgbClr val="FCE9DC"/>
                </a:solidFill>
                <a:latin typeface="Almarai Bold" pitchFamily="2" charset="-78"/>
                <a:cs typeface="Almarai Bold" pitchFamily="2" charset="-78"/>
              </a:rPr>
              <a:t>   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 له ارتباط وثيق بالتقويم التشخيصي، و سمي بالوقائي </a:t>
            </a:r>
            <a:r>
              <a:rPr lang="ar-MA" sz="2000" dirty="0" err="1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لأ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نه يقي المتعلم من التعثر قبل بدء عملية التعليم و التعلم. </a:t>
            </a:r>
            <a:endParaRPr lang="ar-MA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855663" indent="-508000" algn="r" rtl="1">
              <a:lnSpc>
                <a:spcPct val="150000"/>
              </a:lnSpc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• </a:t>
            </a:r>
            <a:r>
              <a:rPr lang="ar-SA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الدعم التتبعي: </a:t>
            </a:r>
            <a:r>
              <a:rPr lang="ar-MA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   </a:t>
            </a:r>
            <a:r>
              <a:rPr lang="ar-MA" sz="2000" dirty="0">
                <a:solidFill>
                  <a:srgbClr val="FCE9DC"/>
                </a:solidFill>
                <a:latin typeface="Almarai Bold" pitchFamily="2" charset="-78"/>
                <a:cs typeface="Almarai Bold" pitchFamily="2" charset="-78"/>
              </a:rPr>
              <a:t> 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 له عل</a:t>
            </a:r>
            <a:r>
              <a:rPr lang="ar-AE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</a:t>
            </a:r>
            <a:r>
              <a:rPr lang="ar-SA" sz="2000" dirty="0" err="1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قة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بالتقويم التكويني، و وظيفته ترشيد جهد المتعلم و سد ثغراته بتدخل</a:t>
            </a:r>
            <a:r>
              <a:rPr lang="ar-M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 آنية فورية مستمرة. </a:t>
            </a:r>
            <a:endParaRPr lang="ar-MA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855663" indent="-508000" algn="r" rtl="1">
              <a:lnSpc>
                <a:spcPct val="150000"/>
              </a:lnSpc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• </a:t>
            </a:r>
            <a:r>
              <a:rPr lang="ar-SA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الدعم التعويضي</a:t>
            </a:r>
            <a:r>
              <a:rPr lang="ar-AE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 او العلاجي</a:t>
            </a:r>
            <a:r>
              <a:rPr lang="ar-SA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: </a:t>
            </a:r>
            <a:r>
              <a:rPr lang="ar-MA" sz="2000" dirty="0">
                <a:solidFill>
                  <a:srgbClr val="FCE9DC"/>
                </a:solidFill>
                <a:highlight>
                  <a:srgbClr val="4E4E51"/>
                </a:highlight>
                <a:latin typeface="Almarai Bold" pitchFamily="2" charset="-78"/>
                <a:cs typeface="Almarai Bold" pitchFamily="2" charset="-78"/>
              </a:rPr>
              <a:t>  </a:t>
            </a:r>
            <a:r>
              <a:rPr lang="ar-MA" sz="2000" dirty="0">
                <a:solidFill>
                  <a:srgbClr val="FCE9DC"/>
                </a:solidFill>
                <a:latin typeface="Almarai Bold" pitchFamily="2" charset="-78"/>
                <a:cs typeface="Almarai Bold" pitchFamily="2" charset="-78"/>
              </a:rPr>
              <a:t>   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يقع في نهاية التدريس، و ينطلق من نتائج التقويم ا</a:t>
            </a:r>
            <a:r>
              <a:rPr lang="ar-M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لإ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جمالي، و الغرض منه تقليص الفوارق و تعويض النقص </a:t>
            </a:r>
            <a:r>
              <a:rPr lang="ar-SA" sz="2000" dirty="0" err="1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المل</a:t>
            </a:r>
            <a:r>
              <a:rPr lang="ar-M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حظ في نتائج تقويم التعلمات. </a:t>
            </a:r>
            <a:endParaRPr lang="fr-FR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DF6AB3-2D19-8A4E-3E36-8D1F11DD08EF}"/>
              </a:ext>
            </a:extLst>
          </p:cNvPr>
          <p:cNvGrpSpPr/>
          <p:nvPr/>
        </p:nvGrpSpPr>
        <p:grpSpPr>
          <a:xfrm>
            <a:off x="13636192" y="1335780"/>
            <a:ext cx="9787026" cy="889000"/>
            <a:chOff x="1618799" y="2456620"/>
            <a:chExt cx="9787026" cy="889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67861F0-86AB-E2FC-CE72-04CA206EE4F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B70A43D-1431-EDF9-9B4A-FA51118477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5BE70F7-E9C3-5413-7876-198351E4FCE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4BC44FE-370F-0F9B-D2A3-35D71040FB02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C9CCEC-F435-0806-3208-8BB3423D2092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0284D4A-87DD-A7BA-30A4-67CC624FBF17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190058B-FA03-08C0-427D-AB85C4E7D566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0CCFD71A-6558-1CB5-6C1A-FED8D345E5B4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BF688B2-04FF-920B-24C2-F066272534C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3028706-D233-1217-5929-D0B1B8C9A0B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8267ED9-8E9B-A5B2-F3AC-24C841AF5066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3EEE788-61D4-5ED0-1276-BFA955AA36A2}"/>
              </a:ext>
            </a:extLst>
          </p:cNvPr>
          <p:cNvGrpSpPr/>
          <p:nvPr/>
        </p:nvGrpSpPr>
        <p:grpSpPr>
          <a:xfrm>
            <a:off x="13636192" y="4411295"/>
            <a:ext cx="9787026" cy="889000"/>
            <a:chOff x="1618799" y="4631814"/>
            <a:chExt cx="9787026" cy="8890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F7AD1D8-05CC-3FAC-A4C8-10D12EEBA6EF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27D9BCD-F612-DB53-C848-4C9DB561B87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360BF5F3-6A81-F7B3-A566-562F31C7293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D5D8D21-EA81-679A-CC82-926862B2925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894FDA5-9AEC-3DA6-878D-483C5B91E097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0B114E9-AC8C-6E1C-999F-E7E2D3749D97}"/>
              </a:ext>
            </a:extLst>
          </p:cNvPr>
          <p:cNvSpPr/>
          <p:nvPr/>
        </p:nvSpPr>
        <p:spPr>
          <a:xfrm>
            <a:off x="1430907" y="580577"/>
            <a:ext cx="4665093" cy="452063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الترتيب الزمني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5871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r>
              <a:rPr lang="ar-SA" sz="28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 يمكن تصنيف أنواع الدعم وفق هذا المعيار إلى: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855663" indent="-508000" algn="r" rtl="1">
              <a:lnSpc>
                <a:spcPct val="150000"/>
              </a:lnSpc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• </a:t>
            </a:r>
            <a:r>
              <a:rPr lang="ar-S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الدعم النفسي: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 يهم المتعلمين الذين يعانون </a:t>
            </a:r>
            <a:r>
              <a:rPr lang="ar-M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من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صعوبات و مشاكل نفسية تعيق </a:t>
            </a:r>
            <a:r>
              <a:rPr lang="ar-SA" sz="2000" dirty="0" err="1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تعلماتهم</a:t>
            </a:r>
            <a:r>
              <a:rPr lang="ar-AE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وتحول دون تطوير ادائهم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. </a:t>
            </a:r>
            <a:endParaRPr lang="en-US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855663" indent="-508000" algn="r" rtl="1">
              <a:lnSpc>
                <a:spcPct val="150000"/>
              </a:lnSpc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• </a:t>
            </a:r>
            <a:r>
              <a:rPr lang="ar-S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الدعم ا</a:t>
            </a:r>
            <a:r>
              <a:rPr lang="ar-M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لإ</a:t>
            </a:r>
            <a:r>
              <a:rPr lang="ar-S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جتماعي: </a:t>
            </a:r>
            <a:r>
              <a:rPr lang="ar-AE" sz="2000" dirty="0">
                <a:solidFill>
                  <a:srgbClr val="2D283C"/>
                </a:solidFill>
                <a:latin typeface="Hacen Samra" panose="02000000000000000000" pitchFamily="2" charset="-78"/>
                <a:cs typeface="Almarai Bold" pitchFamily="2" charset="-78"/>
              </a:rPr>
              <a:t>يسعى الى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مساعدة المتعلمين على تجاوز الصعوبات و المعيقات ا</a:t>
            </a:r>
            <a:r>
              <a:rPr lang="ar-AE" sz="2000" dirty="0" err="1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لإ</a:t>
            </a:r>
            <a:r>
              <a:rPr lang="ar-SA" sz="2000" dirty="0" err="1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جتماعية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التي قد تؤثر في مسارهم الدراسي. </a:t>
            </a:r>
            <a:endParaRPr lang="en-US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855663" indent="-508000" algn="r" rtl="1">
              <a:lnSpc>
                <a:spcPct val="150000"/>
              </a:lnSpc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• </a:t>
            </a:r>
            <a:r>
              <a:rPr lang="ar-S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الدعم المعرفي المنهجي: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ينصب على المعارف و المهارات و منهجيات العمل المطلوب اكتسابها.</a:t>
            </a:r>
            <a:endParaRPr lang="fr-FR" sz="28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DF6AB3-2D19-8A4E-3E36-8D1F11DD08EF}"/>
              </a:ext>
            </a:extLst>
          </p:cNvPr>
          <p:cNvGrpSpPr/>
          <p:nvPr/>
        </p:nvGrpSpPr>
        <p:grpSpPr>
          <a:xfrm>
            <a:off x="12088373" y="1335780"/>
            <a:ext cx="9787026" cy="889000"/>
            <a:chOff x="1618799" y="2456620"/>
            <a:chExt cx="9787026" cy="889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67861F0-86AB-E2FC-CE72-04CA206EE4F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B70A43D-1431-EDF9-9B4A-FA51118477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5BE70F7-E9C3-5413-7876-198351E4FCE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4BC44FE-370F-0F9B-D2A3-35D71040FB02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C9CCEC-F435-0806-3208-8BB3423D2092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0284D4A-87DD-A7BA-30A4-67CC624FBF17}"/>
              </a:ext>
            </a:extLst>
          </p:cNvPr>
          <p:cNvGrpSpPr/>
          <p:nvPr/>
        </p:nvGrpSpPr>
        <p:grpSpPr>
          <a:xfrm>
            <a:off x="12088373" y="3323698"/>
            <a:ext cx="9787026" cy="889000"/>
            <a:chOff x="1618799" y="3544217"/>
            <a:chExt cx="9787026" cy="889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190058B-FA03-08C0-427D-AB85C4E7D566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0CCFD71A-6558-1CB5-6C1A-FED8D345E5B4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BF688B2-04FF-920B-24C2-F066272534C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3028706-D233-1217-5929-D0B1B8C9A0B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8267ED9-8E9B-A5B2-F3AC-24C841AF5066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3EEE788-61D4-5ED0-1276-BFA955AA36A2}"/>
              </a:ext>
            </a:extLst>
          </p:cNvPr>
          <p:cNvGrpSpPr/>
          <p:nvPr/>
        </p:nvGrpSpPr>
        <p:grpSpPr>
          <a:xfrm>
            <a:off x="12088373" y="4411295"/>
            <a:ext cx="9787026" cy="889000"/>
            <a:chOff x="1618799" y="4631814"/>
            <a:chExt cx="9787026" cy="8890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F7AD1D8-05CC-3FAC-A4C8-10D12EEBA6EF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27D9BCD-F612-DB53-C848-4C9DB561B87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360BF5F3-6A81-F7B3-A566-562F31C7293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D5D8D21-EA81-679A-CC82-926862B2925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894FDA5-9AEC-3DA6-878D-483C5B91E097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0B114E9-AC8C-6E1C-999F-E7E2D3749D97}"/>
              </a:ext>
            </a:extLst>
          </p:cNvPr>
          <p:cNvSpPr/>
          <p:nvPr/>
        </p:nvSpPr>
        <p:spPr>
          <a:xfrm>
            <a:off x="1430907" y="580577"/>
            <a:ext cx="4665093" cy="452063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مجال الشخصية 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8117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150000"/>
              </a:lnSpc>
            </a:pPr>
            <a:r>
              <a:rPr lang="ar-SA" sz="28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 يمكن تصنيف أنواع الدعم وفق هذا المعيار إلى: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46075" indent="284163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الدعم الجماعي: 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 يهم جماعة القسم بكاملها. 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627063" indent="-2794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الدعم الخاص: 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 يتفرع هذا الصنف إلى: 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1312863" lvl="1" indent="-508000" algn="r" rtl="1">
              <a:lnSpc>
                <a:spcPct val="150000"/>
              </a:lnSpc>
              <a:buFont typeface="BEJITA Black" pitchFamily="50" charset="0"/>
              <a:buChar char="&lt;"/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دعم خاص بالمجموعات المتجانسة: و هي التي تعاني من قواسم مشتركة و ثغرات متقاربة تستوجب تخصيصهم بأنشطة معينة. 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1312863" lvl="1" indent="-508000" algn="r" rtl="1">
              <a:lnSpc>
                <a:spcPct val="150000"/>
              </a:lnSpc>
              <a:buFont typeface="BEJITA Black" pitchFamily="50" charset="0"/>
              <a:buChar char="&lt;"/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دعم خاص بالمجموعات غير المتجانسة: يتم لفائدة مجموعة مختلفة من حيث مستويات التحصيل و القدرات، و يرتكز أساسا على التعاون و العمل البيني </a:t>
            </a:r>
            <a:r>
              <a:rPr lang="ar-MA" dirty="0" err="1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الأ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فقي داخل المجموعة. 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744538" indent="-2794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2D283C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الدعم الفردي: 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 هو دعم موجه لمتعلم واحد، و يتخذ شكل إرشادات كتابية أو شفهية يلتزم بها المتعلم منفردا.</a:t>
            </a:r>
            <a:endParaRPr lang="fr-FR" sz="24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DF6AB3-2D19-8A4E-3E36-8D1F11DD08EF}"/>
              </a:ext>
            </a:extLst>
          </p:cNvPr>
          <p:cNvGrpSpPr/>
          <p:nvPr/>
        </p:nvGrpSpPr>
        <p:grpSpPr>
          <a:xfrm>
            <a:off x="13636192" y="1335780"/>
            <a:ext cx="9787026" cy="889000"/>
            <a:chOff x="1618799" y="2456620"/>
            <a:chExt cx="9787026" cy="889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67861F0-86AB-E2FC-CE72-04CA206EE4F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B70A43D-1431-EDF9-9B4A-FA51118477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5BE70F7-E9C3-5413-7876-198351E4FCE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4BC44FE-370F-0F9B-D2A3-35D71040FB02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C9CCEC-F435-0806-3208-8BB3423D2092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0284D4A-87DD-A7BA-30A4-67CC624FBF17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190058B-FA03-08C0-427D-AB85C4E7D566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0CCFD71A-6558-1CB5-6C1A-FED8D345E5B4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BF688B2-04FF-920B-24C2-F066272534C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3028706-D233-1217-5929-D0B1B8C9A0B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8267ED9-8E9B-A5B2-F3AC-24C841AF5066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3EEE788-61D4-5ED0-1276-BFA955AA36A2}"/>
              </a:ext>
            </a:extLst>
          </p:cNvPr>
          <p:cNvGrpSpPr/>
          <p:nvPr/>
        </p:nvGrpSpPr>
        <p:grpSpPr>
          <a:xfrm>
            <a:off x="13636192" y="4411295"/>
            <a:ext cx="9787026" cy="889000"/>
            <a:chOff x="1618799" y="4631814"/>
            <a:chExt cx="9787026" cy="8890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F7AD1D8-05CC-3FAC-A4C8-10D12EEBA6EF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27D9BCD-F612-DB53-C848-4C9DB561B87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360BF5F3-6A81-F7B3-A566-562F31C7293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D5D8D21-EA81-679A-CC82-926862B2925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894FDA5-9AEC-3DA6-878D-483C5B91E097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0B114E9-AC8C-6E1C-999F-E7E2D3749D97}"/>
              </a:ext>
            </a:extLst>
          </p:cNvPr>
          <p:cNvSpPr/>
          <p:nvPr/>
        </p:nvSpPr>
        <p:spPr>
          <a:xfrm>
            <a:off x="1430907" y="580577"/>
            <a:ext cx="4665093" cy="452063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العدد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1634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B83F-C2FE-094F-4185-22549D2F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B9FEC-C9AE-248B-081F-3C199B5624B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C76F9-6411-59BC-7A61-92EAEE97AE8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03CEAF-3D80-F109-2928-5D0CB19CABB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53A98B-D573-B8B4-5AC3-B04301C6D79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125B978-1D41-12AE-6524-A7DBD5DBF26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B226A21-2649-526D-00B1-1BFDF2045082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E957F-68C8-884A-B242-CD0A71568F0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A0663E-4411-5E32-1A21-002F3E67C268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2AF4BC2-E9AA-C3FA-99F9-301AAA1B2DD3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27B2A0-781C-9220-158F-60B48C8D335C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A38EE39-5574-FCA5-2950-F90F0865935B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5ADFA23-88B3-F00B-540B-E9980E8E216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63B19F-F434-0DEC-EE8F-F4E6085E7A0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E82071-15E4-D21E-69B9-AD3C416BE6B7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92DCE4E-8D38-EC51-5F1B-FD72F2663121}"/>
              </a:ext>
            </a:extLst>
          </p:cNvPr>
          <p:cNvSpPr/>
          <p:nvPr/>
        </p:nvSpPr>
        <p:spPr>
          <a:xfrm rot="5400000">
            <a:off x="3624267" y="-2319154"/>
            <a:ext cx="4943466" cy="11997728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150000"/>
              </a:lnSpc>
            </a:pPr>
            <a:r>
              <a:rPr lang="ar-SA" sz="28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 يمكن تصنيف أنواع الدعم وفق هذا المعيار إلى: </a:t>
            </a:r>
            <a:endParaRPr lang="ar-MA" sz="24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88925" algn="r" rtl="1"/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الدعم الداخلي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: 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وهو الذي تنظمه المؤسسة داخل الفصل أو داخل فضاءات المؤسسة 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الأ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خرى، و ينقسم إلى: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631825" indent="-342900" algn="r" rtl="1">
              <a:lnSpc>
                <a:spcPct val="150000"/>
              </a:lnSpc>
              <a:buFont typeface="Wingdings" panose="05000000000000000000" pitchFamily="2" charset="2"/>
              <a:buChar char="ç"/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الدعم المندمج: ويتم من خلل أنشطة القسم، و يشمل الدعم الوقائي و التتبعي و التعويضي المشار إليها سابقا. </a:t>
            </a:r>
            <a:endParaRPr lang="ar-MA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631825" indent="-342900" algn="r" rtl="1">
              <a:lnSpc>
                <a:spcPct val="150000"/>
              </a:lnSpc>
              <a:buFont typeface="Wingdings" panose="05000000000000000000" pitchFamily="2" charset="2"/>
              <a:buChar char="ç"/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الدعم المؤسسي: يتم خارج القسم وداخل المؤسسة في إطار أقسام خاصة، ومن إجراءاته : إنجاز مشروع المؤسسة لتغطية بعض جوانب النقص لدى المتعلمين. إحداث أقسام خاصة بالدعم في مواد معنية.</a:t>
            </a:r>
            <a:endParaRPr lang="ar-MA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631825" indent="-342900" algn="r" rtl="1">
              <a:lnSpc>
                <a:spcPct val="150000"/>
              </a:lnSpc>
              <a:buFont typeface="Wingdings" panose="05000000000000000000" pitchFamily="2" charset="2"/>
              <a:buChar char="ç"/>
            </a:pP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الدعم في فضاءات مدرسية أخرى كمراكز التوثيق والخزانة المدرسية والقاعات متعددة الوسائط. </a:t>
            </a:r>
            <a:endParaRPr lang="ar-MA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288925" algn="r" rtl="1">
              <a:lnSpc>
                <a:spcPct val="150000"/>
              </a:lnSpc>
            </a:pPr>
            <a:r>
              <a:rPr lang="ar-M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</a:t>
            </a:r>
            <a:r>
              <a:rPr lang="ar-SA" sz="24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لدعم الخارجي: </a:t>
            </a:r>
            <a:r>
              <a:rPr lang="ar-SA" sz="2000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يتم خارج المؤسسة عبر إجراءات منظمة منها : شراكات مع مؤسسات أو هيئات تتكلف بمشروع معين لدعم المتعلمين. فضاءات خارج المؤسسات التعليمية، كالمكتبات العامة ومراكز التوثيق ودور الشباب والثقافة،</a:t>
            </a:r>
            <a:endParaRPr lang="fr-FR" sz="2000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DF6AB3-2D19-8A4E-3E36-8D1F11DD08EF}"/>
              </a:ext>
            </a:extLst>
          </p:cNvPr>
          <p:cNvGrpSpPr/>
          <p:nvPr/>
        </p:nvGrpSpPr>
        <p:grpSpPr>
          <a:xfrm>
            <a:off x="13636192" y="1335780"/>
            <a:ext cx="9787026" cy="889000"/>
            <a:chOff x="1618799" y="2456620"/>
            <a:chExt cx="9787026" cy="8890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67861F0-86AB-E2FC-CE72-04CA206EE4F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B70A43D-1431-EDF9-9B4A-FA51118477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5BE70F7-E9C3-5413-7876-198351E4FCE9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4BC44FE-370F-0F9B-D2A3-35D71040FB02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C9CCEC-F435-0806-3208-8BB3423D2092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0284D4A-87DD-A7BA-30A4-67CC624FBF17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190058B-FA03-08C0-427D-AB85C4E7D566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0CCFD71A-6558-1CB5-6C1A-FED8D345E5B4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BF688B2-04FF-920B-24C2-F066272534C8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3028706-D233-1217-5929-D0B1B8C9A0B3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8267ED9-8E9B-A5B2-F3AC-24C841AF5066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3EEE788-61D4-5ED0-1276-BFA955AA36A2}"/>
              </a:ext>
            </a:extLst>
          </p:cNvPr>
          <p:cNvGrpSpPr/>
          <p:nvPr/>
        </p:nvGrpSpPr>
        <p:grpSpPr>
          <a:xfrm>
            <a:off x="13636192" y="4411295"/>
            <a:ext cx="9787026" cy="889000"/>
            <a:chOff x="1618799" y="4631814"/>
            <a:chExt cx="9787026" cy="8890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F7AD1D8-05CC-3FAC-A4C8-10D12EEBA6EF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27D9BCD-F612-DB53-C848-4C9DB561B879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360BF5F3-6A81-F7B3-A566-562F31C72936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D5D8D21-EA81-679A-CC82-926862B2925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894FDA5-9AEC-3DA6-878D-483C5B91E097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0B114E9-AC8C-6E1C-999F-E7E2D3749D97}"/>
              </a:ext>
            </a:extLst>
          </p:cNvPr>
          <p:cNvSpPr/>
          <p:nvPr/>
        </p:nvSpPr>
        <p:spPr>
          <a:xfrm>
            <a:off x="1430907" y="580577"/>
            <a:ext cx="4665093" cy="452063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معيار جهة الدعم 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3085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03875-B1CE-7C51-5387-17625286D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DC1F55-B68F-5A18-66D7-38D3A39E977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6014E8-ED10-92E2-E5B7-E78542C8317D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EE4B06B-653C-3DA2-6F6A-2A0D18FC027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EDBF7A-CB58-2087-C8D2-B91D018CC96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903ACCF-23C2-CB41-8CCC-0FA77285790D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6FFAE18-CAF4-8BDA-FABE-A46860B71B6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B541B30-C959-B4FE-5245-3F728180AD1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C2CB65-8FA6-B1E2-F1DF-5E8690720AAC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92EA6C9-1B9E-89A0-B17F-20F1768A2ED1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B3FE71F-EA39-4F02-1E0F-6FB58ED2A69D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72267BB-8933-4EA9-6CDF-FB3B6632B676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E12E9D50-141C-103F-CF00-4C10A227C97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D99136E-EFBF-0EB9-0EBE-BF36339E2D9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709320B-17F3-E5CE-5FB5-1C50DD6E0959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CCBF51E-02F8-59B9-46AA-49826CBB8566}"/>
              </a:ext>
            </a:extLst>
          </p:cNvPr>
          <p:cNvGrpSpPr/>
          <p:nvPr/>
        </p:nvGrpSpPr>
        <p:grpSpPr>
          <a:xfrm>
            <a:off x="13636192" y="4411295"/>
            <a:ext cx="9787026" cy="889000"/>
            <a:chOff x="1618799" y="4631814"/>
            <a:chExt cx="9787026" cy="88900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67281E7-D013-E834-5746-6AC4B260C77A}"/>
                </a:ext>
              </a:extLst>
            </p:cNvPr>
            <p:cNvGrpSpPr/>
            <p:nvPr/>
          </p:nvGrpSpPr>
          <p:grpSpPr>
            <a:xfrm>
              <a:off x="8012881" y="4631814"/>
              <a:ext cx="3392944" cy="889000"/>
              <a:chOff x="8012881" y="1428812"/>
              <a:chExt cx="3392944" cy="88900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7B45A70-9A73-D23E-53AE-69F7E08F461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B770460-C561-CFFF-1125-4725E75F2013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872BFE2-0CC6-FC78-3026-46B91393B751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0CDE703-7B97-2593-15E3-126AF7C0A687}"/>
                </a:ext>
              </a:extLst>
            </p:cNvPr>
            <p:cNvSpPr/>
            <p:nvPr/>
          </p:nvSpPr>
          <p:spPr>
            <a:xfrm>
              <a:off x="1618799" y="469295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3C2577B-7A3F-15C3-4ED9-EC9C00D8F13A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9E2386B-E3D6-0643-5547-40E1537B3372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E3A2887-3BD3-D5D9-3998-43299BF6DAAE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E6273EA-AC9B-41FA-B0E2-E46577D987A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58AF885D-BACB-D262-4CEE-20236A0E0CAC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E0675D2-E22F-7045-4904-AEA0805D8A8E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94B0E74-0ACD-EE5D-E92E-4FCF1187EE05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يغطي الدعم التربوي مجا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لا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 واسعة تهدف إلى مساعدة التلاميذ على التعلم والتطور على مختلف ا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لأ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صعدة.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34861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الدعم ال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بيداغوجي.</a:t>
            </a:r>
          </a:p>
          <a:p>
            <a:pPr marL="34861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الدعم ا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لا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جتماعي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.</a:t>
            </a:r>
          </a:p>
          <a:p>
            <a:pPr marL="34861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الدعم النفسي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.</a:t>
            </a:r>
          </a:p>
          <a:p>
            <a:pPr marL="34861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الدعم التربوي ل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أطفال ذوي ا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لإ</a:t>
            </a:r>
            <a:r>
              <a:rPr lang="ar-S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عاقة</a:t>
            </a:r>
            <a:r>
              <a:rPr lang="ar-MA" sz="2000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.</a:t>
            </a:r>
          </a:p>
          <a:p>
            <a:pPr marL="3200400" algn="r" rtl="1">
              <a:lnSpc>
                <a:spcPct val="150000"/>
              </a:lnSpc>
            </a:pPr>
            <a:endParaRPr lang="fr-FR" sz="2000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D12136B-664F-CF6D-04A5-428E9339835A}"/>
              </a:ext>
            </a:extLst>
          </p:cNvPr>
          <p:cNvGrpSpPr/>
          <p:nvPr/>
        </p:nvGrpSpPr>
        <p:grpSpPr>
          <a:xfrm>
            <a:off x="13636192" y="1138622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EE60816-339E-E211-F3D4-A64A502FCF95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21CD971-7CE0-D6E8-2D00-23D56A70A161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9ACBCC9-FD45-118C-A7B1-3617DE6FCF50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37CD64D-9563-A685-03AC-E7F2DD548FB8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631A907-4E2F-3C05-02E7-F88200C39C58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526656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lvl="1" algn="r" rtl="1">
              <a:lnSpc>
                <a:spcPct val="15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تركيزه: مساعدة التلاميذ في تحسين مهاراتهم في المواد الدراسية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مثل القراءة والكتابة والرياضيات والعلوم وغيرها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 .</a:t>
            </a:r>
          </a:p>
          <a:p>
            <a:pPr algn="ctr">
              <a:lnSpc>
                <a:spcPct val="15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أمثلة على أنشطته: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marL="21145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الدروس الخصوصية.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1145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برامج التقوية.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1145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استخدام أدوات تكنولوجيا المعلومات وال</a:t>
            </a:r>
            <a:r>
              <a:rPr lang="ar-M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إ</a:t>
            </a: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تصال</a:t>
            </a:r>
            <a:r>
              <a:rPr lang="ar-M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</a:t>
            </a: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</a:t>
            </a:r>
            <a:r>
              <a:rPr lang="ar-M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في التعليم .</a:t>
            </a:r>
          </a:p>
          <a:p>
            <a:pPr marL="21145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توفير بيئة تعليمية إيجابية.</a:t>
            </a:r>
            <a:endParaRPr lang="fr-FR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0FC6B45-686B-9DBA-E6E5-B5296B1B8C82}"/>
              </a:ext>
            </a:extLst>
          </p:cNvPr>
          <p:cNvSpPr/>
          <p:nvPr/>
        </p:nvSpPr>
        <p:spPr>
          <a:xfrm>
            <a:off x="2954867" y="446780"/>
            <a:ext cx="3251200" cy="560004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2D283C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الدعم ال</a:t>
            </a:r>
            <a:r>
              <a:rPr lang="ar-MA" sz="1800" kern="1200" dirty="0">
                <a:solidFill>
                  <a:srgbClr val="2D283C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بيداغوجي.</a:t>
            </a:r>
            <a:endParaRPr lang="fr-FR" dirty="0">
              <a:effectLst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19A981E-43A0-5EF7-B1F8-601A5A9CE75B}"/>
              </a:ext>
            </a:extLst>
          </p:cNvPr>
          <p:cNvSpPr/>
          <p:nvPr/>
        </p:nvSpPr>
        <p:spPr>
          <a:xfrm>
            <a:off x="4822257" y="2165684"/>
            <a:ext cx="2213810" cy="399413"/>
          </a:xfrm>
          <a:prstGeom prst="roundRect">
            <a:avLst>
              <a:gd name="adj" fmla="val 39454"/>
            </a:avLst>
          </a:prstGeom>
          <a:noFill/>
          <a:ln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784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150000"/>
              </a:lnSpc>
            </a:pP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تركيزه: مساعدة التلاميذ في تطوير مهارات التواصل والعلقات ا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لإ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جتماعية والشخصية. 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أمثلة على أنشطته</a:t>
            </a:r>
            <a:r>
              <a:rPr lang="ar-SA" dirty="0">
                <a:solidFill>
                  <a:srgbClr val="2D283C"/>
                </a:solidFill>
              </a:rPr>
              <a:t>: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656013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برامج تنمية المهارات ال</a:t>
            </a:r>
            <a:r>
              <a:rPr lang="ar-M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إ</a:t>
            </a: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جتماعية. 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656013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برامج مكافحة التنمر. 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656013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برامج التوعية بأهمية الصحة النفسية. 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656013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توفير بيئة آمنة وداعمة للطلب.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D5D95C-BF04-7B76-BDE9-0EA16FD6785A}"/>
              </a:ext>
            </a:extLst>
          </p:cNvPr>
          <p:cNvSpPr/>
          <p:nvPr/>
        </p:nvSpPr>
        <p:spPr>
          <a:xfrm>
            <a:off x="4822257" y="2165684"/>
            <a:ext cx="2213810" cy="399413"/>
          </a:xfrm>
          <a:prstGeom prst="roundRect">
            <a:avLst>
              <a:gd name="adj" fmla="val 39454"/>
            </a:avLst>
          </a:prstGeom>
          <a:noFill/>
          <a:ln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0FC6B45-686B-9DBA-E6E5-B5296B1B8C82}"/>
              </a:ext>
            </a:extLst>
          </p:cNvPr>
          <p:cNvSpPr/>
          <p:nvPr/>
        </p:nvSpPr>
        <p:spPr>
          <a:xfrm>
            <a:off x="2954867" y="446780"/>
            <a:ext cx="3251200" cy="560004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2D283C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الدعم ال</a:t>
            </a:r>
            <a:r>
              <a:rPr lang="ar-MA" sz="1800" kern="1200" dirty="0">
                <a:solidFill>
                  <a:srgbClr val="2D283C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إجتماعي.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8610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150000"/>
              </a:lnSpc>
            </a:pP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تركيزه: مساعدة التلاميذ في التعامل مع المشاعر السلبية مثل القلق والتوتر وا</a:t>
            </a:r>
            <a:r>
              <a:rPr lang="ar-M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لإ</a:t>
            </a: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كتئاب. </a:t>
            </a: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dirty="0">
                <a:solidFill>
                  <a:srgbClr val="2D283C"/>
                </a:solidFill>
                <a:latin typeface="Almarai Bold" pitchFamily="2" charset="-78"/>
                <a:cs typeface="Almarai Bold" pitchFamily="2" charset="-78"/>
              </a:rPr>
              <a:t>أمثلة على أنشطته:</a:t>
            </a:r>
            <a:r>
              <a:rPr lang="ar-SA" dirty="0"/>
              <a:t> </a:t>
            </a:r>
            <a:endParaRPr lang="ar-MA" dirty="0"/>
          </a:p>
          <a:p>
            <a:pPr algn="ctr">
              <a:lnSpc>
                <a:spcPct val="150000"/>
              </a:lnSpc>
            </a:pPr>
            <a:endParaRPr lang="ar-MA" dirty="0"/>
          </a:p>
          <a:p>
            <a:pPr marL="3198813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العلج النفسي الفردي أو الجماعي.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198813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برامج ال</a:t>
            </a:r>
            <a:r>
              <a:rPr lang="ar-M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إ</a:t>
            </a: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سترخاء والتأمل. 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198813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برامج التوعية بأهمية الصحة النفسية. 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3198813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توفير بيئة آمنة وداعمة للطلب.</a:t>
            </a: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0FC6B45-686B-9DBA-E6E5-B5296B1B8C82}"/>
              </a:ext>
            </a:extLst>
          </p:cNvPr>
          <p:cNvSpPr/>
          <p:nvPr/>
        </p:nvSpPr>
        <p:spPr>
          <a:xfrm>
            <a:off x="2954867" y="446780"/>
            <a:ext cx="3251200" cy="560004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2D283C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الدعم ال</a:t>
            </a:r>
            <a:r>
              <a:rPr lang="ar-MA" dirty="0">
                <a:solidFill>
                  <a:srgbClr val="2D283C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نفسي</a:t>
            </a:r>
            <a:r>
              <a:rPr lang="ar-MA" sz="1800" kern="1200" dirty="0">
                <a:solidFill>
                  <a:srgbClr val="2D283C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.</a:t>
            </a:r>
            <a:endParaRPr lang="fr-FR" dirty="0">
              <a:effectLst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692579-1ED4-85F1-BC1A-10E5D4A869F1}"/>
              </a:ext>
            </a:extLst>
          </p:cNvPr>
          <p:cNvSpPr/>
          <p:nvPr/>
        </p:nvSpPr>
        <p:spPr>
          <a:xfrm>
            <a:off x="4822257" y="2165684"/>
            <a:ext cx="2213810" cy="399413"/>
          </a:xfrm>
          <a:prstGeom prst="roundRect">
            <a:avLst>
              <a:gd name="adj" fmla="val 39454"/>
            </a:avLst>
          </a:prstGeom>
          <a:noFill/>
          <a:ln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345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287338" marR="0" indent="62706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ar-MA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287338" indent="627063" algn="r" rtl="1">
              <a:lnSpc>
                <a:spcPct val="107000"/>
              </a:lnSpc>
              <a:spcAft>
                <a:spcPts val="800"/>
              </a:spcAft>
            </a:pPr>
            <a:r>
              <a:rPr lang="ar-SA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تركيزه: مساعدة الأطفال ذوي الإعاقة على التعلم والتطور على أكمل وجه.</a:t>
            </a:r>
            <a:endParaRPr lang="fr-FR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7338" indent="627063" algn="ctr">
              <a:lnSpc>
                <a:spcPct val="107000"/>
              </a:lnSpc>
              <a:spcAft>
                <a:spcPts val="800"/>
              </a:spcAft>
            </a:pPr>
            <a:r>
              <a:rPr lang="ar-SA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أمثلة على أنشطته:</a:t>
            </a:r>
            <a:endParaRPr lang="ar-MA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287338" marR="0" indent="627063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ar-MA" dirty="0">
              <a:solidFill>
                <a:srgbClr val="2D283C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2057400" marR="0" lvl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18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برامج التعليم الخاص.</a:t>
            </a:r>
            <a:endParaRPr lang="fr-FR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057400" marR="0" lvl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18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برامج العلاج الطبيعي والوظيفي.</a:t>
            </a:r>
            <a:endParaRPr lang="fr-FR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057400" marR="0" lvl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18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برامج الدعم النفسي والاجتماعي.</a:t>
            </a:r>
            <a:endParaRPr lang="fr-FR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057400" marR="0" lvl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18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توفير بيئة تعليمية مناسبة لاحتياجاتهم.</a:t>
            </a:r>
            <a:endParaRPr lang="fr-FR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ar-MA" dirty="0">
              <a:solidFill>
                <a:srgbClr val="2D283C"/>
              </a:solidFill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0FC6B45-686B-9DBA-E6E5-B5296B1B8C82}"/>
              </a:ext>
            </a:extLst>
          </p:cNvPr>
          <p:cNvSpPr/>
          <p:nvPr/>
        </p:nvSpPr>
        <p:spPr>
          <a:xfrm>
            <a:off x="1964267" y="446780"/>
            <a:ext cx="4241800" cy="560004"/>
          </a:xfrm>
          <a:prstGeom prst="rect">
            <a:avLst/>
          </a:prstGeom>
          <a:solidFill>
            <a:srgbClr val="FCE9DC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الدعم التربوي للأطفال ذوي الإعاقة:</a:t>
            </a:r>
            <a:endParaRPr lang="fr-FR" dirty="0">
              <a:solidFill>
                <a:srgbClr val="2D283C"/>
              </a:solidFill>
              <a:effectLst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C69DD9-DC9D-34BE-DFAC-19C5B424118B}"/>
              </a:ext>
            </a:extLst>
          </p:cNvPr>
          <p:cNvSpPr/>
          <p:nvPr/>
        </p:nvSpPr>
        <p:spPr>
          <a:xfrm>
            <a:off x="5265019" y="2036394"/>
            <a:ext cx="2213810" cy="399413"/>
          </a:xfrm>
          <a:prstGeom prst="roundRect">
            <a:avLst>
              <a:gd name="adj" fmla="val 39454"/>
            </a:avLst>
          </a:prstGeom>
          <a:noFill/>
          <a:ln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791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609474" y="-183842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200000"/>
              </a:lnSpc>
            </a:pPr>
            <a:endParaRPr lang="ar-MA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algn="ctr">
              <a:lnSpc>
                <a:spcPct val="200000"/>
              </a:lnSpc>
            </a:pPr>
            <a:r>
              <a:rPr lang="ar-SA" sz="18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تتنوع أنماط الدعم التربوي تبعًا لاحتياجات التلاميذ وإمكانيات المؤسسات التعليمية، وأهمها:</a:t>
            </a:r>
            <a:endParaRPr lang="ar-MA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3711575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الدعم الفردي:</a:t>
            </a:r>
            <a:endParaRPr lang="ar-MA" kern="100" dirty="0">
              <a:solidFill>
                <a:srgbClr val="2D283C"/>
              </a:solidFill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3711575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الدعم الجماعي:</a:t>
            </a:r>
            <a:endParaRPr lang="ar-MA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3711575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الدعم عبر الإنترنت:</a:t>
            </a:r>
            <a:endParaRPr lang="ar-MA" kern="100" dirty="0">
              <a:solidFill>
                <a:srgbClr val="2D283C"/>
              </a:solidFill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  <a:p>
            <a:pPr marL="3711575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18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الدعم من خلال الأقران:</a:t>
            </a:r>
            <a:endParaRPr lang="fr-FR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endParaRPr lang="fr-FR" dirty="0">
              <a:solidFill>
                <a:srgbClr val="2D283C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988068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955983" y="-1916283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5760" tIns="0" rIns="0" bIns="0" numCol="1" rtlCol="0" anchor="ctr"/>
          <a:lstStyle/>
          <a:p>
            <a:pPr marL="627063" marR="0" algn="r" rtl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tabLst>
                <a:tab pos="4283075" algn="l"/>
              </a:tabLs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يتميز بتقديم الدعم بشكل مباشر لل</a:t>
            </a:r>
            <a:r>
              <a:rPr lang="ar-M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تلاميذ </a:t>
            </a: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من قبل المعلم أو المعلمة أو أخصائي الدعم التربوي.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7063" marR="0" algn="r" rtl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يُستخدم هذا النمط لمساعدة التلاميذ الذين يواجهون صعوبات محددة في التعلم أو الذين يحتاجون إلى المزيد من الاهتمام والمتابعة.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7063" algn="r" rtl="1">
              <a:lnSpc>
                <a:spcPct val="200000"/>
              </a:lnSpc>
            </a:pPr>
            <a:endParaRPr lang="ar-MA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958F63D2-BD55-86DE-E20A-00CDB32098E6}"/>
              </a:ext>
            </a:extLst>
          </p:cNvPr>
          <p:cNvSpPr/>
          <p:nvPr/>
        </p:nvSpPr>
        <p:spPr>
          <a:xfrm>
            <a:off x="2703912" y="407322"/>
            <a:ext cx="3272590" cy="590774"/>
          </a:xfrm>
          <a:prstGeom prst="rect">
            <a:avLst/>
          </a:prstGeom>
          <a:solidFill>
            <a:srgbClr val="FCE9DC"/>
          </a:solidFill>
          <a:ln w="28575">
            <a:solidFill>
              <a:srgbClr val="2D283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الدعم الفردي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2543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4154130" y="-194993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numCol="1" rtlCol="0" anchor="t"/>
          <a:lstStyle/>
          <a:p>
            <a:pPr lvl="2" algn="r" rtl="1">
              <a:lnSpc>
                <a:spcPct val="200000"/>
              </a:lnSpc>
              <a:spcAft>
                <a:spcPts val="800"/>
              </a:spcAft>
            </a:pPr>
            <a:r>
              <a:rPr lang="ar-M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  </a:t>
            </a: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يتم تقديم الدعم للتلاميذ عبر الإنترنت من خلال برامج تعليمية أو تطبيقات هاتفية.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يُستخدم هذا النمط لمساعدة التلاميذ الذين لا يمكنهم الوصول إلى الدعم بشكل مباشر.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r" rtl="1">
              <a:lnSpc>
                <a:spcPct val="150000"/>
              </a:lnSpc>
              <a:spcAft>
                <a:spcPts val="800"/>
              </a:spcAf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يمكن أن يشمل هذا النمط أنشطة مثل الدروس الافتراضية أو مجموعات الدعم عبر الإنترنت.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FF0649F-8F71-0035-1814-A1FBD7157509}"/>
              </a:ext>
            </a:extLst>
          </p:cNvPr>
          <p:cNvSpPr/>
          <p:nvPr/>
        </p:nvSpPr>
        <p:spPr>
          <a:xfrm>
            <a:off x="2703912" y="407322"/>
            <a:ext cx="3272590" cy="590774"/>
          </a:xfrm>
          <a:prstGeom prst="rect">
            <a:avLst/>
          </a:prstGeom>
          <a:solidFill>
            <a:srgbClr val="FCE9DC"/>
          </a:solidFill>
          <a:ln w="28575">
            <a:solidFill>
              <a:srgbClr val="2D283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800" kern="12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الدعم عبر الإنترنت: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17209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904650" y="-1873295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numCol="1" rtlCol="0" anchor="t"/>
          <a:lstStyle/>
          <a:p>
            <a:pPr marL="914400" algn="r" rtl="1">
              <a:lnSpc>
                <a:spcPct val="200000"/>
              </a:lnSpc>
              <a:spcAft>
                <a:spcPts val="800"/>
              </a:spcAft>
              <a:tabLst>
                <a:tab pos="914400" algn="l"/>
              </a:tabLst>
            </a:pPr>
            <a:endParaRPr lang="fr-FR" sz="2400" kern="1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lvl="3" algn="r" rtl="1">
              <a:lnSpc>
                <a:spcPct val="200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ar-M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 </a:t>
            </a: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يتم تقديم الدعم لمجموعة من التلاميذ الذين يواجهون صعوبات مماثلة.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lvl="3" algn="r" rtl="1">
              <a:lnSpc>
                <a:spcPct val="200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يُستخدم هذا النمط لمساعدة التلاميذ على تطوير مهارات اجتماعية مثل التواصل والتعاون.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lvl="3" algn="r" rtl="1">
              <a:lnSpc>
                <a:spcPct val="200000"/>
              </a:lnSpc>
              <a:tabLst>
                <a:tab pos="914400" algn="l"/>
              </a:tabLst>
            </a:pPr>
            <a:r>
              <a:rPr lang="ar-SA" sz="24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يمكن أن يشمل هذا النمط أنشطة مثل برامج التقوية أو مجموعات الدعم</a:t>
            </a:r>
            <a:endParaRPr lang="ar-MA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4AD9FB4-5CA7-FCB8-E80D-E34201C77337}"/>
              </a:ext>
            </a:extLst>
          </p:cNvPr>
          <p:cNvSpPr/>
          <p:nvPr/>
        </p:nvSpPr>
        <p:spPr>
          <a:xfrm>
            <a:off x="2703912" y="407322"/>
            <a:ext cx="3272590" cy="590774"/>
          </a:xfrm>
          <a:prstGeom prst="rect">
            <a:avLst/>
          </a:prstGeom>
          <a:solidFill>
            <a:srgbClr val="FCE9DC"/>
          </a:solidFill>
          <a:ln w="28575">
            <a:solidFill>
              <a:srgbClr val="2D283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8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 </a:t>
            </a:r>
            <a:r>
              <a:rPr lang="ar-SA" sz="1800" dirty="0">
                <a:solidFill>
                  <a:srgbClr val="2D283C"/>
                </a:solidFill>
                <a:effectLst/>
                <a:ea typeface="Calibri" panose="020F0502020204030204" pitchFamily="34" charset="0"/>
                <a:cs typeface="Janna LT" panose="01000000000000000000" pitchFamily="2" charset="-78"/>
              </a:rPr>
              <a:t>الدعم الجماعي:</a:t>
            </a:r>
            <a:endParaRPr lang="ar-MA" sz="18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Janna LT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551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1B03-B9AF-218F-028C-0B38882D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6B341F-C85F-1774-8A69-064FF383A07E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AA3E83-8CDD-01C4-B129-B1CD74C80E5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C7569F-A29A-3893-BBE8-D138FDCFCF6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F9D9DB3-9422-7589-C930-00050760332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734B637-1004-DF2E-431A-29C1726585B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EAC90F-0140-608C-0DF6-AA787575C8A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9011B-9E7A-1FDE-8310-67C5A3695F2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F2022C-8C75-9845-E2F5-E2C950DD816E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0D9A2-E73B-1957-63E2-011495F6BC5F}"/>
              </a:ext>
            </a:extLst>
          </p:cNvPr>
          <p:cNvGrpSpPr/>
          <p:nvPr/>
        </p:nvGrpSpPr>
        <p:grpSpPr>
          <a:xfrm>
            <a:off x="13636192" y="2236101"/>
            <a:ext cx="9787026" cy="889000"/>
            <a:chOff x="1618799" y="2456620"/>
            <a:chExt cx="9787026" cy="889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768FB8-F58E-D0EB-23D2-B4A636D87904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876DDB8-1361-C3A3-F205-F9DA99FDF17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8B7F7FA-99C0-4AA3-7D10-988C33532701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2376F2A-A590-EA6F-D05E-5BD331EC6630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CA5287-6BE4-E09F-AF42-6F8666843414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أنواع الدعم</a:t>
              </a:r>
              <a:endParaRPr lang="fr-FR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3EE45D7-7800-6389-1BDC-1AE2996DCFDB}"/>
              </a:ext>
            </a:extLst>
          </p:cNvPr>
          <p:cNvGrpSpPr/>
          <p:nvPr/>
        </p:nvGrpSpPr>
        <p:grpSpPr>
          <a:xfrm>
            <a:off x="13636192" y="3323698"/>
            <a:ext cx="9787026" cy="889000"/>
            <a:chOff x="1618799" y="3544217"/>
            <a:chExt cx="9787026" cy="889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53AC216-09C6-F098-DCA3-E21EC3CD2C98}"/>
                </a:ext>
              </a:extLst>
            </p:cNvPr>
            <p:cNvGrpSpPr/>
            <p:nvPr/>
          </p:nvGrpSpPr>
          <p:grpSpPr>
            <a:xfrm>
              <a:off x="8012881" y="3544217"/>
              <a:ext cx="3392944" cy="889000"/>
              <a:chOff x="8012881" y="1428812"/>
              <a:chExt cx="3392944" cy="88900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36C3449-9D4C-6D9B-3D25-4857DCFE5713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38CE317-81E6-84A1-1F31-D8787F699952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24F0928-6893-683B-E554-A3BB2B864FB5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504AF64-3084-77BF-91F9-39D0F4DBF5C8}"/>
                </a:ext>
              </a:extLst>
            </p:cNvPr>
            <p:cNvSpPr/>
            <p:nvPr/>
          </p:nvSpPr>
          <p:spPr>
            <a:xfrm>
              <a:off x="1618799" y="3600455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مجالات الدعم</a:t>
              </a:r>
              <a:endParaRPr lang="fr-FR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75E8E42-B996-C2BB-49B9-997554D3D94C}"/>
              </a:ext>
            </a:extLst>
          </p:cNvPr>
          <p:cNvGrpSpPr/>
          <p:nvPr/>
        </p:nvGrpSpPr>
        <p:grpSpPr>
          <a:xfrm>
            <a:off x="5784399" y="117784"/>
            <a:ext cx="9787026" cy="889000"/>
            <a:chOff x="1618799" y="1428812"/>
            <a:chExt cx="9787026" cy="8890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1029C9-C657-45B2-E2F3-560538C74199}"/>
                </a:ext>
              </a:extLst>
            </p:cNvPr>
            <p:cNvGrpSpPr/>
            <p:nvPr/>
          </p:nvGrpSpPr>
          <p:grpSpPr>
            <a:xfrm>
              <a:off x="8012881" y="1428812"/>
              <a:ext cx="3392944" cy="889000"/>
              <a:chOff x="8012881" y="1428812"/>
              <a:chExt cx="3392944" cy="8890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ADE6E74-6D67-FB17-BF78-BEE780E9B20C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576F95A-0B02-9A3A-B298-0F9C2AC8432E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C904B-B8FF-A84F-7D38-D7D7AE6FCE27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04C443-DC89-B868-5ACF-93F61A2AE65C}"/>
                </a:ext>
              </a:extLst>
            </p:cNvPr>
            <p:cNvSpPr/>
            <p:nvPr/>
          </p:nvSpPr>
          <p:spPr>
            <a:xfrm>
              <a:off x="1618799" y="1466067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أنماط الدعم</a:t>
              </a:r>
              <a:endParaRPr lang="fr-FR" dirty="0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8FE115F6-2383-EE9E-E8C1-D5FA2AC1A30E}"/>
              </a:ext>
            </a:extLst>
          </p:cNvPr>
          <p:cNvSpPr/>
          <p:nvPr/>
        </p:nvSpPr>
        <p:spPr>
          <a:xfrm rot="5400000">
            <a:off x="3761873" y="-1881396"/>
            <a:ext cx="4668253" cy="10770673"/>
          </a:xfrm>
          <a:prstGeom prst="rect">
            <a:avLst/>
          </a:prstGeom>
          <a:solidFill>
            <a:srgbClr val="FCE9DC"/>
          </a:solidFill>
          <a:ln w="57150">
            <a:solidFill>
              <a:srgbClr val="2D28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numCol="1" rtlCol="0" anchor="t"/>
          <a:lstStyle/>
          <a:p>
            <a:pPr marL="627063" marR="0" algn="r" rtl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يتم تقديم الدعم لل</a:t>
            </a:r>
            <a:r>
              <a:rPr lang="ar-MA" sz="2400" kern="100" dirty="0">
                <a:solidFill>
                  <a:srgbClr val="2D283C"/>
                </a:solidFill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تلاميذ</a:t>
            </a: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 من قبل زملائهم في الصف.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7063" marR="0" algn="r" rtl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يُستخدم هذا النمط لمساعدة التلاميذ على الشعور بالانتماء والثقة بالنفس.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7063" marR="0" algn="r" rtl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400" kern="1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يمكن أن يشمل هذا النمط أنشطة مثل برامج التوجيه أو مجموعات الدعم بين الأقران.</a:t>
            </a:r>
            <a:endParaRPr lang="fr-FR" sz="2400" kern="100" dirty="0">
              <a:solidFill>
                <a:srgbClr val="2D283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1FB8BD-72F0-D8A7-C0F3-5CABE2C9EAF7}"/>
              </a:ext>
            </a:extLst>
          </p:cNvPr>
          <p:cNvGrpSpPr/>
          <p:nvPr/>
        </p:nvGrpSpPr>
        <p:grpSpPr>
          <a:xfrm>
            <a:off x="13636192" y="1101274"/>
            <a:ext cx="9787026" cy="889000"/>
            <a:chOff x="1618799" y="2456620"/>
            <a:chExt cx="9787026" cy="889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87541DA-8000-1198-9589-666C6A261CBF}"/>
                </a:ext>
              </a:extLst>
            </p:cNvPr>
            <p:cNvGrpSpPr/>
            <p:nvPr/>
          </p:nvGrpSpPr>
          <p:grpSpPr>
            <a:xfrm>
              <a:off x="8012881" y="2456620"/>
              <a:ext cx="3392944" cy="889000"/>
              <a:chOff x="8012881" y="1428812"/>
              <a:chExt cx="3392944" cy="8890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E31DF4F-F12B-88EA-B02E-2E48204CC5E7}"/>
                  </a:ext>
                </a:extLst>
              </p:cNvPr>
              <p:cNvSpPr/>
              <p:nvPr/>
            </p:nvSpPr>
            <p:spPr>
              <a:xfrm>
                <a:off x="10516825" y="1428812"/>
                <a:ext cx="889000" cy="889000"/>
              </a:xfrm>
              <a:prstGeom prst="ellipse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FCE9C79-E62B-DE9C-C34F-D935AC45E2CD}"/>
                  </a:ext>
                </a:extLst>
              </p:cNvPr>
              <p:cNvSpPr/>
              <p:nvPr/>
            </p:nvSpPr>
            <p:spPr>
              <a:xfrm>
                <a:off x="10735293" y="1647280"/>
                <a:ext cx="452063" cy="452063"/>
              </a:xfrm>
              <a:prstGeom prst="ellipse">
                <a:avLst/>
              </a:prstGeom>
              <a:solidFill>
                <a:srgbClr val="FCE9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5315FB9-10AB-BA0F-633C-D220130D0C3E}"/>
                  </a:ext>
                </a:extLst>
              </p:cNvPr>
              <p:cNvSpPr/>
              <p:nvPr/>
            </p:nvSpPr>
            <p:spPr>
              <a:xfrm>
                <a:off x="8012881" y="1757808"/>
                <a:ext cx="2560320" cy="231006"/>
              </a:xfrm>
              <a:prstGeom prst="rect">
                <a:avLst/>
              </a:prstGeom>
              <a:solidFill>
                <a:srgbClr val="2D283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EBEF0C9-E6BE-19B4-4FB2-0787C4D8BB77}"/>
                </a:ext>
              </a:extLst>
            </p:cNvPr>
            <p:cNvSpPr/>
            <p:nvPr/>
          </p:nvSpPr>
          <p:spPr>
            <a:xfrm>
              <a:off x="1618799" y="2533261"/>
              <a:ext cx="6394081" cy="770034"/>
            </a:xfrm>
            <a:prstGeom prst="rect">
              <a:avLst/>
            </a:prstGeom>
            <a:solidFill>
              <a:srgbClr val="2D283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800" dirty="0">
                  <a:solidFill>
                    <a:schemeClr val="bg1"/>
                  </a:solidFill>
                  <a:latin typeface="Almarai Bold" pitchFamily="2" charset="-78"/>
                  <a:cs typeface="Almarai Bold" pitchFamily="2" charset="-78"/>
                </a:rPr>
                <a:t>الدعم</a:t>
              </a:r>
              <a:endParaRPr lang="fr-FR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C2BCC045-BE11-0186-6C9A-72C60B2B4C1F}"/>
              </a:ext>
            </a:extLst>
          </p:cNvPr>
          <p:cNvSpPr/>
          <p:nvPr/>
        </p:nvSpPr>
        <p:spPr>
          <a:xfrm>
            <a:off x="2703912" y="407322"/>
            <a:ext cx="3272590" cy="590774"/>
          </a:xfrm>
          <a:prstGeom prst="rect">
            <a:avLst/>
          </a:prstGeom>
          <a:solidFill>
            <a:srgbClr val="FCE9DC"/>
          </a:solidFill>
          <a:ln w="28575">
            <a:solidFill>
              <a:srgbClr val="2D283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2D283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Janna LT" panose="01000000000000000000" pitchFamily="2" charset="-78"/>
              </a:rPr>
              <a:t>الدعم من خلال الأقران:</a:t>
            </a:r>
            <a:endParaRPr lang="fr-FR" dirty="0"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31AD60-57BD-89FD-FA25-E97E80512FDA}"/>
              </a:ext>
            </a:extLst>
          </p:cNvPr>
          <p:cNvSpPr/>
          <p:nvPr/>
        </p:nvSpPr>
        <p:spPr>
          <a:xfrm>
            <a:off x="7406622" y="-1096815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AB39C2-1147-F03F-A5DD-C45E64CF6ACD}"/>
              </a:ext>
            </a:extLst>
          </p:cNvPr>
          <p:cNvSpPr txBox="1"/>
          <p:nvPr/>
        </p:nvSpPr>
        <p:spPr>
          <a:xfrm>
            <a:off x="7875129" y="-883148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الخطوات الإجرائية لعمليتي الدعم و المعالجة.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A40524-B187-C2F3-45A9-8D8294FFFF60}"/>
              </a:ext>
            </a:extLst>
          </p:cNvPr>
          <p:cNvSpPr/>
          <p:nvPr/>
        </p:nvSpPr>
        <p:spPr>
          <a:xfrm>
            <a:off x="17039677" y="-876035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3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342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8724-3547-3419-A119-1C57F082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A6B3D4-45DA-D332-6E12-3E78B1FF8D7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4F5B9-7EB1-241C-9D3D-B4171243E09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56800CE-F639-986E-417C-EB75E841275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ACC5E4-424C-1C62-6FEA-D4BFA5F17BE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E9C422F-F722-9BC9-76DA-4CD1818383C8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E51B4F-EFDD-5DFB-4F6C-2AB49C7202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0B9E9BB-43D5-69C1-9579-A0A161ADBC4B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7ADDF5-6C12-4BAD-FAC4-23AE21BC95A5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4EACFE-D002-3C65-58AF-34E00E89FDB6}"/>
              </a:ext>
            </a:extLst>
          </p:cNvPr>
          <p:cNvSpPr/>
          <p:nvPr/>
        </p:nvSpPr>
        <p:spPr>
          <a:xfrm>
            <a:off x="752903" y="2753668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AB1B6-EE77-EC80-CA9A-D00383098CEE}"/>
              </a:ext>
            </a:extLst>
          </p:cNvPr>
          <p:cNvSpPr txBox="1"/>
          <p:nvPr/>
        </p:nvSpPr>
        <p:spPr>
          <a:xfrm>
            <a:off x="1221410" y="2967335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الخطوات الإجرائية لعمليتي الدعم و المعالجة.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210E7B4-B52F-57AE-0591-967E25CB6FB6}"/>
              </a:ext>
            </a:extLst>
          </p:cNvPr>
          <p:cNvSpPr/>
          <p:nvPr/>
        </p:nvSpPr>
        <p:spPr>
          <a:xfrm>
            <a:off x="10385958" y="2974448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3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889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8724-3547-3419-A119-1C57F082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A6B3D4-45DA-D332-6E12-3E78B1FF8D70}"/>
              </a:ext>
            </a:extLst>
          </p:cNvPr>
          <p:cNvSpPr>
            <a:spLocks/>
          </p:cNvSpPr>
          <p:nvPr/>
        </p:nvSpPr>
        <p:spPr>
          <a:xfrm>
            <a:off x="0" y="-7652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4F5B9-7EB1-241C-9D3D-B4171243E09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56800CE-F639-986E-417C-EB75E841275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ACC5E4-424C-1C62-6FEA-D4BFA5F17BE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E9C422F-F722-9BC9-76DA-4CD1818383C8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E51B4F-EFDD-5DFB-4F6C-2AB49C7202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0B9E9BB-43D5-69C1-9579-A0A161ADBC4B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7ADDF5-6C12-4BAD-FAC4-23AE21BC95A5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E71999-8773-F8C3-A4BB-F42C3EDF7410}"/>
              </a:ext>
            </a:extLst>
          </p:cNvPr>
          <p:cNvSpPr/>
          <p:nvPr/>
        </p:nvSpPr>
        <p:spPr>
          <a:xfrm>
            <a:off x="1336563" y="224477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724073-756F-C081-27FC-1644CCA46E75}"/>
              </a:ext>
            </a:extLst>
          </p:cNvPr>
          <p:cNvSpPr txBox="1"/>
          <p:nvPr/>
        </p:nvSpPr>
        <p:spPr>
          <a:xfrm>
            <a:off x="1805070" y="438144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الخطوات الإجرائية لعمليتي الدعم و المعالجة.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B1137D-DF00-A1C0-943A-606F735A837D}"/>
              </a:ext>
            </a:extLst>
          </p:cNvPr>
          <p:cNvSpPr/>
          <p:nvPr/>
        </p:nvSpPr>
        <p:spPr>
          <a:xfrm>
            <a:off x="10969618" y="445257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3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5828C-311A-FF5A-D400-FC5CC9E19E87}"/>
              </a:ext>
            </a:extLst>
          </p:cNvPr>
          <p:cNvSpPr txBox="1"/>
          <p:nvPr/>
        </p:nvSpPr>
        <p:spPr>
          <a:xfrm>
            <a:off x="281199" y="1791966"/>
            <a:ext cx="11400815" cy="432426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sz="2000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يمكن تقديم الدعم والمعالجة بعدة خطوات: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S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الت</a:t>
            </a:r>
            <a:r>
              <a:rPr lang="ar-M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شخيص:</a:t>
            </a:r>
            <a:r>
              <a:rPr lang="ar-S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 </a:t>
            </a:r>
            <a:r>
              <a:rPr lang="ar-M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ا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ق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و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م بتقييم الوضع بشكل دقيق لفهم المشكلة أو الحالة التي تحتاج إلى الدعم أو المعالجة.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S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وضع الأهداف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: 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ا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حدد أهدافًا واضحة لعملية الدعم أو المعالجة التي سأقوم بها.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SA" sz="2000" dirty="0">
                <a:solidFill>
                  <a:srgbClr val="2D283C"/>
                </a:solidFill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التخطيط</a:t>
            </a:r>
            <a:r>
              <a:rPr lang="ar-S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 : 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أضع خطة عمل محكمة تشمل الخطوات المحتملة التي سأتخذها لتحقيق الأهداف المحددة.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SA" sz="2000" dirty="0">
                <a:solidFill>
                  <a:srgbClr val="2D283C"/>
                </a:solidFill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التنفيذ: </a:t>
            </a:r>
            <a:r>
              <a:rPr lang="ar-S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أ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ق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و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م بتنفيذ الخطة التي وضعتها، مع مراقبة 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ال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تقدم وتعديل الخطة حسب الحاجة.</a:t>
            </a:r>
            <a:endParaRPr lang="ar-MA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sz="2000" dirty="0">
                <a:solidFill>
                  <a:srgbClr val="2D283C"/>
                </a:solidFill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الفحص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: يتوخى التأكد من درجة تجاوز الصعوبات و </a:t>
            </a:r>
            <a:r>
              <a:rPr lang="ar-MA" sz="2000" dirty="0" err="1">
                <a:latin typeface="Almarai Bold" pitchFamily="2" charset="-78"/>
                <a:cs typeface="Almarai Bold" pitchFamily="2" charset="-78"/>
              </a:rPr>
              <a:t>التعترات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.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endParaRPr lang="en-US" sz="20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3402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8724-3547-3419-A119-1C57F082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A6B3D4-45DA-D332-6E12-3E78B1FF8D70}"/>
              </a:ext>
            </a:extLst>
          </p:cNvPr>
          <p:cNvSpPr>
            <a:spLocks/>
          </p:cNvSpPr>
          <p:nvPr/>
        </p:nvSpPr>
        <p:spPr>
          <a:xfrm>
            <a:off x="0" y="-7652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4F5B9-7EB1-241C-9D3D-B4171243E09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56800CE-F639-986E-417C-EB75E841275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ACC5E4-424C-1C62-6FEA-D4BFA5F17BE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E9C422F-F722-9BC9-76DA-4CD1818383C8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r>
              <a:rPr lang="en-US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E51B4F-EFDD-5DFB-4F6C-2AB49C7202DA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0B9E9BB-43D5-69C1-9579-A0A161ADBC4B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7ADDF5-6C12-4BAD-FAC4-23AE21BC95A5}"/>
              </a:ext>
            </a:extLst>
          </p:cNvPr>
          <p:cNvSpPr/>
          <p:nvPr/>
        </p:nvSpPr>
        <p:spPr>
          <a:xfrm>
            <a:off x="20301" y="6857993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E71999-8773-F8C3-A4BB-F42C3EDF7410}"/>
              </a:ext>
            </a:extLst>
          </p:cNvPr>
          <p:cNvSpPr/>
          <p:nvPr/>
        </p:nvSpPr>
        <p:spPr>
          <a:xfrm>
            <a:off x="1336563" y="224477"/>
            <a:ext cx="10095274" cy="88900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724073-756F-C081-27FC-1644CCA46E75}"/>
              </a:ext>
            </a:extLst>
          </p:cNvPr>
          <p:cNvSpPr txBox="1"/>
          <p:nvPr/>
        </p:nvSpPr>
        <p:spPr>
          <a:xfrm>
            <a:off x="1805070" y="438144"/>
            <a:ext cx="916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rPr>
              <a:t>الخطوات الإجرائية لعمليتي الدعم و المعالجة.</a:t>
            </a:r>
            <a:endParaRPr lang="fr-FR" sz="2400" dirty="0">
              <a:solidFill>
                <a:schemeClr val="bg1"/>
              </a:solidFill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B1137D-DF00-A1C0-943A-606F735A837D}"/>
              </a:ext>
            </a:extLst>
          </p:cNvPr>
          <p:cNvSpPr/>
          <p:nvPr/>
        </p:nvSpPr>
        <p:spPr>
          <a:xfrm>
            <a:off x="10969618" y="445257"/>
            <a:ext cx="943685" cy="893800"/>
          </a:xfrm>
          <a:prstGeom prst="rect">
            <a:avLst/>
          </a:prstGeom>
          <a:solidFill>
            <a:srgbClr val="2D283C"/>
          </a:solidFill>
          <a:ln w="38100">
            <a:solidFill>
              <a:srgbClr val="FCE9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ranklin Gothic Demi" panose="020B0703020102020204" pitchFamily="34" charset="0"/>
              </a:rPr>
              <a:t>3</a:t>
            </a:r>
            <a:endParaRPr lang="fr-FR" sz="40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5828C-311A-FF5A-D400-FC5CC9E19E87}"/>
              </a:ext>
            </a:extLst>
          </p:cNvPr>
          <p:cNvSpPr txBox="1"/>
          <p:nvPr/>
        </p:nvSpPr>
        <p:spPr>
          <a:xfrm>
            <a:off x="291832" y="1736161"/>
            <a:ext cx="11400815" cy="4114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sz="2000" dirty="0">
                <a:latin typeface="Almarai Bold" pitchFamily="2" charset="-78"/>
                <a:cs typeface="Almarai Bold" pitchFamily="2" charset="-78"/>
              </a:rPr>
              <a:t>  </a:t>
            </a:r>
            <a:r>
              <a:rPr lang="ar-S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التقييم والمتابعة: 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بعد التنفيذ، أق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و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م بتقييم النتائج والتأكد من تحقيق الأهداف المحددة. قد أحتاج إلى إجراء تعديلات إضافية أو إعادة التقييم لتحسين النتائج.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SA" sz="2000" dirty="0">
                <a:highlight>
                  <a:srgbClr val="C0C0C0"/>
                </a:highlight>
                <a:latin typeface="Almarai Bold" pitchFamily="2" charset="-78"/>
                <a:cs typeface="Almarai Bold" pitchFamily="2" charset="-78"/>
              </a:rPr>
              <a:t>المتابعة الدورية: 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ا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لا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ستم</a:t>
            </a:r>
            <a:r>
              <a:rPr lang="ar-MA" sz="2000" dirty="0">
                <a:latin typeface="Almarai Bold" pitchFamily="2" charset="-78"/>
                <a:cs typeface="Almarai Bold" pitchFamily="2" charset="-78"/>
              </a:rPr>
              <a:t>رار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 في مراقبة الوضع وتقديم الدعم أو المعالجة بشكل دوري للحفاظ على التحسين والاستدامة.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M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marai Bold" pitchFamily="2" charset="-78"/>
                <a:cs typeface="Almarai Bold" pitchFamily="2" charset="-78"/>
              </a:rPr>
              <a:t>ملاحظة</a:t>
            </a:r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marai Bold" pitchFamily="2" charset="-78"/>
                <a:cs typeface="Almarai Bold" pitchFamily="2" charset="-78"/>
              </a:rPr>
              <a:t> </a:t>
            </a:r>
            <a:r>
              <a:rPr lang="ar-SA" sz="2000" dirty="0">
                <a:latin typeface="Almarai Bold" pitchFamily="2" charset="-78"/>
                <a:cs typeface="Almarai Bold" pitchFamily="2" charset="-78"/>
              </a:rPr>
              <a:t>: هذه الخطوات قد تختلف اعتمادًا على نوع المشكلة أو الحالة التي تتعامل معها، وقد تحتاج إلى تعديلات لتناسب الظروف الفردية.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  <a:p>
            <a:r>
              <a:rPr lang="ar-SA" sz="2000" dirty="0">
                <a:latin typeface="Almarai Bold" pitchFamily="2" charset="-78"/>
                <a:cs typeface="Almarai Bold" pitchFamily="2" charset="-78"/>
              </a:rPr>
              <a:t>.</a:t>
            </a:r>
            <a:endParaRPr lang="en-US" sz="20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997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4800-0C70-90F2-8DE2-6755F8EF9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00AE46-88CC-5123-47DD-026A5A2B32C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582858-CF71-406B-EA98-F4B9C526C000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C1FFCF-FCEE-94DD-7EDB-E0F8009E910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0A3F851-7229-5889-CDA1-D3A1B6FBC1B5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2353EDB-4F07-5AB9-0A59-91341441E87A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32D659-FCF2-3BDE-5781-2697D4C694B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0386A9-2FF8-F291-6610-6810BDBCBF3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249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1151B-C9DD-233A-56C4-34F0E947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07DCFF-A193-8CB0-23D7-D09FA66B20CB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2D28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5B2EAB-DA21-C897-F40E-117D5B9D29F7}"/>
              </a:ext>
            </a:extLst>
          </p:cNvPr>
          <p:cNvGrpSpPr>
            <a:grpSpLocks/>
          </p:cNvGrpSpPr>
          <p:nvPr/>
        </p:nvGrpSpPr>
        <p:grpSpPr>
          <a:xfrm>
            <a:off x="0" y="6857999"/>
            <a:ext cx="12192000" cy="598993"/>
            <a:chOff x="0" y="6259007"/>
            <a:chExt cx="12192000" cy="5989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CFE6AD-B8A1-1EA9-14F7-C162D48AA05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D28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r>
                <a:rPr lang="en-US" sz="2400" dirty="0">
                  <a:latin typeface="Almarai Bold" pitchFamily="2" charset="-78"/>
                  <a:cs typeface="Almarai Bold" pitchFamily="2" charset="-78"/>
                </a:rPr>
                <a:t>- </a:t>
              </a:r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مجزوءة التقويــــــم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0EAC337-B9DE-3503-881B-BBC85BE545B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8039AF68-14B4-6294-60F8-ADD5094F76FD}"/>
              </a:ext>
            </a:extLst>
          </p:cNvPr>
          <p:cNvSpPr/>
          <p:nvPr/>
        </p:nvSpPr>
        <p:spPr>
          <a:xfrm>
            <a:off x="1" y="6875221"/>
            <a:ext cx="986366" cy="59899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9E0F649-3E7E-40DD-044A-38913B743610}"/>
              </a:ext>
            </a:extLst>
          </p:cNvPr>
          <p:cNvCxnSpPr/>
          <p:nvPr/>
        </p:nvCxnSpPr>
        <p:spPr>
          <a:xfrm>
            <a:off x="1006667" y="6875218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FA749C2-A64A-3085-8645-6064EC0B7507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2D2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lmarai Bold" pitchFamily="2" charset="-78"/>
                <a:cs typeface="Almarai Bold" pitchFamily="2" charset="-78"/>
              </a:rPr>
              <a:t>شكرا على حسن المتابعة</a:t>
            </a:r>
            <a:endParaRPr lang="fr-FR" sz="3200" dirty="0">
              <a:latin typeface="Almarai Bold" pitchFamily="2" charset="-78"/>
              <a:cs typeface="Almarai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1897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1968</Words>
  <Application>Microsoft Office PowerPoint</Application>
  <PresentationFormat>Grand écran</PresentationFormat>
  <Paragraphs>455</Paragraphs>
  <Slides>31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46" baseType="lpstr">
      <vt:lpstr>Hacen Samra</vt:lpstr>
      <vt:lpstr>Al Qabas</vt:lpstr>
      <vt:lpstr>Raleway Thin</vt:lpstr>
      <vt:lpstr>Almarai Bold</vt:lpstr>
      <vt:lpstr>Calibri</vt:lpstr>
      <vt:lpstr>Calibri Light</vt:lpstr>
      <vt:lpstr>Aptos</vt:lpstr>
      <vt:lpstr>Arial</vt:lpstr>
      <vt:lpstr>Hacen Casablanca Hd</vt:lpstr>
      <vt:lpstr>BEJITA Black</vt:lpstr>
      <vt:lpstr>Adobe SHIN</vt:lpstr>
      <vt:lpstr>Franklin Gothic Demi</vt:lpstr>
      <vt:lpstr>Wingdings</vt:lpstr>
      <vt:lpstr>Symbol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49</cp:revision>
  <dcterms:created xsi:type="dcterms:W3CDTF">2024-02-01T12:00:28Z</dcterms:created>
  <dcterms:modified xsi:type="dcterms:W3CDTF">2026-01-28T19:25:20Z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