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sldIdLst>
    <p:sldId id="257" r:id="rId2"/>
    <p:sldId id="256" r:id="rId3"/>
    <p:sldId id="258" r:id="rId4"/>
    <p:sldId id="259" r:id="rId5"/>
    <p:sldId id="262" r:id="rId6"/>
    <p:sldId id="267" r:id="rId7"/>
    <p:sldId id="260" r:id="rId8"/>
    <p:sldId id="263" r:id="rId9"/>
    <p:sldId id="268" r:id="rId10"/>
    <p:sldId id="269" r:id="rId11"/>
    <p:sldId id="271" r:id="rId12"/>
    <p:sldId id="270" r:id="rId13"/>
    <p:sldId id="272" r:id="rId14"/>
    <p:sldId id="273" r:id="rId15"/>
    <p:sldId id="274" r:id="rId16"/>
    <p:sldId id="264" r:id="rId17"/>
    <p:sldId id="261" r:id="rId18"/>
    <p:sldId id="265" r:id="rId19"/>
    <p:sldId id="266" r:id="rId20"/>
  </p:sldIdLst>
  <p:sldSz cx="12192000" cy="6858000"/>
  <p:notesSz cx="6858000" cy="9144000"/>
  <p:embeddedFontLst>
    <p:embeddedFont>
      <p:font typeface="Al Qabas" panose="00000500000000000000" pitchFamily="2" charset="-78"/>
      <p:regular r:id="rId21"/>
    </p:embeddedFont>
    <p:embeddedFont>
      <p:font typeface="Almarai" pitchFamily="2" charset="-78"/>
      <p:regular r:id="rId22"/>
    </p:embeddedFont>
    <p:embeddedFont>
      <p:font typeface="Almarai Bold" pitchFamily="2" charset="-78"/>
      <p:bold r:id="rId23"/>
    </p:embeddedFont>
    <p:embeddedFont>
      <p:font typeface="Hacen Casablanca Hd" panose="02000500000000000000" pitchFamily="2" charset="-78"/>
      <p:regular r:id="rId24"/>
    </p:embeddedFont>
    <p:embeddedFont>
      <p:font typeface="Hacen Samra" panose="02000000000000000000" pitchFamily="2" charset="-78"/>
      <p:regular r:id="rId25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EA3B7"/>
    <a:srgbClr val="383D63"/>
    <a:srgbClr val="2C263C"/>
    <a:srgbClr val="332B43"/>
    <a:srgbClr val="53212A"/>
    <a:srgbClr val="66BBB3"/>
    <a:srgbClr val="BB8EB8"/>
    <a:srgbClr val="5D2C6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707" autoAdjust="0"/>
    <p:restoredTop sz="94660"/>
  </p:normalViewPr>
  <p:slideViewPr>
    <p:cSldViewPr snapToGrid="0">
      <p:cViewPr varScale="1">
        <p:scale>
          <a:sx n="78" d="100"/>
          <a:sy n="78" d="100"/>
        </p:scale>
        <p:origin x="2208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font" Target="fonts/font1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5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3.fntdata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2.fntdata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EC9DAD-51E7-B90B-4D4C-91D8E6E2B20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7879992-AAA4-B0BE-5147-F05D14D4FBB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fr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A3AF3AB-8F36-B8B2-C232-7A8C044667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56F1F6-E713-448D-AA1A-6CF72061A112}" type="datetimeFigureOut">
              <a:rPr lang="fr-FR" smtClean="0"/>
              <a:t>28/01/2026</a:t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4E3A8C-7485-39CF-CA5E-6F1805A83E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05543E-5618-15C7-6607-8B9FF8B63D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74CD2B-9E8C-4E81-B86B-EC25CF9E5CF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9178822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>
        <p159:morph option="byObject"/>
      </p:transition>
    </mc:Choice>
    <mc:Fallback xmlns="">
      <p:transition spd="slow" advClick="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32910A-EE93-520D-4F33-DFEE102631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6DE943-1C99-EA07-5A7B-311B521B41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2FF79B-87D6-59EC-CA9A-4158C274B6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56F1F6-E713-448D-AA1A-6CF72061A112}" type="datetimeFigureOut">
              <a:rPr lang="fr-FR" smtClean="0"/>
              <a:t>28/01/2026</a:t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86FDFB4-DB0F-FC24-F4FD-E1BD41EC28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66E40DA-4261-F5C8-A97D-36E15D8A45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74CD2B-9E8C-4E81-B86B-EC25CF9E5CF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9217474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>
        <p159:morph option="byObject"/>
      </p:transition>
    </mc:Choice>
    <mc:Fallback xmlns="">
      <p:transition spd="slow" advClick="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6B8D26-2362-E913-598F-94E39B3036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B237180-F9F9-4335-1ED2-C88AB6A765C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875ECBE-7FAC-8F45-BDD0-4742E1A210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56F1F6-E713-448D-AA1A-6CF72061A112}" type="datetimeFigureOut">
              <a:rPr lang="fr-FR" smtClean="0"/>
              <a:t>28/01/2026</a:t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4B13F5-FD46-0B34-4E2E-92091552B0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F834C7-4536-1A5B-1011-5A7E647DCA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74CD2B-9E8C-4E81-B86B-EC25CF9E5CF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7961386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>
        <p159:morph option="byObject"/>
      </p:transition>
    </mc:Choice>
    <mc:Fallback xmlns="">
      <p:transition spd="slow" advClick="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5D3148-25B1-DA93-6DE4-01E2D0E2B6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A9A530-5DC8-989D-A2C6-DEBD6C00A0E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B9A2963-A312-3B3A-1934-1A877A9211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F1EBE76-CFAD-4F97-AC02-A3CEE8556E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56F1F6-E713-448D-AA1A-6CF72061A112}" type="datetimeFigureOut">
              <a:rPr lang="fr-FR" smtClean="0"/>
              <a:t>28/01/2026</a:t>
            </a:fld>
            <a:endParaRPr lang="fr-F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92188B9-8B1A-B199-9F07-3B9CDE5FB0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0A09FDE-70B5-B378-A7AC-2284A0CB9B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74CD2B-9E8C-4E81-B86B-EC25CF9E5CF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855204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>
        <p159:morph option="byObject"/>
      </p:transition>
    </mc:Choice>
    <mc:Fallback xmlns="">
      <p:transition spd="slow" advClick="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1A16B6-862C-3118-B568-52D0D5B0DC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0B7C505-BBBA-A49E-CFFB-A8C52E8484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BB51485-5C21-C2B5-D98C-298A545BD27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07E9009-6931-22FA-0877-FEAEE935781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74B14CA-4548-AFD4-FFE0-A917B93A12F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7CECD45-6EB4-0132-653B-482EADDC6B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56F1F6-E713-448D-AA1A-6CF72061A112}" type="datetimeFigureOut">
              <a:rPr lang="fr-FR" smtClean="0"/>
              <a:t>28/01/2026</a:t>
            </a:fld>
            <a:endParaRPr lang="fr-FR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9297D9C-7BA2-A794-BFF6-BFD8CE96BE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8691626-B412-3EA0-BD8B-0BFC103792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74CD2B-9E8C-4E81-B86B-EC25CF9E5CF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1763638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>
        <p159:morph option="byObject"/>
      </p:transition>
    </mc:Choice>
    <mc:Fallback xmlns="">
      <p:transition spd="slow" advClick="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23C0AB-B496-765B-1AC6-6DA39221A0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CE365BC-0DD9-DB15-89C9-0B8CE957B9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56F1F6-E713-448D-AA1A-6CF72061A112}" type="datetimeFigureOut">
              <a:rPr lang="fr-FR" smtClean="0"/>
              <a:t>28/01/2026</a:t>
            </a:fld>
            <a:endParaRPr lang="fr-F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842EDC4-566F-ECAC-431A-BAEB6FEDC2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7827572-0830-D02F-98E6-A27A00FD1B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74CD2B-9E8C-4E81-B86B-EC25CF9E5CF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3873388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>
        <p159:morph option="byObject"/>
      </p:transition>
    </mc:Choice>
    <mc:Fallback xmlns="">
      <p:transition spd="slow" advClick="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BB4F60B-7A19-8AA3-B1F7-B7424A8D0E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56F1F6-E713-448D-AA1A-6CF72061A112}" type="datetimeFigureOut">
              <a:rPr lang="fr-FR" smtClean="0"/>
              <a:t>28/01/2026</a:t>
            </a:fld>
            <a:endParaRPr lang="fr-FR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F52896E-1A7F-6E6B-F7A5-6A19735C24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E456AA2-87B6-255A-ADA0-0D8D097460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74CD2B-9E8C-4E81-B86B-EC25CF9E5CF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8688990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>
        <p159:morph option="byObject"/>
      </p:transition>
    </mc:Choice>
    <mc:Fallback xmlns="">
      <p:transition spd="slow" advClick="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7691D8-C7FE-BCF3-BD85-9BA024CF02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5BAAFE-DFBF-44A7-3975-B7C1CF2BA6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7147A3E-1563-B712-DB0F-377C9987D13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B5A8109-46A2-F416-1503-0F59B6B291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56F1F6-E713-448D-AA1A-6CF72061A112}" type="datetimeFigureOut">
              <a:rPr lang="fr-FR" smtClean="0"/>
              <a:t>28/01/2026</a:t>
            </a:fld>
            <a:endParaRPr lang="fr-F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4D03666-4FDB-4435-30A5-83A451C448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FBCBA88-B515-2201-C715-A11D016558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74CD2B-9E8C-4E81-B86B-EC25CF9E5CF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6214670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>
        <p159:morph option="byObject"/>
      </p:transition>
    </mc:Choice>
    <mc:Fallback xmlns="">
      <p:transition spd="slow" advClick="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D3F5FB-0517-79BB-4A1B-3EE90AB672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BB1A5A6-81A2-802A-3D19-0A223C447C9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0AFD44-7F1C-94BE-0BEF-2F180D36639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58DE532-939E-96FF-DD42-2408D0F84E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56F1F6-E713-448D-AA1A-6CF72061A112}" type="datetimeFigureOut">
              <a:rPr lang="fr-FR" smtClean="0"/>
              <a:t>28/01/2026</a:t>
            </a:fld>
            <a:endParaRPr lang="fr-F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C2DD7E4-D4C4-CF03-ECC3-FDC1C4140D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C26EF6B-A593-1DA1-6517-92D2BCDE94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74CD2B-9E8C-4E81-B86B-EC25CF9E5CF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3538347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>
        <p159:morph option="byObject"/>
      </p:transition>
    </mc:Choice>
    <mc:Fallback xmlns="">
      <p:transition spd="slow" advClick="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0625E6-79C7-DE66-BE5F-F09944F257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0CC9104-53C5-5D69-60FA-3F60930076E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0E9FEF2-EEBF-9124-F5D4-0180D049EE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56F1F6-E713-448D-AA1A-6CF72061A112}" type="datetimeFigureOut">
              <a:rPr lang="fr-FR" smtClean="0"/>
              <a:t>28/01/2026</a:t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8FF009-461F-2302-8406-3A23F15217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25CBD6-BD97-4130-A5FC-199F990B02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74CD2B-9E8C-4E81-B86B-EC25CF9E5CF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0615140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>
        <p159:morph option="byObject"/>
      </p:transition>
    </mc:Choice>
    <mc:Fallback xmlns="">
      <p:transition spd="slow" advClick="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B19E2B9-120E-D109-9034-EAAC2F6E5BD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3D316AE-350B-084A-9861-1CF290456D1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5FA1D76-5134-3F64-1DFC-B8B36337B1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56F1F6-E713-448D-AA1A-6CF72061A112}" type="datetimeFigureOut">
              <a:rPr lang="fr-FR" smtClean="0"/>
              <a:t>28/01/2026</a:t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A733E0-F0AA-2F36-A524-CE68CBDD0F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C09FA0-5DC0-AA0E-65D6-2C33918BBE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74CD2B-9E8C-4E81-B86B-EC25CF9E5CF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469767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>
        <p159:morph option="byObject"/>
      </p:transition>
    </mc:Choice>
    <mc:Fallback xmlns="">
      <p:transition spd="slow" advClick="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CD7FCF2-8082-C180-0071-C6DD19C36B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64B95E1-9F47-EBEB-F3B5-C469CF1CF6D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F475442-1EEF-E7E0-A7E6-95FC9767BC0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56F1F6-E713-448D-AA1A-6CF72061A112}" type="datetimeFigureOut">
              <a:rPr lang="fr-FR" smtClean="0"/>
              <a:t>28/01/2026</a:t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1FB90BB-8179-0077-07A2-F804CCB5918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F9A608-1480-336D-B5B0-D3FFD3CB4BD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74CD2B-9E8C-4E81-B86B-EC25CF9E5CF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207948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59="http://schemas.microsoft.com/office/powerpoint/2015/09/main">
    <mc:Choice Requires="p159">
      <p:transition spd="slow" advClick="0">
        <p159:morph option="byObject"/>
      </p:transition>
    </mc:Choice>
    <mc:Fallback xmlns="">
      <p:transition spd="slow" advClick="0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EC859E56-2594-A4E5-A07D-FE3F7E1853E6}"/>
              </a:ext>
            </a:extLst>
          </p:cNvPr>
          <p:cNvSpPr>
            <a:spLocks/>
          </p:cNvSpPr>
          <p:nvPr/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ED7D31">
              <a:alpha val="17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C57D3DE-8867-978A-8FD7-80DA11420B62}"/>
              </a:ext>
            </a:extLst>
          </p:cNvPr>
          <p:cNvSpPr txBox="1"/>
          <p:nvPr/>
        </p:nvSpPr>
        <p:spPr>
          <a:xfrm>
            <a:off x="0" y="2508729"/>
            <a:ext cx="12192000" cy="1384995"/>
          </a:xfrm>
          <a:prstGeom prst="rect">
            <a:avLst/>
          </a:prstGeom>
          <a:solidFill>
            <a:srgbClr val="9EA3B7"/>
          </a:solidFill>
          <a:effectLst/>
        </p:spPr>
        <p:txBody>
          <a:bodyPr wrap="square" lIns="0" tIns="182880" bIns="91440" rtlCol="0" anchor="ctr">
            <a:spAutoFit/>
          </a:bodyPr>
          <a:lstStyle/>
          <a:p>
            <a:pPr algn="ctr"/>
            <a:r>
              <a:rPr lang="ar-MA" sz="7200" dirty="0">
                <a:solidFill>
                  <a:srgbClr val="383D63"/>
                </a:solidFill>
                <a:latin typeface="Hacen Casablanca Hd" panose="02000500000000000000" pitchFamily="2" charset="-78"/>
                <a:cs typeface="Hacen Casablanca Hd" panose="02000500000000000000" pitchFamily="2" charset="-78"/>
              </a:rPr>
              <a:t>الديداكتيك و البيداغوجيا</a:t>
            </a:r>
            <a:endParaRPr lang="fr-FR" sz="7200" dirty="0">
              <a:solidFill>
                <a:srgbClr val="383D63"/>
              </a:solidFill>
              <a:latin typeface="Hacen Casablanca Hd" panose="02000500000000000000" pitchFamily="2" charset="-78"/>
              <a:cs typeface="Hacen Casablanca Hd" panose="02000500000000000000" pitchFamily="2" charset="-78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792E2F9-D0F4-6EF8-DE35-71D3E31AA299}"/>
              </a:ext>
            </a:extLst>
          </p:cNvPr>
          <p:cNvSpPr txBox="1"/>
          <p:nvPr/>
        </p:nvSpPr>
        <p:spPr>
          <a:xfrm>
            <a:off x="3845889" y="1844789"/>
            <a:ext cx="4238878" cy="735747"/>
          </a:xfrm>
          <a:prstGeom prst="roundRect">
            <a:avLst>
              <a:gd name="adj" fmla="val 50000"/>
            </a:avLst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ar-MA" sz="2800" dirty="0">
                <a:solidFill>
                  <a:srgbClr val="333F50"/>
                </a:solidFill>
                <a:latin typeface="Almarai Bold" pitchFamily="2" charset="-78"/>
                <a:ea typeface="GE Heritage One" panose="020A0503020102020204" pitchFamily="18" charset="-78"/>
                <a:cs typeface="Almarai Bold" pitchFamily="2" charset="-78"/>
              </a:rPr>
              <a:t>عـــــــــــرض حـــــــــــول :</a:t>
            </a:r>
          </a:p>
        </p:txBody>
      </p:sp>
      <p:sp>
        <p:nvSpPr>
          <p:cNvPr id="33" name="Shape 801">
            <a:extLst>
              <a:ext uri="{FF2B5EF4-FFF2-40B4-BE49-F238E27FC236}">
                <a16:creationId xmlns:a16="http://schemas.microsoft.com/office/drawing/2014/main" id="{93C5E0AB-6C8B-AFB4-7AE7-E60DB23AB3CA}"/>
              </a:ext>
            </a:extLst>
          </p:cNvPr>
          <p:cNvSpPr/>
          <p:nvPr/>
        </p:nvSpPr>
        <p:spPr>
          <a:xfrm>
            <a:off x="-3053220" y="-1204945"/>
            <a:ext cx="1021715" cy="153670"/>
          </a:xfrm>
          <a:custGeom>
            <a:avLst/>
            <a:gdLst/>
            <a:ahLst/>
            <a:cxnLst/>
            <a:rect l="0" t="0" r="0" b="0"/>
            <a:pathLst>
              <a:path w="1021842" h="154025">
                <a:moveTo>
                  <a:pt x="0" y="0"/>
                </a:moveTo>
                <a:lnTo>
                  <a:pt x="1021842" y="0"/>
                </a:lnTo>
                <a:lnTo>
                  <a:pt x="1021842" y="154025"/>
                </a:lnTo>
                <a:lnTo>
                  <a:pt x="0" y="154025"/>
                </a:lnTo>
                <a:lnTo>
                  <a:pt x="0" y="0"/>
                </a:lnTo>
              </a:path>
            </a:pathLst>
          </a:custGeom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5D2C68"/>
          </a:fillRef>
          <a:effectRef idx="0">
            <a:scrgbClr r="0" g="0" b="0"/>
          </a:effectRef>
          <a:fontRef idx="none"/>
        </p:style>
        <p:txBody>
          <a:bodyPr/>
          <a:lstStyle/>
          <a:p>
            <a:endParaRPr lang="fr-FR"/>
          </a:p>
        </p:txBody>
      </p:sp>
      <p:sp>
        <p:nvSpPr>
          <p:cNvPr id="34" name="Shape 802">
            <a:extLst>
              <a:ext uri="{FF2B5EF4-FFF2-40B4-BE49-F238E27FC236}">
                <a16:creationId xmlns:a16="http://schemas.microsoft.com/office/drawing/2014/main" id="{A0DE5F52-7E8B-2012-0167-CDBB27F220CE}"/>
              </a:ext>
            </a:extLst>
          </p:cNvPr>
          <p:cNvSpPr/>
          <p:nvPr/>
        </p:nvSpPr>
        <p:spPr>
          <a:xfrm>
            <a:off x="-3053220" y="-1006190"/>
            <a:ext cx="1021715" cy="153670"/>
          </a:xfrm>
          <a:custGeom>
            <a:avLst/>
            <a:gdLst/>
            <a:ahLst/>
            <a:cxnLst/>
            <a:rect l="0" t="0" r="0" b="0"/>
            <a:pathLst>
              <a:path w="1021842" h="154025">
                <a:moveTo>
                  <a:pt x="0" y="0"/>
                </a:moveTo>
                <a:lnTo>
                  <a:pt x="1021842" y="0"/>
                </a:lnTo>
                <a:lnTo>
                  <a:pt x="1021842" y="154025"/>
                </a:lnTo>
                <a:lnTo>
                  <a:pt x="0" y="154025"/>
                </a:lnTo>
                <a:lnTo>
                  <a:pt x="0" y="0"/>
                </a:lnTo>
              </a:path>
            </a:pathLst>
          </a:custGeom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BB8EB8"/>
          </a:fillRef>
          <a:effectRef idx="0">
            <a:scrgbClr r="0" g="0" b="0"/>
          </a:effectRef>
          <a:fontRef idx="none"/>
        </p:style>
        <p:txBody>
          <a:bodyPr/>
          <a:lstStyle/>
          <a:p>
            <a:endParaRPr lang="fr-FR"/>
          </a:p>
        </p:txBody>
      </p:sp>
      <p:sp>
        <p:nvSpPr>
          <p:cNvPr id="35" name="Rectangle: Rounded Corners 34">
            <a:extLst>
              <a:ext uri="{FF2B5EF4-FFF2-40B4-BE49-F238E27FC236}">
                <a16:creationId xmlns:a16="http://schemas.microsoft.com/office/drawing/2014/main" id="{6EB5092B-3C69-5B29-904E-8809435F8B4F}"/>
              </a:ext>
            </a:extLst>
          </p:cNvPr>
          <p:cNvSpPr>
            <a:spLocks/>
          </p:cNvSpPr>
          <p:nvPr/>
        </p:nvSpPr>
        <p:spPr>
          <a:xfrm>
            <a:off x="4661585" y="4017739"/>
            <a:ext cx="2868830" cy="517739"/>
          </a:xfrm>
          <a:prstGeom prst="roundRect">
            <a:avLst>
              <a:gd name="adj" fmla="val 50000"/>
            </a:avLst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3200" dirty="0">
                <a:solidFill>
                  <a:schemeClr val="tx2">
                    <a:lumMod val="75000"/>
                  </a:schemeClr>
                </a:solidFill>
                <a:latin typeface="Hacen Casablanca Hd" panose="02000500000000000000" pitchFamily="2" charset="-78"/>
                <a:cs typeface="Hacen Casablanca Hd" panose="02000500000000000000" pitchFamily="2" charset="-78"/>
              </a:rPr>
              <a:t>من اعداد :</a:t>
            </a:r>
            <a:endParaRPr lang="fr-FR" sz="3200" dirty="0">
              <a:solidFill>
                <a:schemeClr val="tx2">
                  <a:lumMod val="75000"/>
                </a:schemeClr>
              </a:solidFill>
              <a:latin typeface="Hacen Casablanca Hd" panose="02000500000000000000" pitchFamily="2" charset="-78"/>
              <a:cs typeface="Hacen Casablanca Hd" panose="02000500000000000000" pitchFamily="2" charset="-78"/>
            </a:endParaRPr>
          </a:p>
        </p:txBody>
      </p:sp>
      <p:sp>
        <p:nvSpPr>
          <p:cNvPr id="6" name="Shape 781">
            <a:extLst>
              <a:ext uri="{FF2B5EF4-FFF2-40B4-BE49-F238E27FC236}">
                <a16:creationId xmlns:a16="http://schemas.microsoft.com/office/drawing/2014/main" id="{155F1B05-C6D0-D727-653C-EF225E35D5BA}"/>
              </a:ext>
            </a:extLst>
          </p:cNvPr>
          <p:cNvSpPr/>
          <p:nvPr/>
        </p:nvSpPr>
        <p:spPr>
          <a:xfrm>
            <a:off x="-4232987" y="1275580"/>
            <a:ext cx="2471497" cy="371723"/>
          </a:xfrm>
          <a:custGeom>
            <a:avLst/>
            <a:gdLst/>
            <a:ahLst/>
            <a:cxnLst/>
            <a:rect l="0" t="0" r="0" b="0"/>
            <a:pathLst>
              <a:path w="1021829" h="154025">
                <a:moveTo>
                  <a:pt x="0" y="0"/>
                </a:moveTo>
                <a:lnTo>
                  <a:pt x="1021829" y="0"/>
                </a:lnTo>
                <a:lnTo>
                  <a:pt x="1021829" y="154025"/>
                </a:lnTo>
                <a:lnTo>
                  <a:pt x="0" y="154025"/>
                </a:lnTo>
                <a:lnTo>
                  <a:pt x="0" y="0"/>
                </a:lnTo>
              </a:path>
            </a:pathLst>
          </a:custGeom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66BBB3"/>
          </a:fillRef>
          <a:effectRef idx="0">
            <a:scrgbClr r="0" g="0" b="0"/>
          </a:effectRef>
          <a:fontRef idx="none"/>
        </p:style>
        <p:txBody>
          <a:bodyPr/>
          <a:lstStyle/>
          <a:p>
            <a:endParaRPr lang="fr-FR"/>
          </a:p>
        </p:txBody>
      </p:sp>
      <p:sp>
        <p:nvSpPr>
          <p:cNvPr id="11" name="Shape 782">
            <a:extLst>
              <a:ext uri="{FF2B5EF4-FFF2-40B4-BE49-F238E27FC236}">
                <a16:creationId xmlns:a16="http://schemas.microsoft.com/office/drawing/2014/main" id="{324CFE21-150E-A458-FA9E-5C26169BF9D9}"/>
              </a:ext>
            </a:extLst>
          </p:cNvPr>
          <p:cNvSpPr/>
          <p:nvPr/>
        </p:nvSpPr>
        <p:spPr>
          <a:xfrm>
            <a:off x="-4232987" y="1855971"/>
            <a:ext cx="2471497" cy="371723"/>
          </a:xfrm>
          <a:custGeom>
            <a:avLst/>
            <a:gdLst/>
            <a:ahLst/>
            <a:cxnLst/>
            <a:rect l="0" t="0" r="0" b="0"/>
            <a:pathLst>
              <a:path w="1021829" h="154025">
                <a:moveTo>
                  <a:pt x="0" y="0"/>
                </a:moveTo>
                <a:lnTo>
                  <a:pt x="1021829" y="0"/>
                </a:lnTo>
                <a:lnTo>
                  <a:pt x="1021829" y="154025"/>
                </a:lnTo>
                <a:lnTo>
                  <a:pt x="0" y="154025"/>
                </a:lnTo>
                <a:lnTo>
                  <a:pt x="0" y="0"/>
                </a:lnTo>
              </a:path>
            </a:pathLst>
          </a:custGeom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53212A"/>
          </a:fillRef>
          <a:effectRef idx="0">
            <a:scrgbClr r="0" g="0" b="0"/>
          </a:effectRef>
          <a:fontRef idx="none"/>
        </p:style>
        <p:txBody>
          <a:bodyPr/>
          <a:lstStyle/>
          <a:p>
            <a:endParaRPr lang="fr-FR"/>
          </a:p>
        </p:txBody>
      </p:sp>
      <p:sp>
        <p:nvSpPr>
          <p:cNvPr id="12" name="Shape 815">
            <a:extLst>
              <a:ext uri="{FF2B5EF4-FFF2-40B4-BE49-F238E27FC236}">
                <a16:creationId xmlns:a16="http://schemas.microsoft.com/office/drawing/2014/main" id="{33CA2F92-4AE4-0625-0A9C-36A8350A5E33}"/>
              </a:ext>
            </a:extLst>
          </p:cNvPr>
          <p:cNvSpPr/>
          <p:nvPr/>
        </p:nvSpPr>
        <p:spPr>
          <a:xfrm>
            <a:off x="-4428817" y="-327867"/>
            <a:ext cx="2667327" cy="401177"/>
          </a:xfrm>
          <a:custGeom>
            <a:avLst/>
            <a:gdLst/>
            <a:ahLst/>
            <a:cxnLst/>
            <a:rect l="0" t="0" r="0" b="0"/>
            <a:pathLst>
              <a:path w="1021829" h="154025">
                <a:moveTo>
                  <a:pt x="0" y="0"/>
                </a:moveTo>
                <a:lnTo>
                  <a:pt x="1021829" y="0"/>
                </a:lnTo>
                <a:lnTo>
                  <a:pt x="1021829" y="154025"/>
                </a:lnTo>
                <a:lnTo>
                  <a:pt x="0" y="154025"/>
                </a:lnTo>
                <a:lnTo>
                  <a:pt x="0" y="0"/>
                </a:lnTo>
              </a:path>
            </a:pathLst>
          </a:custGeom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383D63"/>
          </a:fillRef>
          <a:effectRef idx="0">
            <a:scrgbClr r="0" g="0" b="0"/>
          </a:effectRef>
          <a:fontRef idx="none"/>
        </p:style>
        <p:txBody>
          <a:bodyPr/>
          <a:lstStyle/>
          <a:p>
            <a:endParaRPr lang="fr-FR" dirty="0"/>
          </a:p>
        </p:txBody>
      </p:sp>
      <p:sp>
        <p:nvSpPr>
          <p:cNvPr id="13" name="Shape 816">
            <a:extLst>
              <a:ext uri="{FF2B5EF4-FFF2-40B4-BE49-F238E27FC236}">
                <a16:creationId xmlns:a16="http://schemas.microsoft.com/office/drawing/2014/main" id="{609C284B-2625-FA8A-C4E1-978479820662}"/>
              </a:ext>
            </a:extLst>
          </p:cNvPr>
          <p:cNvSpPr/>
          <p:nvPr/>
        </p:nvSpPr>
        <p:spPr>
          <a:xfrm>
            <a:off x="-4428817" y="260423"/>
            <a:ext cx="2667327" cy="401177"/>
          </a:xfrm>
          <a:custGeom>
            <a:avLst/>
            <a:gdLst/>
            <a:ahLst/>
            <a:cxnLst/>
            <a:rect l="0" t="0" r="0" b="0"/>
            <a:pathLst>
              <a:path w="1021829" h="154025">
                <a:moveTo>
                  <a:pt x="0" y="0"/>
                </a:moveTo>
                <a:lnTo>
                  <a:pt x="1021829" y="0"/>
                </a:lnTo>
                <a:lnTo>
                  <a:pt x="1021829" y="154025"/>
                </a:lnTo>
                <a:lnTo>
                  <a:pt x="0" y="154025"/>
                </a:lnTo>
                <a:lnTo>
                  <a:pt x="0" y="0"/>
                </a:lnTo>
              </a:path>
            </a:pathLst>
          </a:custGeom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9EA3B7"/>
          </a:fillRef>
          <a:effectRef idx="0">
            <a:scrgbClr r="0" g="0" b="0"/>
          </a:effectRef>
          <a:fontRef idx="none"/>
        </p:style>
        <p:txBody>
          <a:bodyPr/>
          <a:lstStyle/>
          <a:p>
            <a:endParaRPr lang="fr-FR" dirty="0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AB23C1F0-F3EA-E255-2854-4BBDDD9D9F02}"/>
              </a:ext>
            </a:extLst>
          </p:cNvPr>
          <p:cNvGrpSpPr>
            <a:grpSpLocks/>
          </p:cNvGrpSpPr>
          <p:nvPr/>
        </p:nvGrpSpPr>
        <p:grpSpPr>
          <a:xfrm>
            <a:off x="0" y="6259007"/>
            <a:ext cx="12192000" cy="598993"/>
            <a:chOff x="0" y="6259007"/>
            <a:chExt cx="12192000" cy="598993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B323955B-5702-7D1B-F567-BE9EA6F9FD21}"/>
                </a:ext>
              </a:extLst>
            </p:cNvPr>
            <p:cNvSpPr>
              <a:spLocks/>
            </p:cNvSpPr>
            <p:nvPr/>
          </p:nvSpPr>
          <p:spPr>
            <a:xfrm>
              <a:off x="0" y="6259010"/>
              <a:ext cx="12192000" cy="598990"/>
            </a:xfrm>
            <a:prstGeom prst="rect">
              <a:avLst/>
            </a:prstGeom>
            <a:solidFill>
              <a:srgbClr val="383D6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6"/>
              <a:r>
                <a:rPr lang="ar-MA" sz="2400" dirty="0">
                  <a:latin typeface="Almarai Bold" pitchFamily="2" charset="-78"/>
                  <a:cs typeface="Almarai Bold" pitchFamily="2" charset="-78"/>
                </a:rPr>
                <a:t> </a:t>
              </a:r>
              <a:endParaRPr lang="fr-FR" sz="2400" dirty="0">
                <a:latin typeface="Almarai Bold" pitchFamily="2" charset="-78"/>
                <a:cs typeface="Almarai Bold" pitchFamily="2" charset="-78"/>
              </a:endParaRPr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90ECB85F-DB11-98A6-DB2D-48BBE01EA57F}"/>
                </a:ext>
              </a:extLst>
            </p:cNvPr>
            <p:cNvSpPr>
              <a:spLocks/>
            </p:cNvSpPr>
            <p:nvPr/>
          </p:nvSpPr>
          <p:spPr>
            <a:xfrm rot="16200000" flipV="1">
              <a:off x="10612343" y="5278343"/>
              <a:ext cx="598989" cy="2560317"/>
            </a:xfrm>
            <a:custGeom>
              <a:avLst/>
              <a:gdLst>
                <a:gd name="connsiteX0" fmla="*/ 860323 w 860323"/>
                <a:gd name="connsiteY0" fmla="*/ 4391640 h 5350653"/>
                <a:gd name="connsiteX1" fmla="*/ 860323 w 860323"/>
                <a:gd name="connsiteY1" fmla="*/ 0 h 5350653"/>
                <a:gd name="connsiteX2" fmla="*/ 0 w 860323"/>
                <a:gd name="connsiteY2" fmla="*/ 0 h 5350653"/>
                <a:gd name="connsiteX3" fmla="*/ 0 w 860323"/>
                <a:gd name="connsiteY3" fmla="*/ 5350653 h 5350653"/>
                <a:gd name="connsiteX4" fmla="*/ 51263 w 860323"/>
                <a:gd name="connsiteY4" fmla="*/ 5303381 h 5350653"/>
                <a:gd name="connsiteX5" fmla="*/ 740624 w 860323"/>
                <a:gd name="connsiteY5" fmla="*/ 4410199 h 53506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60323" h="5350653">
                  <a:moveTo>
                    <a:pt x="860323" y="4391640"/>
                  </a:moveTo>
                  <a:lnTo>
                    <a:pt x="860323" y="0"/>
                  </a:lnTo>
                  <a:lnTo>
                    <a:pt x="0" y="0"/>
                  </a:lnTo>
                  <a:lnTo>
                    <a:pt x="0" y="5350653"/>
                  </a:lnTo>
                  <a:lnTo>
                    <a:pt x="51263" y="5303381"/>
                  </a:lnTo>
                  <a:cubicBezTo>
                    <a:pt x="254192" y="5071082"/>
                    <a:pt x="403404" y="4518411"/>
                    <a:pt x="740624" y="4410199"/>
                  </a:cubicBezTo>
                  <a:close/>
                </a:path>
              </a:pathLst>
            </a:custGeom>
            <a:solidFill>
              <a:srgbClr val="9EA3B7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wrap="square" rtlCol="0" anchor="ctr">
              <a:noAutofit/>
            </a:bodyPr>
            <a:lstStyle/>
            <a:p>
              <a:pPr algn="ctr"/>
              <a:r>
                <a:rPr lang="ar-MA" sz="2400" dirty="0">
                  <a:latin typeface="Almarai Bold" pitchFamily="2" charset="-78"/>
                  <a:cs typeface="Almarai Bold" pitchFamily="2" charset="-78"/>
                </a:rPr>
                <a:t> </a:t>
              </a:r>
              <a:endParaRPr lang="fr-FR" sz="2400" dirty="0">
                <a:latin typeface="Almarai Bold" pitchFamily="2" charset="-78"/>
                <a:cs typeface="Almarai Bold" pitchFamily="2" charset="-78"/>
              </a:endParaRPr>
            </a:p>
          </p:txBody>
        </p:sp>
      </p:grpSp>
      <p:sp>
        <p:nvSpPr>
          <p:cNvPr id="17" name="Rectangle 16">
            <a:extLst>
              <a:ext uri="{FF2B5EF4-FFF2-40B4-BE49-F238E27FC236}">
                <a16:creationId xmlns:a16="http://schemas.microsoft.com/office/drawing/2014/main" id="{3AC230B2-17C0-68F7-2969-69A6274E0D8F}"/>
              </a:ext>
            </a:extLst>
          </p:cNvPr>
          <p:cNvSpPr/>
          <p:nvPr/>
        </p:nvSpPr>
        <p:spPr>
          <a:xfrm>
            <a:off x="1" y="6259006"/>
            <a:ext cx="986366" cy="598990"/>
          </a:xfrm>
          <a:prstGeom prst="rect">
            <a:avLst/>
          </a:prstGeom>
          <a:solidFill>
            <a:srgbClr val="383D6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dirty="0">
                <a:latin typeface="Almarai Bold" pitchFamily="2" charset="-78"/>
                <a:cs typeface="Almarai Bold" pitchFamily="2" charset="-78"/>
              </a:rPr>
              <a:t>1</a:t>
            </a:r>
            <a:endParaRPr lang="fr-FR" dirty="0">
              <a:latin typeface="Almarai Bold" pitchFamily="2" charset="-78"/>
              <a:cs typeface="Almarai Bold" pitchFamily="2" charset="-78"/>
            </a:endParaRP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4B79259E-DDE5-FD0E-141C-EE4B11973E2F}"/>
              </a:ext>
            </a:extLst>
          </p:cNvPr>
          <p:cNvCxnSpPr/>
          <p:nvPr/>
        </p:nvCxnSpPr>
        <p:spPr>
          <a:xfrm>
            <a:off x="1006667" y="6259003"/>
            <a:ext cx="0" cy="598997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3" name="Rectangle 2">
            <a:extLst>
              <a:ext uri="{FF2B5EF4-FFF2-40B4-BE49-F238E27FC236}">
                <a16:creationId xmlns:a16="http://schemas.microsoft.com/office/drawing/2014/main" id="{21789A9D-EA2C-5AD2-B6A6-24BEB8181A55}"/>
              </a:ext>
            </a:extLst>
          </p:cNvPr>
          <p:cNvSpPr/>
          <p:nvPr/>
        </p:nvSpPr>
        <p:spPr>
          <a:xfrm>
            <a:off x="3714418" y="1129128"/>
            <a:ext cx="4763164" cy="914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ar-MA" dirty="0">
                <a:solidFill>
                  <a:srgbClr val="002060"/>
                </a:solidFill>
                <a:latin typeface="GE Heritage One" panose="020A0503020102020204" pitchFamily="18" charset="-78"/>
                <a:ea typeface="GE Heritage One" panose="020A0503020102020204" pitchFamily="18" charset="-78"/>
                <a:cs typeface="GE Heritage One" panose="020A0503020102020204" pitchFamily="18" charset="-78"/>
              </a:rPr>
              <a:t>الفـــــــــــرع الإقليـــــــمي  اسفــــــــي</a:t>
            </a:r>
            <a:endParaRPr lang="fr-FR" dirty="0">
              <a:solidFill>
                <a:srgbClr val="002060"/>
              </a:solidFill>
              <a:latin typeface="GE Heritage One" panose="020A0503020102020204" pitchFamily="18" charset="-78"/>
              <a:ea typeface="GE Heritage One" panose="020A0503020102020204" pitchFamily="18" charset="-78"/>
              <a:cs typeface="GE Heritage One" panose="020A0503020102020204" pitchFamily="18" charset="-78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6B4C6D6-2259-308A-1172-289E59E19A8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49198" y="72689"/>
            <a:ext cx="4293605" cy="1325207"/>
          </a:xfrm>
          <a:prstGeom prst="rect">
            <a:avLst/>
          </a:prstGeom>
          <a:noFill/>
        </p:spPr>
      </p:pic>
      <p:sp>
        <p:nvSpPr>
          <p:cNvPr id="8" name="TextBox 1">
            <a:extLst>
              <a:ext uri="{FF2B5EF4-FFF2-40B4-BE49-F238E27FC236}">
                <a16:creationId xmlns:a16="http://schemas.microsoft.com/office/drawing/2014/main" id="{F43AAE41-B9AA-9948-20D6-C56240D6680D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727150" y="4842710"/>
            <a:ext cx="485742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rtl="1"/>
            <a:r>
              <a:rPr lang="ar-MA" sz="2800" dirty="0">
                <a:latin typeface="Al Qabas" panose="00000500000000000000" pitchFamily="2" charset="-78"/>
                <a:cs typeface="Al Qabas" panose="00000500000000000000" pitchFamily="2" charset="-78"/>
              </a:rPr>
              <a:t>منصة  </a:t>
            </a:r>
            <a:r>
              <a:rPr lang="en-US" sz="2800" dirty="0">
                <a:latin typeface="Al Qabas" panose="00000500000000000000" pitchFamily="2" charset="-78"/>
                <a:cs typeface="Al Qabas" panose="00000500000000000000" pitchFamily="2" charset="-78"/>
              </a:rPr>
              <a:t>EDUTECH</a:t>
            </a:r>
            <a:r>
              <a:rPr lang="ar-MA" sz="2800" dirty="0">
                <a:latin typeface="Al Qabas" panose="00000500000000000000" pitchFamily="2" charset="-78"/>
                <a:cs typeface="Al Qabas" panose="00000500000000000000" pitchFamily="2" charset="-78"/>
              </a:rPr>
              <a:t> </a:t>
            </a:r>
            <a:r>
              <a:rPr lang="en-US" sz="2800" dirty="0">
                <a:latin typeface="Al Qabas" panose="00000500000000000000" pitchFamily="2" charset="-78"/>
                <a:cs typeface="Al Qabas" panose="00000500000000000000" pitchFamily="2" charset="-78"/>
              </a:rPr>
              <a:t> </a:t>
            </a:r>
            <a:r>
              <a:rPr lang="ar-MA" sz="2800" dirty="0">
                <a:latin typeface="Al Qabas" panose="00000500000000000000" pitchFamily="2" charset="-78"/>
                <a:cs typeface="Al Qabas" panose="00000500000000000000" pitchFamily="2" charset="-78"/>
              </a:rPr>
              <a:t>للتعليم الرقمي</a:t>
            </a:r>
            <a:endParaRPr lang="en-US" sz="2800" dirty="0">
              <a:latin typeface="Al Qabas" panose="00000500000000000000" pitchFamily="2" charset="-78"/>
              <a:cs typeface="Al Qabas" panose="00000500000000000000" pitchFamily="2" charset="-78"/>
            </a:endParaRPr>
          </a:p>
        </p:txBody>
      </p:sp>
      <p:pic>
        <p:nvPicPr>
          <p:cNvPr id="19" name="Picture 7" descr="A blue letter on a black background&#10;&#10;AI-generated content may be incorrect.">
            <a:extLst>
              <a:ext uri="{FF2B5EF4-FFF2-40B4-BE49-F238E27FC236}">
                <a16:creationId xmlns:a16="http://schemas.microsoft.com/office/drawing/2014/main" id="{8AD66EA4-3BF9-8545-2766-FAB79D82CB82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duotone>
              <a:prstClr val="black"/>
              <a:srgbClr val="002060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7068" y="5524678"/>
            <a:ext cx="2517864" cy="3300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920358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>
        <p159:morph option="byObject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C60A281D-8B51-E984-DBFD-BFD8767BC103}"/>
              </a:ext>
            </a:extLst>
          </p:cNvPr>
          <p:cNvSpPr>
            <a:spLocks/>
          </p:cNvSpPr>
          <p:nvPr/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ED7D31">
              <a:alpha val="17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4C088E6-1535-FBA3-4A6C-E89C7BE04B54}"/>
              </a:ext>
            </a:extLst>
          </p:cNvPr>
          <p:cNvSpPr/>
          <p:nvPr/>
        </p:nvSpPr>
        <p:spPr>
          <a:xfrm>
            <a:off x="9243152" y="-12"/>
            <a:ext cx="2948848" cy="721360"/>
          </a:xfrm>
          <a:prstGeom prst="rect">
            <a:avLst/>
          </a:prstGeom>
          <a:solidFill>
            <a:srgbClr val="383D63"/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dirty="0">
                <a:latin typeface="Almarai Bold" pitchFamily="2" charset="-78"/>
                <a:cs typeface="Almarai Bold" pitchFamily="2" charset="-78"/>
              </a:rPr>
              <a:t> الموضوع</a:t>
            </a:r>
            <a:endParaRPr lang="fr-FR" sz="2000" dirty="0">
              <a:latin typeface="Almarai Bold" pitchFamily="2" charset="-78"/>
              <a:cs typeface="Almarai Bold" pitchFamily="2" charset="-78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3B3DC7EA-2917-6669-ACAC-10E29B9CD643}"/>
              </a:ext>
            </a:extLst>
          </p:cNvPr>
          <p:cNvGrpSpPr/>
          <p:nvPr/>
        </p:nvGrpSpPr>
        <p:grpSpPr>
          <a:xfrm>
            <a:off x="2769083" y="1793403"/>
            <a:ext cx="7885497" cy="599002"/>
            <a:chOff x="2769083" y="1544828"/>
            <a:chExt cx="7885497" cy="599002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7F9F3E49-E593-7013-B77C-22F3BE828A58}"/>
                </a:ext>
              </a:extLst>
            </p:cNvPr>
            <p:cNvGrpSpPr/>
            <p:nvPr/>
          </p:nvGrpSpPr>
          <p:grpSpPr>
            <a:xfrm>
              <a:off x="2769083" y="1544828"/>
              <a:ext cx="7885497" cy="599002"/>
              <a:chOff x="1944303" y="3127317"/>
              <a:chExt cx="7885497" cy="599002"/>
            </a:xfrm>
          </p:grpSpPr>
          <p:sp>
            <p:nvSpPr>
              <p:cNvPr id="7" name="Freeform: Shape 6">
                <a:extLst>
                  <a:ext uri="{FF2B5EF4-FFF2-40B4-BE49-F238E27FC236}">
                    <a16:creationId xmlns:a16="http://schemas.microsoft.com/office/drawing/2014/main" id="{2DD3049F-948B-5111-25B8-29239BA814F6}"/>
                  </a:ext>
                </a:extLst>
              </p:cNvPr>
              <p:cNvSpPr/>
              <p:nvPr/>
            </p:nvSpPr>
            <p:spPr>
              <a:xfrm>
                <a:off x="7425740" y="3127317"/>
                <a:ext cx="2404060" cy="598990"/>
              </a:xfrm>
              <a:custGeom>
                <a:avLst/>
                <a:gdLst>
                  <a:gd name="connsiteX0" fmla="*/ 594504 w 5503372"/>
                  <a:gd name="connsiteY0" fmla="*/ 0 h 598990"/>
                  <a:gd name="connsiteX1" fmla="*/ 5503372 w 5503372"/>
                  <a:gd name="connsiteY1" fmla="*/ 0 h 598990"/>
                  <a:gd name="connsiteX2" fmla="*/ 5503372 w 5503372"/>
                  <a:gd name="connsiteY2" fmla="*/ 598990 h 598990"/>
                  <a:gd name="connsiteX3" fmla="*/ 0 w 5503372"/>
                  <a:gd name="connsiteY3" fmla="*/ 598990 h 598990"/>
                  <a:gd name="connsiteX4" fmla="*/ 0 w 5503372"/>
                  <a:gd name="connsiteY4" fmla="*/ 594504 h 5989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03372" h="598990">
                    <a:moveTo>
                      <a:pt x="594504" y="0"/>
                    </a:moveTo>
                    <a:lnTo>
                      <a:pt x="5503372" y="0"/>
                    </a:lnTo>
                    <a:lnTo>
                      <a:pt x="5503372" y="598990"/>
                    </a:lnTo>
                    <a:lnTo>
                      <a:pt x="0" y="598990"/>
                    </a:lnTo>
                    <a:lnTo>
                      <a:pt x="0" y="594504"/>
                    </a:lnTo>
                    <a:close/>
                  </a:path>
                </a:pathLst>
              </a:custGeom>
              <a:solidFill>
                <a:srgbClr val="9EA3B7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lvl="1" algn="ctr"/>
                <a:r>
                  <a:rPr lang="ar-MA" dirty="0">
                    <a:latin typeface="Almarai Bold" pitchFamily="2" charset="-78"/>
                    <a:cs typeface="Almarai Bold" pitchFamily="2" charset="-78"/>
                  </a:rPr>
                  <a:t>1</a:t>
                </a:r>
                <a:endParaRPr lang="fr-FR" dirty="0">
                  <a:latin typeface="Almarai Bold" pitchFamily="2" charset="-78"/>
                  <a:cs typeface="Almarai Bold" pitchFamily="2" charset="-78"/>
                </a:endParaRPr>
              </a:p>
            </p:txBody>
          </p:sp>
          <p:sp>
            <p:nvSpPr>
              <p:cNvPr id="12" name="Freeform: Shape 11">
                <a:extLst>
                  <a:ext uri="{FF2B5EF4-FFF2-40B4-BE49-F238E27FC236}">
                    <a16:creationId xmlns:a16="http://schemas.microsoft.com/office/drawing/2014/main" id="{796D61E9-C82E-DCF2-B144-F33F52855824}"/>
                  </a:ext>
                </a:extLst>
              </p:cNvPr>
              <p:cNvSpPr/>
              <p:nvPr/>
            </p:nvSpPr>
            <p:spPr>
              <a:xfrm rot="10800000">
                <a:off x="1944303" y="3127329"/>
                <a:ext cx="6268116" cy="598990"/>
              </a:xfrm>
              <a:custGeom>
                <a:avLst/>
                <a:gdLst>
                  <a:gd name="connsiteX0" fmla="*/ 594504 w 5503372"/>
                  <a:gd name="connsiteY0" fmla="*/ 0 h 598990"/>
                  <a:gd name="connsiteX1" fmla="*/ 5503372 w 5503372"/>
                  <a:gd name="connsiteY1" fmla="*/ 0 h 598990"/>
                  <a:gd name="connsiteX2" fmla="*/ 5503372 w 5503372"/>
                  <a:gd name="connsiteY2" fmla="*/ 598990 h 598990"/>
                  <a:gd name="connsiteX3" fmla="*/ 0 w 5503372"/>
                  <a:gd name="connsiteY3" fmla="*/ 598990 h 598990"/>
                  <a:gd name="connsiteX4" fmla="*/ 0 w 5503372"/>
                  <a:gd name="connsiteY4" fmla="*/ 594504 h 5989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03372" h="598990">
                    <a:moveTo>
                      <a:pt x="594504" y="0"/>
                    </a:moveTo>
                    <a:lnTo>
                      <a:pt x="5503372" y="0"/>
                    </a:lnTo>
                    <a:lnTo>
                      <a:pt x="5503372" y="598990"/>
                    </a:lnTo>
                    <a:lnTo>
                      <a:pt x="0" y="598990"/>
                    </a:lnTo>
                    <a:lnTo>
                      <a:pt x="0" y="594504"/>
                    </a:lnTo>
                    <a:close/>
                  </a:path>
                </a:pathLst>
              </a:custGeom>
              <a:solidFill>
                <a:srgbClr val="383D63"/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39700" h="139700" prst="divot"/>
              </a:sp3d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fr-FR" dirty="0"/>
              </a:p>
            </p:txBody>
          </p:sp>
        </p:grp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9D44E275-1A2C-666A-739A-0F78595242A2}"/>
                </a:ext>
              </a:extLst>
            </p:cNvPr>
            <p:cNvSpPr txBox="1"/>
            <p:nvPr/>
          </p:nvSpPr>
          <p:spPr>
            <a:xfrm>
              <a:off x="5788025" y="1619250"/>
              <a:ext cx="320675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1" algn="ctr"/>
              <a:r>
                <a:rPr lang="ar-MA" dirty="0">
                  <a:solidFill>
                    <a:schemeClr val="bg1"/>
                  </a:solidFill>
                  <a:latin typeface="Almarai Bold" pitchFamily="2" charset="-78"/>
                  <a:cs typeface="Almarai Bold" pitchFamily="2" charset="-78"/>
                </a:rPr>
                <a:t>تمهيد</a:t>
              </a:r>
              <a:endParaRPr lang="fr-FR" dirty="0">
                <a:solidFill>
                  <a:schemeClr val="bg1"/>
                </a:solidFill>
                <a:latin typeface="Almarai Bold" pitchFamily="2" charset="-78"/>
                <a:cs typeface="Almarai Bold" pitchFamily="2" charset="-78"/>
              </a:endParaRP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7334679E-55F1-EB05-84FB-633B4D85BF44}"/>
              </a:ext>
            </a:extLst>
          </p:cNvPr>
          <p:cNvGrpSpPr/>
          <p:nvPr/>
        </p:nvGrpSpPr>
        <p:grpSpPr>
          <a:xfrm>
            <a:off x="2635250" y="2809201"/>
            <a:ext cx="8019330" cy="599002"/>
            <a:chOff x="2882900" y="2560626"/>
            <a:chExt cx="7771680" cy="599002"/>
          </a:xfrm>
        </p:grpSpPr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C8EADB16-7C14-BC10-B061-A6B1B8E3A518}"/>
                </a:ext>
              </a:extLst>
            </p:cNvPr>
            <p:cNvGrpSpPr/>
            <p:nvPr/>
          </p:nvGrpSpPr>
          <p:grpSpPr>
            <a:xfrm>
              <a:off x="2971799" y="2560626"/>
              <a:ext cx="7682781" cy="599002"/>
              <a:chOff x="2147019" y="3127317"/>
              <a:chExt cx="7682781" cy="599002"/>
            </a:xfrm>
          </p:grpSpPr>
          <p:sp>
            <p:nvSpPr>
              <p:cNvPr id="16" name="Freeform: Shape 15">
                <a:extLst>
                  <a:ext uri="{FF2B5EF4-FFF2-40B4-BE49-F238E27FC236}">
                    <a16:creationId xmlns:a16="http://schemas.microsoft.com/office/drawing/2014/main" id="{A360DBA3-78B8-A479-7607-F12F28B67030}"/>
                  </a:ext>
                </a:extLst>
              </p:cNvPr>
              <p:cNvSpPr/>
              <p:nvPr/>
            </p:nvSpPr>
            <p:spPr>
              <a:xfrm>
                <a:off x="7425740" y="3127317"/>
                <a:ext cx="2404060" cy="598990"/>
              </a:xfrm>
              <a:custGeom>
                <a:avLst/>
                <a:gdLst>
                  <a:gd name="connsiteX0" fmla="*/ 594504 w 5503372"/>
                  <a:gd name="connsiteY0" fmla="*/ 0 h 598990"/>
                  <a:gd name="connsiteX1" fmla="*/ 5503372 w 5503372"/>
                  <a:gd name="connsiteY1" fmla="*/ 0 h 598990"/>
                  <a:gd name="connsiteX2" fmla="*/ 5503372 w 5503372"/>
                  <a:gd name="connsiteY2" fmla="*/ 598990 h 598990"/>
                  <a:gd name="connsiteX3" fmla="*/ 0 w 5503372"/>
                  <a:gd name="connsiteY3" fmla="*/ 598990 h 598990"/>
                  <a:gd name="connsiteX4" fmla="*/ 0 w 5503372"/>
                  <a:gd name="connsiteY4" fmla="*/ 594504 h 5989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03372" h="598990">
                    <a:moveTo>
                      <a:pt x="594504" y="0"/>
                    </a:moveTo>
                    <a:lnTo>
                      <a:pt x="5503372" y="0"/>
                    </a:lnTo>
                    <a:lnTo>
                      <a:pt x="5503372" y="598990"/>
                    </a:lnTo>
                    <a:lnTo>
                      <a:pt x="0" y="598990"/>
                    </a:lnTo>
                    <a:lnTo>
                      <a:pt x="0" y="594504"/>
                    </a:lnTo>
                    <a:close/>
                  </a:path>
                </a:pathLst>
              </a:custGeom>
              <a:solidFill>
                <a:srgbClr val="9EA3B7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lvl="1" algn="ctr"/>
                <a:r>
                  <a:rPr lang="ar-MA" dirty="0">
                    <a:latin typeface="Almarai Bold" pitchFamily="2" charset="-78"/>
                    <a:cs typeface="Almarai Bold" pitchFamily="2" charset="-78"/>
                  </a:rPr>
                  <a:t>2</a:t>
                </a:r>
                <a:endParaRPr lang="fr-FR" dirty="0">
                  <a:latin typeface="Almarai Bold" pitchFamily="2" charset="-78"/>
                  <a:cs typeface="Almarai Bold" pitchFamily="2" charset="-78"/>
                </a:endParaRPr>
              </a:p>
            </p:txBody>
          </p:sp>
          <p:sp>
            <p:nvSpPr>
              <p:cNvPr id="17" name="Freeform: Shape 16">
                <a:extLst>
                  <a:ext uri="{FF2B5EF4-FFF2-40B4-BE49-F238E27FC236}">
                    <a16:creationId xmlns:a16="http://schemas.microsoft.com/office/drawing/2014/main" id="{6612BF6B-01FD-62E6-2976-3FC81F9FC05D}"/>
                  </a:ext>
                </a:extLst>
              </p:cNvPr>
              <p:cNvSpPr/>
              <p:nvPr/>
            </p:nvSpPr>
            <p:spPr>
              <a:xfrm rot="10800000">
                <a:off x="2147019" y="3127329"/>
                <a:ext cx="6065399" cy="598990"/>
              </a:xfrm>
              <a:custGeom>
                <a:avLst/>
                <a:gdLst>
                  <a:gd name="connsiteX0" fmla="*/ 594504 w 5503372"/>
                  <a:gd name="connsiteY0" fmla="*/ 0 h 598990"/>
                  <a:gd name="connsiteX1" fmla="*/ 5503372 w 5503372"/>
                  <a:gd name="connsiteY1" fmla="*/ 0 h 598990"/>
                  <a:gd name="connsiteX2" fmla="*/ 5503372 w 5503372"/>
                  <a:gd name="connsiteY2" fmla="*/ 598990 h 598990"/>
                  <a:gd name="connsiteX3" fmla="*/ 0 w 5503372"/>
                  <a:gd name="connsiteY3" fmla="*/ 598990 h 598990"/>
                  <a:gd name="connsiteX4" fmla="*/ 0 w 5503372"/>
                  <a:gd name="connsiteY4" fmla="*/ 594504 h 5989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03372" h="598990">
                    <a:moveTo>
                      <a:pt x="594504" y="0"/>
                    </a:moveTo>
                    <a:lnTo>
                      <a:pt x="5503372" y="0"/>
                    </a:lnTo>
                    <a:lnTo>
                      <a:pt x="5503372" y="598990"/>
                    </a:lnTo>
                    <a:lnTo>
                      <a:pt x="0" y="598990"/>
                    </a:lnTo>
                    <a:lnTo>
                      <a:pt x="0" y="594504"/>
                    </a:lnTo>
                    <a:close/>
                  </a:path>
                </a:pathLst>
              </a:custGeom>
              <a:solidFill>
                <a:srgbClr val="383D63"/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39700" h="139700" prst="divot"/>
              </a:sp3d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fr-FR"/>
              </a:p>
            </p:txBody>
          </p:sp>
        </p:grp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C1A2394E-152A-E681-4D67-F27C9E0923E8}"/>
                </a:ext>
              </a:extLst>
            </p:cNvPr>
            <p:cNvSpPr txBox="1"/>
            <p:nvPr/>
          </p:nvSpPr>
          <p:spPr>
            <a:xfrm>
              <a:off x="2882900" y="2621204"/>
              <a:ext cx="531963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ar-MA" sz="1800" b="0" dirty="0">
                  <a:solidFill>
                    <a:srgbClr val="E3E3E3"/>
                  </a:solidFill>
                  <a:effectLst/>
                  <a:latin typeface="Almarai Bold" pitchFamily="2" charset="-78"/>
                  <a:ea typeface="Calibri" panose="020F0502020204030204" pitchFamily="34" charset="0"/>
                  <a:cs typeface="Almarai Bold" pitchFamily="2" charset="-78"/>
                </a:rPr>
                <a:t>الديداكتيك و أنواعه </a:t>
              </a:r>
              <a:endParaRPr lang="fr-FR" dirty="0">
                <a:solidFill>
                  <a:schemeClr val="bg1"/>
                </a:solidFill>
                <a:latin typeface="Almarai Bold" pitchFamily="2" charset="-78"/>
                <a:cs typeface="Almarai Bold" pitchFamily="2" charset="-78"/>
              </a:endParaRP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503B0F40-9AD5-D036-66BD-CF3474B8D1FD}"/>
              </a:ext>
            </a:extLst>
          </p:cNvPr>
          <p:cNvGrpSpPr/>
          <p:nvPr/>
        </p:nvGrpSpPr>
        <p:grpSpPr>
          <a:xfrm>
            <a:off x="2769083" y="3885565"/>
            <a:ext cx="7885497" cy="599002"/>
            <a:chOff x="2769083" y="4592221"/>
            <a:chExt cx="7885497" cy="599002"/>
          </a:xfrm>
        </p:grpSpPr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45CCA812-2ADA-182A-AA00-12C0CE6DBE5F}"/>
                </a:ext>
              </a:extLst>
            </p:cNvPr>
            <p:cNvGrpSpPr/>
            <p:nvPr/>
          </p:nvGrpSpPr>
          <p:grpSpPr>
            <a:xfrm>
              <a:off x="2769083" y="4592221"/>
              <a:ext cx="7885497" cy="599002"/>
              <a:chOff x="1944303" y="3127317"/>
              <a:chExt cx="7885497" cy="599002"/>
            </a:xfrm>
          </p:grpSpPr>
          <p:sp>
            <p:nvSpPr>
              <p:cNvPr id="21" name="Freeform: Shape 20">
                <a:extLst>
                  <a:ext uri="{FF2B5EF4-FFF2-40B4-BE49-F238E27FC236}">
                    <a16:creationId xmlns:a16="http://schemas.microsoft.com/office/drawing/2014/main" id="{57788697-0D87-8198-C5F2-C241B335331A}"/>
                  </a:ext>
                </a:extLst>
              </p:cNvPr>
              <p:cNvSpPr/>
              <p:nvPr/>
            </p:nvSpPr>
            <p:spPr>
              <a:xfrm>
                <a:off x="7425740" y="3127317"/>
                <a:ext cx="2404060" cy="598990"/>
              </a:xfrm>
              <a:custGeom>
                <a:avLst/>
                <a:gdLst>
                  <a:gd name="connsiteX0" fmla="*/ 594504 w 5503372"/>
                  <a:gd name="connsiteY0" fmla="*/ 0 h 598990"/>
                  <a:gd name="connsiteX1" fmla="*/ 5503372 w 5503372"/>
                  <a:gd name="connsiteY1" fmla="*/ 0 h 598990"/>
                  <a:gd name="connsiteX2" fmla="*/ 5503372 w 5503372"/>
                  <a:gd name="connsiteY2" fmla="*/ 598990 h 598990"/>
                  <a:gd name="connsiteX3" fmla="*/ 0 w 5503372"/>
                  <a:gd name="connsiteY3" fmla="*/ 598990 h 598990"/>
                  <a:gd name="connsiteX4" fmla="*/ 0 w 5503372"/>
                  <a:gd name="connsiteY4" fmla="*/ 594504 h 5989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03372" h="598990">
                    <a:moveTo>
                      <a:pt x="594504" y="0"/>
                    </a:moveTo>
                    <a:lnTo>
                      <a:pt x="5503372" y="0"/>
                    </a:lnTo>
                    <a:lnTo>
                      <a:pt x="5503372" y="598990"/>
                    </a:lnTo>
                    <a:lnTo>
                      <a:pt x="0" y="598990"/>
                    </a:lnTo>
                    <a:lnTo>
                      <a:pt x="0" y="594504"/>
                    </a:lnTo>
                    <a:close/>
                  </a:path>
                </a:pathLst>
              </a:custGeom>
              <a:solidFill>
                <a:srgbClr val="9EA3B7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lvl="1" algn="ctr"/>
                <a:r>
                  <a:rPr lang="ar-MA" dirty="0">
                    <a:latin typeface="Almarai Bold" pitchFamily="2" charset="-78"/>
                    <a:cs typeface="Almarai Bold" pitchFamily="2" charset="-78"/>
                  </a:rPr>
                  <a:t>3</a:t>
                </a:r>
                <a:endParaRPr lang="fr-FR" dirty="0">
                  <a:latin typeface="Almarai Bold" pitchFamily="2" charset="-78"/>
                  <a:cs typeface="Almarai Bold" pitchFamily="2" charset="-78"/>
                </a:endParaRPr>
              </a:p>
            </p:txBody>
          </p:sp>
          <p:sp>
            <p:nvSpPr>
              <p:cNvPr id="22" name="Freeform: Shape 21">
                <a:extLst>
                  <a:ext uri="{FF2B5EF4-FFF2-40B4-BE49-F238E27FC236}">
                    <a16:creationId xmlns:a16="http://schemas.microsoft.com/office/drawing/2014/main" id="{9119BF05-4A83-3516-27AE-63AC8AF6FEEC}"/>
                  </a:ext>
                </a:extLst>
              </p:cNvPr>
              <p:cNvSpPr/>
              <p:nvPr/>
            </p:nvSpPr>
            <p:spPr>
              <a:xfrm rot="10800000">
                <a:off x="1944303" y="3127329"/>
                <a:ext cx="6268116" cy="598990"/>
              </a:xfrm>
              <a:custGeom>
                <a:avLst/>
                <a:gdLst>
                  <a:gd name="connsiteX0" fmla="*/ 594504 w 5503372"/>
                  <a:gd name="connsiteY0" fmla="*/ 0 h 598990"/>
                  <a:gd name="connsiteX1" fmla="*/ 5503372 w 5503372"/>
                  <a:gd name="connsiteY1" fmla="*/ 0 h 598990"/>
                  <a:gd name="connsiteX2" fmla="*/ 5503372 w 5503372"/>
                  <a:gd name="connsiteY2" fmla="*/ 598990 h 598990"/>
                  <a:gd name="connsiteX3" fmla="*/ 0 w 5503372"/>
                  <a:gd name="connsiteY3" fmla="*/ 598990 h 598990"/>
                  <a:gd name="connsiteX4" fmla="*/ 0 w 5503372"/>
                  <a:gd name="connsiteY4" fmla="*/ 594504 h 5989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03372" h="598990">
                    <a:moveTo>
                      <a:pt x="594504" y="0"/>
                    </a:moveTo>
                    <a:lnTo>
                      <a:pt x="5503372" y="0"/>
                    </a:lnTo>
                    <a:lnTo>
                      <a:pt x="5503372" y="598990"/>
                    </a:lnTo>
                    <a:lnTo>
                      <a:pt x="0" y="598990"/>
                    </a:lnTo>
                    <a:lnTo>
                      <a:pt x="0" y="594504"/>
                    </a:lnTo>
                    <a:close/>
                  </a:path>
                </a:pathLst>
              </a:custGeom>
              <a:solidFill>
                <a:srgbClr val="383D63"/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39700" h="139700" prst="divot"/>
              </a:sp3d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fr-FR"/>
              </a:p>
            </p:txBody>
          </p:sp>
        </p:grp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74737E0B-8AB9-4094-80F4-F29BD9CADD78}"/>
                </a:ext>
              </a:extLst>
            </p:cNvPr>
            <p:cNvSpPr txBox="1"/>
            <p:nvPr/>
          </p:nvSpPr>
          <p:spPr>
            <a:xfrm>
              <a:off x="2769083" y="4707050"/>
              <a:ext cx="535531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1" algn="r"/>
              <a:r>
                <a:rPr lang="ar-MA" dirty="0">
                  <a:solidFill>
                    <a:schemeClr val="bg1"/>
                  </a:solidFill>
                  <a:latin typeface="Almarai Bold" pitchFamily="2" charset="-78"/>
                  <a:cs typeface="Almarai Bold" pitchFamily="2" charset="-78"/>
                </a:rPr>
                <a:t>البيداغوجيا </a:t>
              </a:r>
              <a:r>
                <a:rPr lang="ar-MA" sz="1800" b="0" dirty="0">
                  <a:solidFill>
                    <a:srgbClr val="E3E3E3"/>
                  </a:solidFill>
                  <a:effectLst/>
                  <a:latin typeface="Almarai Bold" pitchFamily="2" charset="-78"/>
                  <a:ea typeface="Calibri" panose="020F0502020204030204" pitchFamily="34" charset="0"/>
                  <a:cs typeface="Almarai Bold" pitchFamily="2" charset="-78"/>
                </a:rPr>
                <a:t>و أنواعها </a:t>
              </a:r>
              <a:endParaRPr lang="fr-FR" dirty="0">
                <a:solidFill>
                  <a:schemeClr val="bg1"/>
                </a:solidFill>
                <a:latin typeface="Almarai Bold" pitchFamily="2" charset="-78"/>
                <a:cs typeface="Almarai Bold" pitchFamily="2" charset="-78"/>
              </a:endParaRPr>
            </a:p>
          </p:txBody>
        </p:sp>
      </p:grpSp>
      <p:sp>
        <p:nvSpPr>
          <p:cNvPr id="23" name="TextBox 22">
            <a:extLst>
              <a:ext uri="{FF2B5EF4-FFF2-40B4-BE49-F238E27FC236}">
                <a16:creationId xmlns:a16="http://schemas.microsoft.com/office/drawing/2014/main" id="{7B84C737-E8CE-B4EE-9D05-914063E00B8E}"/>
              </a:ext>
            </a:extLst>
          </p:cNvPr>
          <p:cNvSpPr txBox="1"/>
          <p:nvPr/>
        </p:nvSpPr>
        <p:spPr>
          <a:xfrm>
            <a:off x="0" y="13463"/>
            <a:ext cx="9243152" cy="707886"/>
          </a:xfrm>
          <a:prstGeom prst="roundRect">
            <a:avLst>
              <a:gd name="adj" fmla="val 0"/>
            </a:avLst>
          </a:prstGeom>
          <a:solidFill>
            <a:srgbClr val="9EA3B7"/>
          </a:solidFill>
          <a:effectLst>
            <a:outerShdw blurRad="533400" dist="342900" dir="4980000" sx="82000" sy="82000" algn="t" rotWithShape="0">
              <a:prstClr val="black">
                <a:alpha val="96000"/>
              </a:prst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 rtlCol="0">
            <a:spAutoFit/>
          </a:bodyPr>
          <a:lstStyle/>
          <a:p>
            <a:pPr algn="ctr"/>
            <a:r>
              <a:rPr lang="ar-MA" sz="4000" dirty="0">
                <a:solidFill>
                  <a:srgbClr val="383D63"/>
                </a:solidFill>
                <a:latin typeface="Hacen Samra" panose="02000000000000000000" pitchFamily="2" charset="-78"/>
                <a:cs typeface="Hacen Samra" panose="02000000000000000000" pitchFamily="2" charset="-78"/>
              </a:rPr>
              <a:t>الديداكتيك و البيداغوجيا</a:t>
            </a:r>
            <a:endParaRPr lang="fr-FR" sz="4000" dirty="0">
              <a:solidFill>
                <a:srgbClr val="383D63"/>
              </a:solidFill>
              <a:latin typeface="Hacen Samra" panose="02000000000000000000" pitchFamily="2" charset="-78"/>
              <a:cs typeface="Hacen Samra" panose="02000000000000000000" pitchFamily="2" charset="-78"/>
            </a:endParaRPr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796A92CD-01E2-3933-C52F-D774D03A39E2}"/>
              </a:ext>
            </a:extLst>
          </p:cNvPr>
          <p:cNvGrpSpPr/>
          <p:nvPr/>
        </p:nvGrpSpPr>
        <p:grpSpPr>
          <a:xfrm>
            <a:off x="2769083" y="4831431"/>
            <a:ext cx="7885497" cy="599002"/>
            <a:chOff x="2769083" y="4592221"/>
            <a:chExt cx="7885497" cy="599002"/>
          </a:xfrm>
        </p:grpSpPr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D09F7731-633E-2A06-653A-1125E5824821}"/>
                </a:ext>
              </a:extLst>
            </p:cNvPr>
            <p:cNvGrpSpPr/>
            <p:nvPr/>
          </p:nvGrpSpPr>
          <p:grpSpPr>
            <a:xfrm>
              <a:off x="2769083" y="4592221"/>
              <a:ext cx="7885497" cy="599002"/>
              <a:chOff x="1944303" y="3127317"/>
              <a:chExt cx="7885497" cy="599002"/>
            </a:xfrm>
          </p:grpSpPr>
          <p:sp>
            <p:nvSpPr>
              <p:cNvPr id="30" name="Freeform: Shape 29">
                <a:extLst>
                  <a:ext uri="{FF2B5EF4-FFF2-40B4-BE49-F238E27FC236}">
                    <a16:creationId xmlns:a16="http://schemas.microsoft.com/office/drawing/2014/main" id="{1E47AE8B-AF02-41B4-8B86-89C6DEE01EFF}"/>
                  </a:ext>
                </a:extLst>
              </p:cNvPr>
              <p:cNvSpPr/>
              <p:nvPr/>
            </p:nvSpPr>
            <p:spPr>
              <a:xfrm>
                <a:off x="7425740" y="3127317"/>
                <a:ext cx="2404060" cy="598990"/>
              </a:xfrm>
              <a:custGeom>
                <a:avLst/>
                <a:gdLst>
                  <a:gd name="connsiteX0" fmla="*/ 594504 w 5503372"/>
                  <a:gd name="connsiteY0" fmla="*/ 0 h 598990"/>
                  <a:gd name="connsiteX1" fmla="*/ 5503372 w 5503372"/>
                  <a:gd name="connsiteY1" fmla="*/ 0 h 598990"/>
                  <a:gd name="connsiteX2" fmla="*/ 5503372 w 5503372"/>
                  <a:gd name="connsiteY2" fmla="*/ 598990 h 598990"/>
                  <a:gd name="connsiteX3" fmla="*/ 0 w 5503372"/>
                  <a:gd name="connsiteY3" fmla="*/ 598990 h 598990"/>
                  <a:gd name="connsiteX4" fmla="*/ 0 w 5503372"/>
                  <a:gd name="connsiteY4" fmla="*/ 594504 h 5989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03372" h="598990">
                    <a:moveTo>
                      <a:pt x="594504" y="0"/>
                    </a:moveTo>
                    <a:lnTo>
                      <a:pt x="5503372" y="0"/>
                    </a:lnTo>
                    <a:lnTo>
                      <a:pt x="5503372" y="598990"/>
                    </a:lnTo>
                    <a:lnTo>
                      <a:pt x="0" y="598990"/>
                    </a:lnTo>
                    <a:lnTo>
                      <a:pt x="0" y="594504"/>
                    </a:lnTo>
                    <a:close/>
                  </a:path>
                </a:pathLst>
              </a:custGeom>
              <a:solidFill>
                <a:srgbClr val="9EA3B7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lvl="1" algn="ctr"/>
                <a:r>
                  <a:rPr lang="ar-MA" dirty="0">
                    <a:latin typeface="Almarai Bold" pitchFamily="2" charset="-78"/>
                    <a:cs typeface="Almarai Bold" pitchFamily="2" charset="-78"/>
                  </a:rPr>
                  <a:t>4</a:t>
                </a:r>
                <a:endParaRPr lang="fr-FR" dirty="0">
                  <a:latin typeface="Almarai Bold" pitchFamily="2" charset="-78"/>
                  <a:cs typeface="Almarai Bold" pitchFamily="2" charset="-78"/>
                </a:endParaRPr>
              </a:p>
            </p:txBody>
          </p:sp>
          <p:sp>
            <p:nvSpPr>
              <p:cNvPr id="31" name="Freeform: Shape 30">
                <a:extLst>
                  <a:ext uri="{FF2B5EF4-FFF2-40B4-BE49-F238E27FC236}">
                    <a16:creationId xmlns:a16="http://schemas.microsoft.com/office/drawing/2014/main" id="{D89CAEDC-B7F7-55A3-27CD-B4E177C8411F}"/>
                  </a:ext>
                </a:extLst>
              </p:cNvPr>
              <p:cNvSpPr/>
              <p:nvPr/>
            </p:nvSpPr>
            <p:spPr>
              <a:xfrm rot="10800000">
                <a:off x="1944303" y="3127329"/>
                <a:ext cx="6268116" cy="598990"/>
              </a:xfrm>
              <a:custGeom>
                <a:avLst/>
                <a:gdLst>
                  <a:gd name="connsiteX0" fmla="*/ 594504 w 5503372"/>
                  <a:gd name="connsiteY0" fmla="*/ 0 h 598990"/>
                  <a:gd name="connsiteX1" fmla="*/ 5503372 w 5503372"/>
                  <a:gd name="connsiteY1" fmla="*/ 0 h 598990"/>
                  <a:gd name="connsiteX2" fmla="*/ 5503372 w 5503372"/>
                  <a:gd name="connsiteY2" fmla="*/ 598990 h 598990"/>
                  <a:gd name="connsiteX3" fmla="*/ 0 w 5503372"/>
                  <a:gd name="connsiteY3" fmla="*/ 598990 h 598990"/>
                  <a:gd name="connsiteX4" fmla="*/ 0 w 5503372"/>
                  <a:gd name="connsiteY4" fmla="*/ 594504 h 5989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03372" h="598990">
                    <a:moveTo>
                      <a:pt x="594504" y="0"/>
                    </a:moveTo>
                    <a:lnTo>
                      <a:pt x="5503372" y="0"/>
                    </a:lnTo>
                    <a:lnTo>
                      <a:pt x="5503372" y="598990"/>
                    </a:lnTo>
                    <a:lnTo>
                      <a:pt x="0" y="598990"/>
                    </a:lnTo>
                    <a:lnTo>
                      <a:pt x="0" y="594504"/>
                    </a:lnTo>
                    <a:close/>
                  </a:path>
                </a:pathLst>
              </a:custGeom>
              <a:solidFill>
                <a:srgbClr val="383D63"/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39700" h="139700" prst="divot"/>
              </a:sp3d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fr-FR"/>
              </a:p>
            </p:txBody>
          </p:sp>
        </p:grp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DB77E7D4-60E6-5D3E-04CF-E263D7C4661F}"/>
                </a:ext>
              </a:extLst>
            </p:cNvPr>
            <p:cNvSpPr txBox="1"/>
            <p:nvPr/>
          </p:nvSpPr>
          <p:spPr>
            <a:xfrm>
              <a:off x="2769083" y="4707050"/>
              <a:ext cx="535531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1" algn="r"/>
              <a:r>
                <a:rPr lang="ar-MA" dirty="0">
                  <a:solidFill>
                    <a:schemeClr val="bg1"/>
                  </a:solidFill>
                  <a:latin typeface="Almarai Bold" pitchFamily="2" charset="-78"/>
                  <a:cs typeface="Almarai Bold" pitchFamily="2" charset="-78"/>
                </a:rPr>
                <a:t>العلاقة بين </a:t>
              </a:r>
              <a:r>
                <a:rPr lang="ar-MA" sz="1800" b="0" dirty="0">
                  <a:solidFill>
                    <a:srgbClr val="E3E3E3"/>
                  </a:solidFill>
                  <a:effectLst/>
                  <a:latin typeface="Almarai Bold" pitchFamily="2" charset="-78"/>
                  <a:ea typeface="Calibri" panose="020F0502020204030204" pitchFamily="34" charset="0"/>
                  <a:cs typeface="Almarai Bold" pitchFamily="2" charset="-78"/>
                </a:rPr>
                <a:t>الديداكتيك و </a:t>
              </a:r>
              <a:r>
                <a:rPr lang="ar-MA" dirty="0">
                  <a:solidFill>
                    <a:schemeClr val="bg1"/>
                  </a:solidFill>
                  <a:latin typeface="Almarai Bold" pitchFamily="2" charset="-78"/>
                  <a:cs typeface="Almarai Bold" pitchFamily="2" charset="-78"/>
                </a:rPr>
                <a:t>البيداغوجيا</a:t>
              </a:r>
              <a:endParaRPr lang="fr-FR" dirty="0">
                <a:solidFill>
                  <a:schemeClr val="bg1"/>
                </a:solidFill>
                <a:latin typeface="Almarai Bold" pitchFamily="2" charset="-78"/>
                <a:cs typeface="Almarai Bold" pitchFamily="2" charset="-78"/>
              </a:endParaRPr>
            </a:p>
          </p:txBody>
        </p:sp>
      </p:grpSp>
      <p:sp>
        <p:nvSpPr>
          <p:cNvPr id="8" name="Shape 815">
            <a:extLst>
              <a:ext uri="{FF2B5EF4-FFF2-40B4-BE49-F238E27FC236}">
                <a16:creationId xmlns:a16="http://schemas.microsoft.com/office/drawing/2014/main" id="{C9279197-9DCE-CA80-2A43-E37185505062}"/>
              </a:ext>
            </a:extLst>
          </p:cNvPr>
          <p:cNvSpPr/>
          <p:nvPr/>
        </p:nvSpPr>
        <p:spPr>
          <a:xfrm>
            <a:off x="-2853150" y="2430535"/>
            <a:ext cx="2667327" cy="401177"/>
          </a:xfrm>
          <a:custGeom>
            <a:avLst/>
            <a:gdLst/>
            <a:ahLst/>
            <a:cxnLst/>
            <a:rect l="0" t="0" r="0" b="0"/>
            <a:pathLst>
              <a:path w="1021829" h="154025">
                <a:moveTo>
                  <a:pt x="0" y="0"/>
                </a:moveTo>
                <a:lnTo>
                  <a:pt x="1021829" y="0"/>
                </a:lnTo>
                <a:lnTo>
                  <a:pt x="1021829" y="154025"/>
                </a:lnTo>
                <a:lnTo>
                  <a:pt x="0" y="154025"/>
                </a:lnTo>
                <a:lnTo>
                  <a:pt x="0" y="0"/>
                </a:lnTo>
              </a:path>
            </a:pathLst>
          </a:custGeom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383D63"/>
          </a:fillRef>
          <a:effectRef idx="0">
            <a:scrgbClr r="0" g="0" b="0"/>
          </a:effectRef>
          <a:fontRef idx="none"/>
        </p:style>
        <p:txBody>
          <a:bodyPr/>
          <a:lstStyle/>
          <a:p>
            <a:endParaRPr lang="fr-FR" dirty="0"/>
          </a:p>
        </p:txBody>
      </p:sp>
      <p:sp>
        <p:nvSpPr>
          <p:cNvPr id="9" name="Shape 816">
            <a:extLst>
              <a:ext uri="{FF2B5EF4-FFF2-40B4-BE49-F238E27FC236}">
                <a16:creationId xmlns:a16="http://schemas.microsoft.com/office/drawing/2014/main" id="{235C07FD-EB19-DDCD-2726-47D8688EC304}"/>
              </a:ext>
            </a:extLst>
          </p:cNvPr>
          <p:cNvSpPr/>
          <p:nvPr/>
        </p:nvSpPr>
        <p:spPr>
          <a:xfrm>
            <a:off x="-2853150" y="3018825"/>
            <a:ext cx="2667327" cy="401177"/>
          </a:xfrm>
          <a:custGeom>
            <a:avLst/>
            <a:gdLst/>
            <a:ahLst/>
            <a:cxnLst/>
            <a:rect l="0" t="0" r="0" b="0"/>
            <a:pathLst>
              <a:path w="1021829" h="154025">
                <a:moveTo>
                  <a:pt x="0" y="0"/>
                </a:moveTo>
                <a:lnTo>
                  <a:pt x="1021829" y="0"/>
                </a:lnTo>
                <a:lnTo>
                  <a:pt x="1021829" y="154025"/>
                </a:lnTo>
                <a:lnTo>
                  <a:pt x="0" y="154025"/>
                </a:lnTo>
                <a:lnTo>
                  <a:pt x="0" y="0"/>
                </a:lnTo>
              </a:path>
            </a:pathLst>
          </a:custGeom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9EA3B7"/>
          </a:fillRef>
          <a:effectRef idx="0">
            <a:scrgbClr r="0" g="0" b="0"/>
          </a:effectRef>
          <a:fontRef idx="none"/>
        </p:style>
        <p:txBody>
          <a:bodyPr/>
          <a:lstStyle/>
          <a:p>
            <a:endParaRPr lang="fr-FR" dirty="0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22428B0B-9FA4-B835-5605-25196B17FB86}"/>
              </a:ext>
            </a:extLst>
          </p:cNvPr>
          <p:cNvGrpSpPr>
            <a:grpSpLocks/>
          </p:cNvGrpSpPr>
          <p:nvPr/>
        </p:nvGrpSpPr>
        <p:grpSpPr>
          <a:xfrm>
            <a:off x="0" y="6259007"/>
            <a:ext cx="12192000" cy="598993"/>
            <a:chOff x="0" y="6259007"/>
            <a:chExt cx="12192000" cy="598993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F76167D2-CC50-C705-7BEB-DD3D538220F5}"/>
                </a:ext>
              </a:extLst>
            </p:cNvPr>
            <p:cNvSpPr>
              <a:spLocks/>
            </p:cNvSpPr>
            <p:nvPr/>
          </p:nvSpPr>
          <p:spPr>
            <a:xfrm>
              <a:off x="0" y="6259010"/>
              <a:ext cx="12192000" cy="598990"/>
            </a:xfrm>
            <a:prstGeom prst="rect">
              <a:avLst/>
            </a:prstGeom>
            <a:solidFill>
              <a:srgbClr val="383D6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6"/>
              <a:r>
                <a:rPr lang="ar-MA" sz="2400" dirty="0">
                  <a:latin typeface="Almarai Bold" pitchFamily="2" charset="-78"/>
                  <a:cs typeface="Almarai Bold" pitchFamily="2" charset="-78"/>
                </a:rPr>
                <a:t> </a:t>
              </a:r>
              <a:endParaRPr lang="fr-FR" sz="2400" dirty="0">
                <a:latin typeface="Almarai Bold" pitchFamily="2" charset="-78"/>
                <a:cs typeface="Almarai Bold" pitchFamily="2" charset="-78"/>
              </a:endParaRPr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5ACD237E-9B20-334C-9201-E326A154209A}"/>
                </a:ext>
              </a:extLst>
            </p:cNvPr>
            <p:cNvSpPr>
              <a:spLocks/>
            </p:cNvSpPr>
            <p:nvPr/>
          </p:nvSpPr>
          <p:spPr>
            <a:xfrm rot="16200000" flipV="1">
              <a:off x="10612343" y="5278343"/>
              <a:ext cx="598989" cy="2560317"/>
            </a:xfrm>
            <a:custGeom>
              <a:avLst/>
              <a:gdLst>
                <a:gd name="connsiteX0" fmla="*/ 860323 w 860323"/>
                <a:gd name="connsiteY0" fmla="*/ 4391640 h 5350653"/>
                <a:gd name="connsiteX1" fmla="*/ 860323 w 860323"/>
                <a:gd name="connsiteY1" fmla="*/ 0 h 5350653"/>
                <a:gd name="connsiteX2" fmla="*/ 0 w 860323"/>
                <a:gd name="connsiteY2" fmla="*/ 0 h 5350653"/>
                <a:gd name="connsiteX3" fmla="*/ 0 w 860323"/>
                <a:gd name="connsiteY3" fmla="*/ 5350653 h 5350653"/>
                <a:gd name="connsiteX4" fmla="*/ 51263 w 860323"/>
                <a:gd name="connsiteY4" fmla="*/ 5303381 h 5350653"/>
                <a:gd name="connsiteX5" fmla="*/ 740624 w 860323"/>
                <a:gd name="connsiteY5" fmla="*/ 4410199 h 53506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60323" h="5350653">
                  <a:moveTo>
                    <a:pt x="860323" y="4391640"/>
                  </a:moveTo>
                  <a:lnTo>
                    <a:pt x="860323" y="0"/>
                  </a:lnTo>
                  <a:lnTo>
                    <a:pt x="0" y="0"/>
                  </a:lnTo>
                  <a:lnTo>
                    <a:pt x="0" y="5350653"/>
                  </a:lnTo>
                  <a:lnTo>
                    <a:pt x="51263" y="5303381"/>
                  </a:lnTo>
                  <a:cubicBezTo>
                    <a:pt x="254192" y="5071082"/>
                    <a:pt x="403404" y="4518411"/>
                    <a:pt x="740624" y="4410199"/>
                  </a:cubicBezTo>
                  <a:close/>
                </a:path>
              </a:pathLst>
            </a:custGeom>
            <a:solidFill>
              <a:srgbClr val="9EA3B7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wrap="square" rtlCol="0" anchor="ctr">
              <a:noAutofit/>
            </a:bodyPr>
            <a:lstStyle/>
            <a:p>
              <a:pPr algn="ctr"/>
              <a:r>
                <a:rPr lang="ar-MA" sz="2400" dirty="0">
                  <a:latin typeface="Almarai Bold" pitchFamily="2" charset="-78"/>
                  <a:cs typeface="Almarai Bold" pitchFamily="2" charset="-78"/>
                </a:rPr>
                <a:t> </a:t>
              </a:r>
              <a:endParaRPr lang="fr-FR" sz="2400" dirty="0">
                <a:latin typeface="Almarai Bold" pitchFamily="2" charset="-78"/>
                <a:cs typeface="Almarai Bold" pitchFamily="2" charset="-78"/>
              </a:endParaRPr>
            </a:p>
          </p:txBody>
        </p:sp>
      </p:grpSp>
      <p:sp>
        <p:nvSpPr>
          <p:cNvPr id="33" name="Rectangle 32">
            <a:extLst>
              <a:ext uri="{FF2B5EF4-FFF2-40B4-BE49-F238E27FC236}">
                <a16:creationId xmlns:a16="http://schemas.microsoft.com/office/drawing/2014/main" id="{14554B7C-ECAA-4F7A-B088-77EAD4F464F9}"/>
              </a:ext>
            </a:extLst>
          </p:cNvPr>
          <p:cNvSpPr/>
          <p:nvPr/>
        </p:nvSpPr>
        <p:spPr>
          <a:xfrm>
            <a:off x="1" y="6259006"/>
            <a:ext cx="986366" cy="598990"/>
          </a:xfrm>
          <a:prstGeom prst="rect">
            <a:avLst/>
          </a:prstGeom>
          <a:solidFill>
            <a:srgbClr val="383D6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dirty="0">
                <a:latin typeface="Almarai Bold" pitchFamily="2" charset="-78"/>
                <a:cs typeface="Almarai Bold" pitchFamily="2" charset="-78"/>
              </a:rPr>
              <a:t>2</a:t>
            </a:r>
            <a:endParaRPr lang="fr-FR" dirty="0">
              <a:latin typeface="Almarai Bold" pitchFamily="2" charset="-78"/>
              <a:cs typeface="Almarai Bold" pitchFamily="2" charset="-78"/>
            </a:endParaRPr>
          </a:p>
        </p:txBody>
      </p: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4F933D02-034B-F97B-B1D3-C5BED9E530F6}"/>
              </a:ext>
            </a:extLst>
          </p:cNvPr>
          <p:cNvCxnSpPr/>
          <p:nvPr/>
        </p:nvCxnSpPr>
        <p:spPr>
          <a:xfrm>
            <a:off x="1006667" y="6259003"/>
            <a:ext cx="0" cy="598997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7206195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>
        <p159:morph option="byObject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2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D2B683-49AB-032D-362F-906B4D2DFD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C2DC366-5636-44DF-CDDE-7EE5CB57C167}"/>
              </a:ext>
            </a:extLst>
          </p:cNvPr>
          <p:cNvSpPr>
            <a:spLocks/>
          </p:cNvSpPr>
          <p:nvPr/>
        </p:nvSpPr>
        <p:spPr>
          <a:xfrm>
            <a:off x="0" y="-50103"/>
            <a:ext cx="12192000" cy="6857999"/>
          </a:xfrm>
          <a:prstGeom prst="rect">
            <a:avLst/>
          </a:prstGeom>
          <a:solidFill>
            <a:srgbClr val="ED7D31">
              <a:alpha val="17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5D7F2475-C443-925D-BB9A-8D2BC1366A01}"/>
              </a:ext>
            </a:extLst>
          </p:cNvPr>
          <p:cNvGrpSpPr/>
          <p:nvPr/>
        </p:nvGrpSpPr>
        <p:grpSpPr>
          <a:xfrm>
            <a:off x="3911712" y="55409"/>
            <a:ext cx="8280288" cy="599002"/>
            <a:chOff x="2769083" y="1544828"/>
            <a:chExt cx="7885497" cy="599002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C2A5C061-2BD6-480B-1960-129BBE057BEB}"/>
                </a:ext>
              </a:extLst>
            </p:cNvPr>
            <p:cNvGrpSpPr/>
            <p:nvPr/>
          </p:nvGrpSpPr>
          <p:grpSpPr>
            <a:xfrm>
              <a:off x="2769083" y="1544828"/>
              <a:ext cx="7885497" cy="599002"/>
              <a:chOff x="1944303" y="3127317"/>
              <a:chExt cx="7885497" cy="599002"/>
            </a:xfrm>
          </p:grpSpPr>
          <p:sp>
            <p:nvSpPr>
              <p:cNvPr id="7" name="Freeform: Shape 6">
                <a:extLst>
                  <a:ext uri="{FF2B5EF4-FFF2-40B4-BE49-F238E27FC236}">
                    <a16:creationId xmlns:a16="http://schemas.microsoft.com/office/drawing/2014/main" id="{BC3CA827-FB0B-2F6D-2796-85E07288024A}"/>
                  </a:ext>
                </a:extLst>
              </p:cNvPr>
              <p:cNvSpPr/>
              <p:nvPr/>
            </p:nvSpPr>
            <p:spPr>
              <a:xfrm>
                <a:off x="7425740" y="3127317"/>
                <a:ext cx="2404060" cy="598990"/>
              </a:xfrm>
              <a:custGeom>
                <a:avLst/>
                <a:gdLst>
                  <a:gd name="connsiteX0" fmla="*/ 594504 w 5503372"/>
                  <a:gd name="connsiteY0" fmla="*/ 0 h 598990"/>
                  <a:gd name="connsiteX1" fmla="*/ 5503372 w 5503372"/>
                  <a:gd name="connsiteY1" fmla="*/ 0 h 598990"/>
                  <a:gd name="connsiteX2" fmla="*/ 5503372 w 5503372"/>
                  <a:gd name="connsiteY2" fmla="*/ 598990 h 598990"/>
                  <a:gd name="connsiteX3" fmla="*/ 0 w 5503372"/>
                  <a:gd name="connsiteY3" fmla="*/ 598990 h 598990"/>
                  <a:gd name="connsiteX4" fmla="*/ 0 w 5503372"/>
                  <a:gd name="connsiteY4" fmla="*/ 594504 h 5989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03372" h="598990">
                    <a:moveTo>
                      <a:pt x="594504" y="0"/>
                    </a:moveTo>
                    <a:lnTo>
                      <a:pt x="5503372" y="0"/>
                    </a:lnTo>
                    <a:lnTo>
                      <a:pt x="5503372" y="598990"/>
                    </a:lnTo>
                    <a:lnTo>
                      <a:pt x="0" y="598990"/>
                    </a:lnTo>
                    <a:lnTo>
                      <a:pt x="0" y="594504"/>
                    </a:lnTo>
                    <a:close/>
                  </a:path>
                </a:pathLst>
              </a:custGeom>
              <a:solidFill>
                <a:srgbClr val="9EA3B7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lvl="1" algn="ctr"/>
                <a:endParaRPr lang="fr-FR" dirty="0">
                  <a:latin typeface="Almarai Bold" pitchFamily="2" charset="-78"/>
                  <a:cs typeface="Almarai Bold" pitchFamily="2" charset="-78"/>
                </a:endParaRPr>
              </a:p>
            </p:txBody>
          </p:sp>
          <p:sp>
            <p:nvSpPr>
              <p:cNvPr id="12" name="Freeform: Shape 11">
                <a:extLst>
                  <a:ext uri="{FF2B5EF4-FFF2-40B4-BE49-F238E27FC236}">
                    <a16:creationId xmlns:a16="http://schemas.microsoft.com/office/drawing/2014/main" id="{7222619E-FD8C-A7D4-38DC-07915B5DFDE2}"/>
                  </a:ext>
                </a:extLst>
              </p:cNvPr>
              <p:cNvSpPr/>
              <p:nvPr/>
            </p:nvSpPr>
            <p:spPr>
              <a:xfrm rot="10800000">
                <a:off x="1944303" y="3127329"/>
                <a:ext cx="6268116" cy="598990"/>
              </a:xfrm>
              <a:custGeom>
                <a:avLst/>
                <a:gdLst>
                  <a:gd name="connsiteX0" fmla="*/ 594504 w 5503372"/>
                  <a:gd name="connsiteY0" fmla="*/ 0 h 598990"/>
                  <a:gd name="connsiteX1" fmla="*/ 5503372 w 5503372"/>
                  <a:gd name="connsiteY1" fmla="*/ 0 h 598990"/>
                  <a:gd name="connsiteX2" fmla="*/ 5503372 w 5503372"/>
                  <a:gd name="connsiteY2" fmla="*/ 598990 h 598990"/>
                  <a:gd name="connsiteX3" fmla="*/ 0 w 5503372"/>
                  <a:gd name="connsiteY3" fmla="*/ 598990 h 598990"/>
                  <a:gd name="connsiteX4" fmla="*/ 0 w 5503372"/>
                  <a:gd name="connsiteY4" fmla="*/ 594504 h 5989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03372" h="598990">
                    <a:moveTo>
                      <a:pt x="594504" y="0"/>
                    </a:moveTo>
                    <a:lnTo>
                      <a:pt x="5503372" y="0"/>
                    </a:lnTo>
                    <a:lnTo>
                      <a:pt x="5503372" y="598990"/>
                    </a:lnTo>
                    <a:lnTo>
                      <a:pt x="0" y="598990"/>
                    </a:lnTo>
                    <a:lnTo>
                      <a:pt x="0" y="594504"/>
                    </a:lnTo>
                    <a:close/>
                  </a:path>
                </a:pathLst>
              </a:custGeom>
              <a:solidFill>
                <a:srgbClr val="383D63"/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39700" h="139700" prst="divot"/>
              </a:sp3d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fr-FR" dirty="0"/>
              </a:p>
            </p:txBody>
          </p:sp>
        </p:grp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855C56A9-1613-BD68-CCF9-001522FEAAE4}"/>
                </a:ext>
              </a:extLst>
            </p:cNvPr>
            <p:cNvSpPr txBox="1"/>
            <p:nvPr/>
          </p:nvSpPr>
          <p:spPr>
            <a:xfrm>
              <a:off x="5788025" y="1619250"/>
              <a:ext cx="320675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1" algn="ctr"/>
              <a:r>
                <a:rPr lang="ar-MA" dirty="0">
                  <a:solidFill>
                    <a:schemeClr val="bg1"/>
                  </a:solidFill>
                  <a:latin typeface="Almarai Bold" pitchFamily="2" charset="-78"/>
                  <a:cs typeface="Almarai Bold" pitchFamily="2" charset="-78"/>
                </a:rPr>
                <a:t>تمهيد</a:t>
              </a:r>
              <a:endParaRPr lang="fr-FR" dirty="0">
                <a:solidFill>
                  <a:schemeClr val="bg1"/>
                </a:solidFill>
                <a:latin typeface="Almarai Bold" pitchFamily="2" charset="-78"/>
                <a:cs typeface="Almarai Bold" pitchFamily="2" charset="-78"/>
              </a:endParaRPr>
            </a:p>
          </p:txBody>
        </p:sp>
      </p:grpSp>
      <p:sp>
        <p:nvSpPr>
          <p:cNvPr id="32" name="TextBox 31">
            <a:extLst>
              <a:ext uri="{FF2B5EF4-FFF2-40B4-BE49-F238E27FC236}">
                <a16:creationId xmlns:a16="http://schemas.microsoft.com/office/drawing/2014/main" id="{DEAFFEEC-4EDF-068A-2B18-EF7D6833BEC8}"/>
              </a:ext>
            </a:extLst>
          </p:cNvPr>
          <p:cNvSpPr txBox="1"/>
          <p:nvPr/>
        </p:nvSpPr>
        <p:spPr>
          <a:xfrm>
            <a:off x="2295220" y="1238399"/>
            <a:ext cx="9270867" cy="33470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200000"/>
              </a:lnSpc>
            </a:pPr>
            <a:r>
              <a:rPr lang="ar-MA" dirty="0">
                <a:latin typeface="Almarai Bold" pitchFamily="2" charset="-78"/>
                <a:cs typeface="Almarai Bold" pitchFamily="2" charset="-78"/>
              </a:rPr>
              <a:t>يعتبر التعلم نشاط معقد بحاجة الى علم يشرحه و يفسره و في هذا السياق توصل العلماء الى مجموعة من الأبحاث و النظريات التي تفسر لنا الطريقة التي تتم بها العملية التعليمية التعلمية ، و هذا ما اطلق عليه بعلوم التربية .</a:t>
            </a:r>
          </a:p>
          <a:p>
            <a:pPr algn="r">
              <a:lnSpc>
                <a:spcPct val="200000"/>
              </a:lnSpc>
            </a:pPr>
            <a:r>
              <a:rPr lang="ar-MA" dirty="0">
                <a:latin typeface="Almarai Bold" pitchFamily="2" charset="-78"/>
                <a:cs typeface="Almarai Bold" pitchFamily="2" charset="-78"/>
              </a:rPr>
              <a:t>و ليتم توظيف هذه النظريات في تحقيق التعلم فنحن بحاجة الى علوم أخرى مساعدة لعلوم التربية كالديداكتيك و البيداغوجيا  .</a:t>
            </a:r>
          </a:p>
          <a:p>
            <a:pPr algn="r">
              <a:lnSpc>
                <a:spcPct val="200000"/>
              </a:lnSpc>
            </a:pPr>
            <a:r>
              <a:rPr lang="ar-MA" dirty="0">
                <a:latin typeface="Almarai Bold" pitchFamily="2" charset="-78"/>
                <a:cs typeface="Almarai Bold" pitchFamily="2" charset="-78"/>
              </a:rPr>
              <a:t>فما الديداكتيك ؟ وما البيداغوجيا ؟ و ما العلاقة التي تربط بينهما ؟ </a:t>
            </a:r>
            <a:endParaRPr lang="fr-FR" dirty="0">
              <a:latin typeface="Almarai Bold" pitchFamily="2" charset="-78"/>
              <a:cs typeface="Almarai Bold" pitchFamily="2" charset="-78"/>
            </a:endParaRPr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F015BFBC-E080-481B-39D4-2AEAFDF28F8A}"/>
              </a:ext>
            </a:extLst>
          </p:cNvPr>
          <p:cNvGrpSpPr/>
          <p:nvPr/>
        </p:nvGrpSpPr>
        <p:grpSpPr>
          <a:xfrm>
            <a:off x="-6575914" y="499163"/>
            <a:ext cx="7885497" cy="599002"/>
            <a:chOff x="2769083" y="1544828"/>
            <a:chExt cx="7885497" cy="599002"/>
          </a:xfrm>
        </p:grpSpPr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E3789BB9-C4AB-16F3-61AC-E11414E6912C}"/>
                </a:ext>
              </a:extLst>
            </p:cNvPr>
            <p:cNvGrpSpPr/>
            <p:nvPr/>
          </p:nvGrpSpPr>
          <p:grpSpPr>
            <a:xfrm>
              <a:off x="2769083" y="1544828"/>
              <a:ext cx="7885497" cy="599002"/>
              <a:chOff x="1944303" y="3127317"/>
              <a:chExt cx="7885497" cy="599002"/>
            </a:xfrm>
          </p:grpSpPr>
          <p:sp>
            <p:nvSpPr>
              <p:cNvPr id="36" name="Freeform: Shape 35">
                <a:extLst>
                  <a:ext uri="{FF2B5EF4-FFF2-40B4-BE49-F238E27FC236}">
                    <a16:creationId xmlns:a16="http://schemas.microsoft.com/office/drawing/2014/main" id="{B67A77A0-3E5A-6DB1-9F2E-0F9708DA6C5A}"/>
                  </a:ext>
                </a:extLst>
              </p:cNvPr>
              <p:cNvSpPr/>
              <p:nvPr/>
            </p:nvSpPr>
            <p:spPr>
              <a:xfrm>
                <a:off x="7425740" y="3127317"/>
                <a:ext cx="2404060" cy="598990"/>
              </a:xfrm>
              <a:custGeom>
                <a:avLst/>
                <a:gdLst>
                  <a:gd name="connsiteX0" fmla="*/ 594504 w 5503372"/>
                  <a:gd name="connsiteY0" fmla="*/ 0 h 598990"/>
                  <a:gd name="connsiteX1" fmla="*/ 5503372 w 5503372"/>
                  <a:gd name="connsiteY1" fmla="*/ 0 h 598990"/>
                  <a:gd name="connsiteX2" fmla="*/ 5503372 w 5503372"/>
                  <a:gd name="connsiteY2" fmla="*/ 598990 h 598990"/>
                  <a:gd name="connsiteX3" fmla="*/ 0 w 5503372"/>
                  <a:gd name="connsiteY3" fmla="*/ 598990 h 598990"/>
                  <a:gd name="connsiteX4" fmla="*/ 0 w 5503372"/>
                  <a:gd name="connsiteY4" fmla="*/ 594504 h 5989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03372" h="598990">
                    <a:moveTo>
                      <a:pt x="594504" y="0"/>
                    </a:moveTo>
                    <a:lnTo>
                      <a:pt x="5503372" y="0"/>
                    </a:lnTo>
                    <a:lnTo>
                      <a:pt x="5503372" y="598990"/>
                    </a:lnTo>
                    <a:lnTo>
                      <a:pt x="0" y="598990"/>
                    </a:lnTo>
                    <a:lnTo>
                      <a:pt x="0" y="594504"/>
                    </a:lnTo>
                    <a:close/>
                  </a:path>
                </a:pathLst>
              </a:custGeom>
              <a:solidFill>
                <a:srgbClr val="9EA3B7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lvl="4"/>
                <a:r>
                  <a:rPr lang="ar-MA" dirty="0">
                    <a:latin typeface="Almarai Bold" pitchFamily="2" charset="-78"/>
                    <a:cs typeface="Almarai Bold" pitchFamily="2" charset="-78"/>
                  </a:rPr>
                  <a:t>1</a:t>
                </a:r>
                <a:endParaRPr lang="fr-FR" dirty="0">
                  <a:latin typeface="Almarai Bold" pitchFamily="2" charset="-78"/>
                  <a:cs typeface="Almarai Bold" pitchFamily="2" charset="-78"/>
                </a:endParaRPr>
              </a:p>
            </p:txBody>
          </p:sp>
          <p:sp>
            <p:nvSpPr>
              <p:cNvPr id="37" name="Freeform: Shape 36">
                <a:extLst>
                  <a:ext uri="{FF2B5EF4-FFF2-40B4-BE49-F238E27FC236}">
                    <a16:creationId xmlns:a16="http://schemas.microsoft.com/office/drawing/2014/main" id="{524198F7-242E-1FA1-777A-B05C53895D92}"/>
                  </a:ext>
                </a:extLst>
              </p:cNvPr>
              <p:cNvSpPr/>
              <p:nvPr/>
            </p:nvSpPr>
            <p:spPr>
              <a:xfrm rot="10800000">
                <a:off x="1944303" y="3127329"/>
                <a:ext cx="6268116" cy="598990"/>
              </a:xfrm>
              <a:custGeom>
                <a:avLst/>
                <a:gdLst>
                  <a:gd name="connsiteX0" fmla="*/ 594504 w 5503372"/>
                  <a:gd name="connsiteY0" fmla="*/ 0 h 598990"/>
                  <a:gd name="connsiteX1" fmla="*/ 5503372 w 5503372"/>
                  <a:gd name="connsiteY1" fmla="*/ 0 h 598990"/>
                  <a:gd name="connsiteX2" fmla="*/ 5503372 w 5503372"/>
                  <a:gd name="connsiteY2" fmla="*/ 598990 h 598990"/>
                  <a:gd name="connsiteX3" fmla="*/ 0 w 5503372"/>
                  <a:gd name="connsiteY3" fmla="*/ 598990 h 598990"/>
                  <a:gd name="connsiteX4" fmla="*/ 0 w 5503372"/>
                  <a:gd name="connsiteY4" fmla="*/ 594504 h 5989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03372" h="598990">
                    <a:moveTo>
                      <a:pt x="594504" y="0"/>
                    </a:moveTo>
                    <a:lnTo>
                      <a:pt x="5503372" y="0"/>
                    </a:lnTo>
                    <a:lnTo>
                      <a:pt x="5503372" y="598990"/>
                    </a:lnTo>
                    <a:lnTo>
                      <a:pt x="0" y="598990"/>
                    </a:lnTo>
                    <a:lnTo>
                      <a:pt x="0" y="594504"/>
                    </a:lnTo>
                    <a:close/>
                  </a:path>
                </a:pathLst>
              </a:custGeom>
              <a:solidFill>
                <a:srgbClr val="383D63"/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39700" h="139700" prst="divot"/>
              </a:sp3d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fr-FR" dirty="0"/>
              </a:p>
            </p:txBody>
          </p:sp>
        </p:grp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E6BAEDDA-230E-6071-1E94-76874384F880}"/>
                </a:ext>
              </a:extLst>
            </p:cNvPr>
            <p:cNvSpPr txBox="1"/>
            <p:nvPr/>
          </p:nvSpPr>
          <p:spPr>
            <a:xfrm>
              <a:off x="5788025" y="1619250"/>
              <a:ext cx="320675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1" algn="ctr"/>
              <a:r>
                <a:rPr lang="ar-MA" dirty="0">
                  <a:solidFill>
                    <a:schemeClr val="bg1"/>
                  </a:solidFill>
                  <a:latin typeface="Almarai Bold" pitchFamily="2" charset="-78"/>
                  <a:cs typeface="Almarai Bold" pitchFamily="2" charset="-78"/>
                </a:rPr>
                <a:t>تمهيد</a:t>
              </a:r>
              <a:endParaRPr lang="fr-FR" dirty="0">
                <a:solidFill>
                  <a:schemeClr val="bg1"/>
                </a:solidFill>
                <a:latin typeface="Almarai Bold" pitchFamily="2" charset="-78"/>
                <a:cs typeface="Almarai Bold" pitchFamily="2" charset="-78"/>
              </a:endParaRPr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6D346C7B-B4B9-5ED4-C9DE-D39898D78FA7}"/>
              </a:ext>
            </a:extLst>
          </p:cNvPr>
          <p:cNvGrpSpPr/>
          <p:nvPr/>
        </p:nvGrpSpPr>
        <p:grpSpPr>
          <a:xfrm>
            <a:off x="-7221514" y="1514961"/>
            <a:ext cx="8019330" cy="599002"/>
            <a:chOff x="2882900" y="2560626"/>
            <a:chExt cx="7771680" cy="599002"/>
          </a:xfrm>
        </p:grpSpPr>
        <p:grpSp>
          <p:nvGrpSpPr>
            <p:cNvPr id="39" name="Group 38">
              <a:extLst>
                <a:ext uri="{FF2B5EF4-FFF2-40B4-BE49-F238E27FC236}">
                  <a16:creationId xmlns:a16="http://schemas.microsoft.com/office/drawing/2014/main" id="{41DA1C65-4D5D-5091-4873-AA6473050066}"/>
                </a:ext>
              </a:extLst>
            </p:cNvPr>
            <p:cNvGrpSpPr/>
            <p:nvPr/>
          </p:nvGrpSpPr>
          <p:grpSpPr>
            <a:xfrm>
              <a:off x="2971799" y="2560626"/>
              <a:ext cx="7682781" cy="599002"/>
              <a:chOff x="2147019" y="3127317"/>
              <a:chExt cx="7682781" cy="599002"/>
            </a:xfrm>
          </p:grpSpPr>
          <p:sp>
            <p:nvSpPr>
              <p:cNvPr id="41" name="Freeform: Shape 40">
                <a:extLst>
                  <a:ext uri="{FF2B5EF4-FFF2-40B4-BE49-F238E27FC236}">
                    <a16:creationId xmlns:a16="http://schemas.microsoft.com/office/drawing/2014/main" id="{44B21A8B-1739-6E8F-56E1-C295C06F2DAC}"/>
                  </a:ext>
                </a:extLst>
              </p:cNvPr>
              <p:cNvSpPr/>
              <p:nvPr/>
            </p:nvSpPr>
            <p:spPr>
              <a:xfrm>
                <a:off x="7425740" y="3127317"/>
                <a:ext cx="2404060" cy="598990"/>
              </a:xfrm>
              <a:custGeom>
                <a:avLst/>
                <a:gdLst>
                  <a:gd name="connsiteX0" fmla="*/ 594504 w 5503372"/>
                  <a:gd name="connsiteY0" fmla="*/ 0 h 598990"/>
                  <a:gd name="connsiteX1" fmla="*/ 5503372 w 5503372"/>
                  <a:gd name="connsiteY1" fmla="*/ 0 h 598990"/>
                  <a:gd name="connsiteX2" fmla="*/ 5503372 w 5503372"/>
                  <a:gd name="connsiteY2" fmla="*/ 598990 h 598990"/>
                  <a:gd name="connsiteX3" fmla="*/ 0 w 5503372"/>
                  <a:gd name="connsiteY3" fmla="*/ 598990 h 598990"/>
                  <a:gd name="connsiteX4" fmla="*/ 0 w 5503372"/>
                  <a:gd name="connsiteY4" fmla="*/ 594504 h 5989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03372" h="598990">
                    <a:moveTo>
                      <a:pt x="594504" y="0"/>
                    </a:moveTo>
                    <a:lnTo>
                      <a:pt x="5503372" y="0"/>
                    </a:lnTo>
                    <a:lnTo>
                      <a:pt x="5503372" y="598990"/>
                    </a:lnTo>
                    <a:lnTo>
                      <a:pt x="0" y="598990"/>
                    </a:lnTo>
                    <a:lnTo>
                      <a:pt x="0" y="594504"/>
                    </a:lnTo>
                    <a:close/>
                  </a:path>
                </a:pathLst>
              </a:custGeom>
              <a:solidFill>
                <a:srgbClr val="9EA3B7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lvl="4" algn="ctr"/>
                <a:r>
                  <a:rPr lang="ar-MA" dirty="0">
                    <a:latin typeface="Almarai Bold" pitchFamily="2" charset="-78"/>
                    <a:cs typeface="Almarai Bold" pitchFamily="2" charset="-78"/>
                  </a:rPr>
                  <a:t>2</a:t>
                </a:r>
                <a:endParaRPr lang="fr-FR" dirty="0">
                  <a:latin typeface="Almarai Bold" pitchFamily="2" charset="-78"/>
                  <a:cs typeface="Almarai Bold" pitchFamily="2" charset="-78"/>
                </a:endParaRPr>
              </a:p>
            </p:txBody>
          </p:sp>
          <p:sp>
            <p:nvSpPr>
              <p:cNvPr id="42" name="Freeform: Shape 41">
                <a:extLst>
                  <a:ext uri="{FF2B5EF4-FFF2-40B4-BE49-F238E27FC236}">
                    <a16:creationId xmlns:a16="http://schemas.microsoft.com/office/drawing/2014/main" id="{80606F70-63BF-8878-F9A1-1A347E846956}"/>
                  </a:ext>
                </a:extLst>
              </p:cNvPr>
              <p:cNvSpPr/>
              <p:nvPr/>
            </p:nvSpPr>
            <p:spPr>
              <a:xfrm rot="10800000">
                <a:off x="2147019" y="3127329"/>
                <a:ext cx="6065399" cy="598990"/>
              </a:xfrm>
              <a:custGeom>
                <a:avLst/>
                <a:gdLst>
                  <a:gd name="connsiteX0" fmla="*/ 594504 w 5503372"/>
                  <a:gd name="connsiteY0" fmla="*/ 0 h 598990"/>
                  <a:gd name="connsiteX1" fmla="*/ 5503372 w 5503372"/>
                  <a:gd name="connsiteY1" fmla="*/ 0 h 598990"/>
                  <a:gd name="connsiteX2" fmla="*/ 5503372 w 5503372"/>
                  <a:gd name="connsiteY2" fmla="*/ 598990 h 598990"/>
                  <a:gd name="connsiteX3" fmla="*/ 0 w 5503372"/>
                  <a:gd name="connsiteY3" fmla="*/ 598990 h 598990"/>
                  <a:gd name="connsiteX4" fmla="*/ 0 w 5503372"/>
                  <a:gd name="connsiteY4" fmla="*/ 594504 h 5989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03372" h="598990">
                    <a:moveTo>
                      <a:pt x="594504" y="0"/>
                    </a:moveTo>
                    <a:lnTo>
                      <a:pt x="5503372" y="0"/>
                    </a:lnTo>
                    <a:lnTo>
                      <a:pt x="5503372" y="598990"/>
                    </a:lnTo>
                    <a:lnTo>
                      <a:pt x="0" y="598990"/>
                    </a:lnTo>
                    <a:lnTo>
                      <a:pt x="0" y="594504"/>
                    </a:lnTo>
                    <a:close/>
                  </a:path>
                </a:pathLst>
              </a:custGeom>
              <a:solidFill>
                <a:srgbClr val="383D63"/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39700" h="139700" prst="divot"/>
              </a:sp3d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fr-FR"/>
              </a:p>
            </p:txBody>
          </p:sp>
        </p:grp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2DA315F8-CCCA-0CA2-6679-0BC978AF9482}"/>
                </a:ext>
              </a:extLst>
            </p:cNvPr>
            <p:cNvSpPr txBox="1"/>
            <p:nvPr/>
          </p:nvSpPr>
          <p:spPr>
            <a:xfrm>
              <a:off x="2882900" y="2621204"/>
              <a:ext cx="531963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ar-MA" sz="1800" b="0" dirty="0">
                  <a:solidFill>
                    <a:srgbClr val="E3E3E3"/>
                  </a:solidFill>
                  <a:effectLst/>
                  <a:latin typeface="Almarai Bold" pitchFamily="2" charset="-78"/>
                  <a:ea typeface="Calibri" panose="020F0502020204030204" pitchFamily="34" charset="0"/>
                  <a:cs typeface="Almarai Bold" pitchFamily="2" charset="-78"/>
                </a:rPr>
                <a:t>الديداكتيك و أنواعه </a:t>
              </a:r>
              <a:endParaRPr lang="fr-FR" dirty="0">
                <a:solidFill>
                  <a:schemeClr val="bg1"/>
                </a:solidFill>
                <a:latin typeface="Almarai Bold" pitchFamily="2" charset="-78"/>
                <a:cs typeface="Almarai Bold" pitchFamily="2" charset="-78"/>
              </a:endParaRP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8BF46E6E-2D89-28CD-DD67-3104AF5233A2}"/>
              </a:ext>
            </a:extLst>
          </p:cNvPr>
          <p:cNvGrpSpPr/>
          <p:nvPr/>
        </p:nvGrpSpPr>
        <p:grpSpPr>
          <a:xfrm>
            <a:off x="-7135392" y="2591325"/>
            <a:ext cx="7885497" cy="599002"/>
            <a:chOff x="2769083" y="4592221"/>
            <a:chExt cx="7885497" cy="599002"/>
          </a:xfrm>
        </p:grpSpPr>
        <p:grpSp>
          <p:nvGrpSpPr>
            <p:cNvPr id="44" name="Group 43">
              <a:extLst>
                <a:ext uri="{FF2B5EF4-FFF2-40B4-BE49-F238E27FC236}">
                  <a16:creationId xmlns:a16="http://schemas.microsoft.com/office/drawing/2014/main" id="{F307C2A3-EABF-BAA5-DADA-5B4E04AA5240}"/>
                </a:ext>
              </a:extLst>
            </p:cNvPr>
            <p:cNvGrpSpPr/>
            <p:nvPr/>
          </p:nvGrpSpPr>
          <p:grpSpPr>
            <a:xfrm>
              <a:off x="2769083" y="4592221"/>
              <a:ext cx="7885497" cy="599002"/>
              <a:chOff x="1944303" y="3127317"/>
              <a:chExt cx="7885497" cy="599002"/>
            </a:xfrm>
          </p:grpSpPr>
          <p:sp>
            <p:nvSpPr>
              <p:cNvPr id="46" name="Freeform: Shape 45">
                <a:extLst>
                  <a:ext uri="{FF2B5EF4-FFF2-40B4-BE49-F238E27FC236}">
                    <a16:creationId xmlns:a16="http://schemas.microsoft.com/office/drawing/2014/main" id="{6FFE5766-025C-D3BE-45CA-0DA5B8B11FE7}"/>
                  </a:ext>
                </a:extLst>
              </p:cNvPr>
              <p:cNvSpPr/>
              <p:nvPr/>
            </p:nvSpPr>
            <p:spPr>
              <a:xfrm>
                <a:off x="7425740" y="3127317"/>
                <a:ext cx="2404060" cy="598990"/>
              </a:xfrm>
              <a:custGeom>
                <a:avLst/>
                <a:gdLst>
                  <a:gd name="connsiteX0" fmla="*/ 594504 w 5503372"/>
                  <a:gd name="connsiteY0" fmla="*/ 0 h 598990"/>
                  <a:gd name="connsiteX1" fmla="*/ 5503372 w 5503372"/>
                  <a:gd name="connsiteY1" fmla="*/ 0 h 598990"/>
                  <a:gd name="connsiteX2" fmla="*/ 5503372 w 5503372"/>
                  <a:gd name="connsiteY2" fmla="*/ 598990 h 598990"/>
                  <a:gd name="connsiteX3" fmla="*/ 0 w 5503372"/>
                  <a:gd name="connsiteY3" fmla="*/ 598990 h 598990"/>
                  <a:gd name="connsiteX4" fmla="*/ 0 w 5503372"/>
                  <a:gd name="connsiteY4" fmla="*/ 594504 h 5989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03372" h="598990">
                    <a:moveTo>
                      <a:pt x="594504" y="0"/>
                    </a:moveTo>
                    <a:lnTo>
                      <a:pt x="5503372" y="0"/>
                    </a:lnTo>
                    <a:lnTo>
                      <a:pt x="5503372" y="598990"/>
                    </a:lnTo>
                    <a:lnTo>
                      <a:pt x="0" y="598990"/>
                    </a:lnTo>
                    <a:lnTo>
                      <a:pt x="0" y="594504"/>
                    </a:lnTo>
                    <a:close/>
                  </a:path>
                </a:pathLst>
              </a:custGeom>
              <a:solidFill>
                <a:srgbClr val="9EA3B7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lvl="4" algn="ctr"/>
                <a:r>
                  <a:rPr lang="ar-MA" dirty="0">
                    <a:latin typeface="Almarai Bold" pitchFamily="2" charset="-78"/>
                    <a:cs typeface="Almarai Bold" pitchFamily="2" charset="-78"/>
                  </a:rPr>
                  <a:t>3</a:t>
                </a:r>
                <a:endParaRPr lang="fr-FR" dirty="0">
                  <a:latin typeface="Almarai Bold" pitchFamily="2" charset="-78"/>
                  <a:cs typeface="Almarai Bold" pitchFamily="2" charset="-78"/>
                </a:endParaRPr>
              </a:p>
            </p:txBody>
          </p:sp>
          <p:sp>
            <p:nvSpPr>
              <p:cNvPr id="47" name="Freeform: Shape 46">
                <a:extLst>
                  <a:ext uri="{FF2B5EF4-FFF2-40B4-BE49-F238E27FC236}">
                    <a16:creationId xmlns:a16="http://schemas.microsoft.com/office/drawing/2014/main" id="{CA2FEF03-0935-BD37-214D-9AF6170F6427}"/>
                  </a:ext>
                </a:extLst>
              </p:cNvPr>
              <p:cNvSpPr/>
              <p:nvPr/>
            </p:nvSpPr>
            <p:spPr>
              <a:xfrm rot="10800000">
                <a:off x="1944303" y="3127329"/>
                <a:ext cx="6268116" cy="598990"/>
              </a:xfrm>
              <a:custGeom>
                <a:avLst/>
                <a:gdLst>
                  <a:gd name="connsiteX0" fmla="*/ 594504 w 5503372"/>
                  <a:gd name="connsiteY0" fmla="*/ 0 h 598990"/>
                  <a:gd name="connsiteX1" fmla="*/ 5503372 w 5503372"/>
                  <a:gd name="connsiteY1" fmla="*/ 0 h 598990"/>
                  <a:gd name="connsiteX2" fmla="*/ 5503372 w 5503372"/>
                  <a:gd name="connsiteY2" fmla="*/ 598990 h 598990"/>
                  <a:gd name="connsiteX3" fmla="*/ 0 w 5503372"/>
                  <a:gd name="connsiteY3" fmla="*/ 598990 h 598990"/>
                  <a:gd name="connsiteX4" fmla="*/ 0 w 5503372"/>
                  <a:gd name="connsiteY4" fmla="*/ 594504 h 5989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03372" h="598990">
                    <a:moveTo>
                      <a:pt x="594504" y="0"/>
                    </a:moveTo>
                    <a:lnTo>
                      <a:pt x="5503372" y="0"/>
                    </a:lnTo>
                    <a:lnTo>
                      <a:pt x="5503372" y="598990"/>
                    </a:lnTo>
                    <a:lnTo>
                      <a:pt x="0" y="598990"/>
                    </a:lnTo>
                    <a:lnTo>
                      <a:pt x="0" y="594504"/>
                    </a:lnTo>
                    <a:close/>
                  </a:path>
                </a:pathLst>
              </a:custGeom>
              <a:solidFill>
                <a:srgbClr val="383D63"/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39700" h="139700" prst="divot"/>
              </a:sp3d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fr-FR"/>
              </a:p>
            </p:txBody>
          </p:sp>
        </p:grp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C1395218-39F8-22A2-3E8D-7BAE56C147B0}"/>
                </a:ext>
              </a:extLst>
            </p:cNvPr>
            <p:cNvSpPr txBox="1"/>
            <p:nvPr/>
          </p:nvSpPr>
          <p:spPr>
            <a:xfrm>
              <a:off x="2769083" y="4707050"/>
              <a:ext cx="535531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1" algn="r"/>
              <a:r>
                <a:rPr lang="ar-MA" dirty="0">
                  <a:solidFill>
                    <a:schemeClr val="bg1"/>
                  </a:solidFill>
                  <a:latin typeface="Almarai Bold" pitchFamily="2" charset="-78"/>
                  <a:cs typeface="Almarai Bold" pitchFamily="2" charset="-78"/>
                </a:rPr>
                <a:t>البيداغوجيا </a:t>
              </a:r>
              <a:r>
                <a:rPr lang="ar-MA" sz="1800" b="0" dirty="0">
                  <a:solidFill>
                    <a:srgbClr val="E3E3E3"/>
                  </a:solidFill>
                  <a:effectLst/>
                  <a:latin typeface="Almarai Bold" pitchFamily="2" charset="-78"/>
                  <a:ea typeface="Calibri" panose="020F0502020204030204" pitchFamily="34" charset="0"/>
                  <a:cs typeface="Almarai Bold" pitchFamily="2" charset="-78"/>
                </a:rPr>
                <a:t>و أنواعها </a:t>
              </a:r>
              <a:endParaRPr lang="fr-FR" dirty="0">
                <a:solidFill>
                  <a:schemeClr val="bg1"/>
                </a:solidFill>
                <a:latin typeface="Almarai Bold" pitchFamily="2" charset="-78"/>
                <a:cs typeface="Almarai Bold" pitchFamily="2" charset="-78"/>
              </a:endParaRPr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8FB7C92E-A4F1-0316-ADFF-A35C222AFA18}"/>
              </a:ext>
            </a:extLst>
          </p:cNvPr>
          <p:cNvGrpSpPr/>
          <p:nvPr/>
        </p:nvGrpSpPr>
        <p:grpSpPr>
          <a:xfrm>
            <a:off x="-7135392" y="3537191"/>
            <a:ext cx="7885497" cy="599002"/>
            <a:chOff x="2769083" y="4592221"/>
            <a:chExt cx="7885497" cy="599002"/>
          </a:xfrm>
        </p:grpSpPr>
        <p:grpSp>
          <p:nvGrpSpPr>
            <p:cNvPr id="49" name="Group 48">
              <a:extLst>
                <a:ext uri="{FF2B5EF4-FFF2-40B4-BE49-F238E27FC236}">
                  <a16:creationId xmlns:a16="http://schemas.microsoft.com/office/drawing/2014/main" id="{6B833C03-DCE3-C3DE-983B-AD3FCA8F56C6}"/>
                </a:ext>
              </a:extLst>
            </p:cNvPr>
            <p:cNvGrpSpPr/>
            <p:nvPr/>
          </p:nvGrpSpPr>
          <p:grpSpPr>
            <a:xfrm>
              <a:off x="2769083" y="4592221"/>
              <a:ext cx="7885497" cy="599002"/>
              <a:chOff x="1944303" y="3127317"/>
              <a:chExt cx="7885497" cy="599002"/>
            </a:xfrm>
          </p:grpSpPr>
          <p:sp>
            <p:nvSpPr>
              <p:cNvPr id="51" name="Freeform: Shape 50">
                <a:extLst>
                  <a:ext uri="{FF2B5EF4-FFF2-40B4-BE49-F238E27FC236}">
                    <a16:creationId xmlns:a16="http://schemas.microsoft.com/office/drawing/2014/main" id="{CEFB0BF4-B2B5-93CC-2A6A-8CC5F6935CCE}"/>
                  </a:ext>
                </a:extLst>
              </p:cNvPr>
              <p:cNvSpPr/>
              <p:nvPr/>
            </p:nvSpPr>
            <p:spPr>
              <a:xfrm>
                <a:off x="7425740" y="3127317"/>
                <a:ext cx="2404060" cy="598990"/>
              </a:xfrm>
              <a:custGeom>
                <a:avLst/>
                <a:gdLst>
                  <a:gd name="connsiteX0" fmla="*/ 594504 w 5503372"/>
                  <a:gd name="connsiteY0" fmla="*/ 0 h 598990"/>
                  <a:gd name="connsiteX1" fmla="*/ 5503372 w 5503372"/>
                  <a:gd name="connsiteY1" fmla="*/ 0 h 598990"/>
                  <a:gd name="connsiteX2" fmla="*/ 5503372 w 5503372"/>
                  <a:gd name="connsiteY2" fmla="*/ 598990 h 598990"/>
                  <a:gd name="connsiteX3" fmla="*/ 0 w 5503372"/>
                  <a:gd name="connsiteY3" fmla="*/ 598990 h 598990"/>
                  <a:gd name="connsiteX4" fmla="*/ 0 w 5503372"/>
                  <a:gd name="connsiteY4" fmla="*/ 594504 h 5989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03372" h="598990">
                    <a:moveTo>
                      <a:pt x="594504" y="0"/>
                    </a:moveTo>
                    <a:lnTo>
                      <a:pt x="5503372" y="0"/>
                    </a:lnTo>
                    <a:lnTo>
                      <a:pt x="5503372" y="598990"/>
                    </a:lnTo>
                    <a:lnTo>
                      <a:pt x="0" y="598990"/>
                    </a:lnTo>
                    <a:lnTo>
                      <a:pt x="0" y="594504"/>
                    </a:lnTo>
                    <a:close/>
                  </a:path>
                </a:pathLst>
              </a:custGeom>
              <a:solidFill>
                <a:srgbClr val="9EA3B7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lvl="4" algn="ctr"/>
                <a:r>
                  <a:rPr lang="ar-MA" dirty="0">
                    <a:latin typeface="Almarai Bold" pitchFamily="2" charset="-78"/>
                    <a:cs typeface="Almarai Bold" pitchFamily="2" charset="-78"/>
                  </a:rPr>
                  <a:t>4</a:t>
                </a:r>
                <a:endParaRPr lang="fr-FR" dirty="0">
                  <a:latin typeface="Almarai Bold" pitchFamily="2" charset="-78"/>
                  <a:cs typeface="Almarai Bold" pitchFamily="2" charset="-78"/>
                </a:endParaRPr>
              </a:p>
            </p:txBody>
          </p:sp>
          <p:sp>
            <p:nvSpPr>
              <p:cNvPr id="52" name="Freeform: Shape 51">
                <a:extLst>
                  <a:ext uri="{FF2B5EF4-FFF2-40B4-BE49-F238E27FC236}">
                    <a16:creationId xmlns:a16="http://schemas.microsoft.com/office/drawing/2014/main" id="{2B93FC78-77E4-C000-5416-EFA51B79DD8E}"/>
                  </a:ext>
                </a:extLst>
              </p:cNvPr>
              <p:cNvSpPr/>
              <p:nvPr/>
            </p:nvSpPr>
            <p:spPr>
              <a:xfrm rot="10800000">
                <a:off x="1944303" y="3127329"/>
                <a:ext cx="6268116" cy="598990"/>
              </a:xfrm>
              <a:custGeom>
                <a:avLst/>
                <a:gdLst>
                  <a:gd name="connsiteX0" fmla="*/ 594504 w 5503372"/>
                  <a:gd name="connsiteY0" fmla="*/ 0 h 598990"/>
                  <a:gd name="connsiteX1" fmla="*/ 5503372 w 5503372"/>
                  <a:gd name="connsiteY1" fmla="*/ 0 h 598990"/>
                  <a:gd name="connsiteX2" fmla="*/ 5503372 w 5503372"/>
                  <a:gd name="connsiteY2" fmla="*/ 598990 h 598990"/>
                  <a:gd name="connsiteX3" fmla="*/ 0 w 5503372"/>
                  <a:gd name="connsiteY3" fmla="*/ 598990 h 598990"/>
                  <a:gd name="connsiteX4" fmla="*/ 0 w 5503372"/>
                  <a:gd name="connsiteY4" fmla="*/ 594504 h 5989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03372" h="598990">
                    <a:moveTo>
                      <a:pt x="594504" y="0"/>
                    </a:moveTo>
                    <a:lnTo>
                      <a:pt x="5503372" y="0"/>
                    </a:lnTo>
                    <a:lnTo>
                      <a:pt x="5503372" y="598990"/>
                    </a:lnTo>
                    <a:lnTo>
                      <a:pt x="0" y="598990"/>
                    </a:lnTo>
                    <a:lnTo>
                      <a:pt x="0" y="594504"/>
                    </a:lnTo>
                    <a:close/>
                  </a:path>
                </a:pathLst>
              </a:custGeom>
              <a:solidFill>
                <a:srgbClr val="383D63"/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39700" h="139700" prst="divot"/>
              </a:sp3d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fr-FR"/>
              </a:p>
            </p:txBody>
          </p:sp>
        </p:grp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C66F71A2-B190-0939-90C5-C509148A1A59}"/>
                </a:ext>
              </a:extLst>
            </p:cNvPr>
            <p:cNvSpPr txBox="1"/>
            <p:nvPr/>
          </p:nvSpPr>
          <p:spPr>
            <a:xfrm>
              <a:off x="2769083" y="4707050"/>
              <a:ext cx="535531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1" algn="r"/>
              <a:r>
                <a:rPr lang="ar-MA" dirty="0">
                  <a:solidFill>
                    <a:schemeClr val="bg1"/>
                  </a:solidFill>
                  <a:latin typeface="Almarai Bold" pitchFamily="2" charset="-78"/>
                  <a:cs typeface="Almarai Bold" pitchFamily="2" charset="-78"/>
                </a:rPr>
                <a:t>العلاقة بين </a:t>
              </a:r>
              <a:r>
                <a:rPr lang="ar-MA" sz="1800" b="0" dirty="0">
                  <a:solidFill>
                    <a:srgbClr val="E3E3E3"/>
                  </a:solidFill>
                  <a:effectLst/>
                  <a:latin typeface="Almarai Bold" pitchFamily="2" charset="-78"/>
                  <a:ea typeface="Calibri" panose="020F0502020204030204" pitchFamily="34" charset="0"/>
                  <a:cs typeface="Almarai Bold" pitchFamily="2" charset="-78"/>
                </a:rPr>
                <a:t>الديداكتيك و </a:t>
              </a:r>
              <a:r>
                <a:rPr lang="ar-MA" dirty="0">
                  <a:solidFill>
                    <a:schemeClr val="bg1"/>
                  </a:solidFill>
                  <a:latin typeface="Almarai Bold" pitchFamily="2" charset="-78"/>
                  <a:cs typeface="Almarai Bold" pitchFamily="2" charset="-78"/>
                </a:rPr>
                <a:t>البيداغوجيا</a:t>
              </a:r>
              <a:endParaRPr lang="fr-FR" dirty="0">
                <a:solidFill>
                  <a:schemeClr val="bg1"/>
                </a:solidFill>
                <a:latin typeface="Almarai Bold" pitchFamily="2" charset="-78"/>
                <a:cs typeface="Almarai Bold" pitchFamily="2" charset="-78"/>
              </a:endParaRP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1B3B5CEF-6BD0-8F0D-DFBB-CC35D5C90FAF}"/>
              </a:ext>
            </a:extLst>
          </p:cNvPr>
          <p:cNvGrpSpPr>
            <a:grpSpLocks/>
          </p:cNvGrpSpPr>
          <p:nvPr/>
        </p:nvGrpSpPr>
        <p:grpSpPr>
          <a:xfrm>
            <a:off x="0" y="6259007"/>
            <a:ext cx="12192000" cy="598993"/>
            <a:chOff x="0" y="6259007"/>
            <a:chExt cx="12192000" cy="598993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FA774BAB-71E1-7165-AA15-1A13330C8771}"/>
                </a:ext>
              </a:extLst>
            </p:cNvPr>
            <p:cNvSpPr>
              <a:spLocks/>
            </p:cNvSpPr>
            <p:nvPr/>
          </p:nvSpPr>
          <p:spPr>
            <a:xfrm>
              <a:off x="0" y="6259010"/>
              <a:ext cx="12192000" cy="598990"/>
            </a:xfrm>
            <a:prstGeom prst="rect">
              <a:avLst/>
            </a:prstGeom>
            <a:solidFill>
              <a:srgbClr val="383D6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6"/>
              <a:r>
                <a:rPr lang="ar-MA" sz="2400" dirty="0">
                  <a:latin typeface="Almarai Bold" pitchFamily="2" charset="-78"/>
                  <a:cs typeface="Almarai Bold" pitchFamily="2" charset="-78"/>
                </a:rPr>
                <a:t> </a:t>
              </a:r>
              <a:endParaRPr lang="fr-FR" sz="2400" dirty="0">
                <a:latin typeface="Almarai Bold" pitchFamily="2" charset="-78"/>
                <a:cs typeface="Almarai Bold" pitchFamily="2" charset="-78"/>
              </a:endParaRPr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F9C75B53-989B-FCA6-3DF7-05BED85DF24B}"/>
                </a:ext>
              </a:extLst>
            </p:cNvPr>
            <p:cNvSpPr>
              <a:spLocks/>
            </p:cNvSpPr>
            <p:nvPr/>
          </p:nvSpPr>
          <p:spPr>
            <a:xfrm rot="16200000" flipV="1">
              <a:off x="10612343" y="5278343"/>
              <a:ext cx="598989" cy="2560317"/>
            </a:xfrm>
            <a:custGeom>
              <a:avLst/>
              <a:gdLst>
                <a:gd name="connsiteX0" fmla="*/ 860323 w 860323"/>
                <a:gd name="connsiteY0" fmla="*/ 4391640 h 5350653"/>
                <a:gd name="connsiteX1" fmla="*/ 860323 w 860323"/>
                <a:gd name="connsiteY1" fmla="*/ 0 h 5350653"/>
                <a:gd name="connsiteX2" fmla="*/ 0 w 860323"/>
                <a:gd name="connsiteY2" fmla="*/ 0 h 5350653"/>
                <a:gd name="connsiteX3" fmla="*/ 0 w 860323"/>
                <a:gd name="connsiteY3" fmla="*/ 5350653 h 5350653"/>
                <a:gd name="connsiteX4" fmla="*/ 51263 w 860323"/>
                <a:gd name="connsiteY4" fmla="*/ 5303381 h 5350653"/>
                <a:gd name="connsiteX5" fmla="*/ 740624 w 860323"/>
                <a:gd name="connsiteY5" fmla="*/ 4410199 h 53506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60323" h="5350653">
                  <a:moveTo>
                    <a:pt x="860323" y="4391640"/>
                  </a:moveTo>
                  <a:lnTo>
                    <a:pt x="860323" y="0"/>
                  </a:lnTo>
                  <a:lnTo>
                    <a:pt x="0" y="0"/>
                  </a:lnTo>
                  <a:lnTo>
                    <a:pt x="0" y="5350653"/>
                  </a:lnTo>
                  <a:lnTo>
                    <a:pt x="51263" y="5303381"/>
                  </a:lnTo>
                  <a:cubicBezTo>
                    <a:pt x="254192" y="5071082"/>
                    <a:pt x="403404" y="4518411"/>
                    <a:pt x="740624" y="4410199"/>
                  </a:cubicBezTo>
                  <a:close/>
                </a:path>
              </a:pathLst>
            </a:custGeom>
            <a:solidFill>
              <a:srgbClr val="9EA3B7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wrap="square" rtlCol="0" anchor="ctr">
              <a:noAutofit/>
            </a:bodyPr>
            <a:lstStyle/>
            <a:p>
              <a:pPr algn="ctr"/>
              <a:r>
                <a:rPr lang="ar-MA" sz="2400" dirty="0">
                  <a:latin typeface="Almarai Bold" pitchFamily="2" charset="-78"/>
                  <a:cs typeface="Almarai Bold" pitchFamily="2" charset="-78"/>
                </a:rPr>
                <a:t> </a:t>
              </a:r>
              <a:endParaRPr lang="fr-FR" sz="2400" dirty="0">
                <a:latin typeface="Almarai Bold" pitchFamily="2" charset="-78"/>
                <a:cs typeface="Almarai Bold" pitchFamily="2" charset="-78"/>
              </a:endParaRPr>
            </a:p>
          </p:txBody>
        </p:sp>
      </p:grpSp>
      <p:sp>
        <p:nvSpPr>
          <p:cNvPr id="15" name="Rectangle 14">
            <a:extLst>
              <a:ext uri="{FF2B5EF4-FFF2-40B4-BE49-F238E27FC236}">
                <a16:creationId xmlns:a16="http://schemas.microsoft.com/office/drawing/2014/main" id="{D51A1EEC-AA8F-A180-95B6-EB772D35A20E}"/>
              </a:ext>
            </a:extLst>
          </p:cNvPr>
          <p:cNvSpPr/>
          <p:nvPr/>
        </p:nvSpPr>
        <p:spPr>
          <a:xfrm>
            <a:off x="1" y="6259006"/>
            <a:ext cx="986366" cy="598990"/>
          </a:xfrm>
          <a:prstGeom prst="rect">
            <a:avLst/>
          </a:prstGeom>
          <a:solidFill>
            <a:srgbClr val="383D6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dirty="0">
                <a:latin typeface="Almarai Bold" pitchFamily="2" charset="-78"/>
                <a:cs typeface="Almarai Bold" pitchFamily="2" charset="-78"/>
              </a:rPr>
              <a:t>3</a:t>
            </a:r>
            <a:endParaRPr lang="fr-FR" dirty="0">
              <a:latin typeface="Almarai Bold" pitchFamily="2" charset="-78"/>
              <a:cs typeface="Almarai Bold" pitchFamily="2" charset="-78"/>
            </a:endParaRP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D29EB2E4-D688-BBC5-88AB-4A551CA537DA}"/>
              </a:ext>
            </a:extLst>
          </p:cNvPr>
          <p:cNvCxnSpPr/>
          <p:nvPr/>
        </p:nvCxnSpPr>
        <p:spPr>
          <a:xfrm>
            <a:off x="1006667" y="6259003"/>
            <a:ext cx="0" cy="598997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5301374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>
        <p159:morph option="byObject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24F587-08A5-B973-8760-9D3E4CB9CD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87FB29B2-4CFE-D838-980C-70B4BC84B0DB}"/>
              </a:ext>
            </a:extLst>
          </p:cNvPr>
          <p:cNvSpPr>
            <a:spLocks/>
          </p:cNvSpPr>
          <p:nvPr/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ED7D31">
              <a:alpha val="17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DEC8C22A-EB40-85CF-D5AF-B22CB6BAC702}"/>
              </a:ext>
            </a:extLst>
          </p:cNvPr>
          <p:cNvGrpSpPr/>
          <p:nvPr/>
        </p:nvGrpSpPr>
        <p:grpSpPr>
          <a:xfrm>
            <a:off x="3911712" y="55409"/>
            <a:ext cx="8280284" cy="599002"/>
            <a:chOff x="2769083" y="1544828"/>
            <a:chExt cx="7885497" cy="599002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68BA2176-C59B-A0E6-2E19-82A0D73899E1}"/>
                </a:ext>
              </a:extLst>
            </p:cNvPr>
            <p:cNvGrpSpPr/>
            <p:nvPr/>
          </p:nvGrpSpPr>
          <p:grpSpPr>
            <a:xfrm>
              <a:off x="2769083" y="1544828"/>
              <a:ext cx="7885497" cy="599002"/>
              <a:chOff x="1944303" y="3127317"/>
              <a:chExt cx="7885497" cy="599002"/>
            </a:xfrm>
          </p:grpSpPr>
          <p:sp>
            <p:nvSpPr>
              <p:cNvPr id="7" name="Freeform: Shape 6">
                <a:extLst>
                  <a:ext uri="{FF2B5EF4-FFF2-40B4-BE49-F238E27FC236}">
                    <a16:creationId xmlns:a16="http://schemas.microsoft.com/office/drawing/2014/main" id="{46400566-ECC4-4AF2-B4ED-4CCDF926969C}"/>
                  </a:ext>
                </a:extLst>
              </p:cNvPr>
              <p:cNvSpPr/>
              <p:nvPr/>
            </p:nvSpPr>
            <p:spPr>
              <a:xfrm>
                <a:off x="7425740" y="3127317"/>
                <a:ext cx="2404060" cy="598990"/>
              </a:xfrm>
              <a:custGeom>
                <a:avLst/>
                <a:gdLst>
                  <a:gd name="connsiteX0" fmla="*/ 594504 w 5503372"/>
                  <a:gd name="connsiteY0" fmla="*/ 0 h 598990"/>
                  <a:gd name="connsiteX1" fmla="*/ 5503372 w 5503372"/>
                  <a:gd name="connsiteY1" fmla="*/ 0 h 598990"/>
                  <a:gd name="connsiteX2" fmla="*/ 5503372 w 5503372"/>
                  <a:gd name="connsiteY2" fmla="*/ 598990 h 598990"/>
                  <a:gd name="connsiteX3" fmla="*/ 0 w 5503372"/>
                  <a:gd name="connsiteY3" fmla="*/ 598990 h 598990"/>
                  <a:gd name="connsiteX4" fmla="*/ 0 w 5503372"/>
                  <a:gd name="connsiteY4" fmla="*/ 594504 h 5989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03372" h="598990">
                    <a:moveTo>
                      <a:pt x="594504" y="0"/>
                    </a:moveTo>
                    <a:lnTo>
                      <a:pt x="5503372" y="0"/>
                    </a:lnTo>
                    <a:lnTo>
                      <a:pt x="5503372" y="598990"/>
                    </a:lnTo>
                    <a:lnTo>
                      <a:pt x="0" y="598990"/>
                    </a:lnTo>
                    <a:lnTo>
                      <a:pt x="0" y="594504"/>
                    </a:lnTo>
                    <a:close/>
                  </a:path>
                </a:pathLst>
              </a:custGeom>
              <a:solidFill>
                <a:srgbClr val="9EA3B7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lvl="1" algn="ctr"/>
                <a:endParaRPr lang="fr-FR" dirty="0">
                  <a:latin typeface="Almarai Bold" pitchFamily="2" charset="-78"/>
                  <a:cs typeface="Almarai Bold" pitchFamily="2" charset="-78"/>
                </a:endParaRPr>
              </a:p>
            </p:txBody>
          </p:sp>
          <p:sp>
            <p:nvSpPr>
              <p:cNvPr id="12" name="Freeform: Shape 11">
                <a:extLst>
                  <a:ext uri="{FF2B5EF4-FFF2-40B4-BE49-F238E27FC236}">
                    <a16:creationId xmlns:a16="http://schemas.microsoft.com/office/drawing/2014/main" id="{642FAF2E-5C62-A355-A1E8-35EC5CF920F6}"/>
                  </a:ext>
                </a:extLst>
              </p:cNvPr>
              <p:cNvSpPr/>
              <p:nvPr/>
            </p:nvSpPr>
            <p:spPr>
              <a:xfrm rot="10800000">
                <a:off x="1944303" y="3127329"/>
                <a:ext cx="6268116" cy="598990"/>
              </a:xfrm>
              <a:custGeom>
                <a:avLst/>
                <a:gdLst>
                  <a:gd name="connsiteX0" fmla="*/ 594504 w 5503372"/>
                  <a:gd name="connsiteY0" fmla="*/ 0 h 598990"/>
                  <a:gd name="connsiteX1" fmla="*/ 5503372 w 5503372"/>
                  <a:gd name="connsiteY1" fmla="*/ 0 h 598990"/>
                  <a:gd name="connsiteX2" fmla="*/ 5503372 w 5503372"/>
                  <a:gd name="connsiteY2" fmla="*/ 598990 h 598990"/>
                  <a:gd name="connsiteX3" fmla="*/ 0 w 5503372"/>
                  <a:gd name="connsiteY3" fmla="*/ 598990 h 598990"/>
                  <a:gd name="connsiteX4" fmla="*/ 0 w 5503372"/>
                  <a:gd name="connsiteY4" fmla="*/ 594504 h 5989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03372" h="598990">
                    <a:moveTo>
                      <a:pt x="594504" y="0"/>
                    </a:moveTo>
                    <a:lnTo>
                      <a:pt x="5503372" y="0"/>
                    </a:lnTo>
                    <a:lnTo>
                      <a:pt x="5503372" y="598990"/>
                    </a:lnTo>
                    <a:lnTo>
                      <a:pt x="0" y="598990"/>
                    </a:lnTo>
                    <a:lnTo>
                      <a:pt x="0" y="594504"/>
                    </a:lnTo>
                    <a:close/>
                  </a:path>
                </a:pathLst>
              </a:custGeom>
              <a:solidFill>
                <a:srgbClr val="383D63"/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39700" h="139700" prst="divot"/>
              </a:sp3d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fr-FR" dirty="0"/>
              </a:p>
            </p:txBody>
          </p:sp>
        </p:grp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30DE6F58-A791-DD2F-5F5B-470CAFE1B694}"/>
                </a:ext>
              </a:extLst>
            </p:cNvPr>
            <p:cNvSpPr txBox="1"/>
            <p:nvPr/>
          </p:nvSpPr>
          <p:spPr>
            <a:xfrm>
              <a:off x="4862195" y="1619250"/>
              <a:ext cx="320675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ar-MA" sz="1800" b="0" dirty="0">
                  <a:solidFill>
                    <a:srgbClr val="E3E3E3"/>
                  </a:solidFill>
                  <a:effectLst/>
                  <a:latin typeface="Almarai Bold" pitchFamily="2" charset="-78"/>
                  <a:ea typeface="Calibri" panose="020F0502020204030204" pitchFamily="34" charset="0"/>
                  <a:cs typeface="Almarai Bold" pitchFamily="2" charset="-78"/>
                </a:rPr>
                <a:t>الديداكتيك و أنواعه </a:t>
              </a:r>
              <a:endParaRPr lang="fr-FR" dirty="0">
                <a:solidFill>
                  <a:schemeClr val="bg1"/>
                </a:solidFill>
                <a:latin typeface="Almarai Bold" pitchFamily="2" charset="-78"/>
                <a:cs typeface="Almarai Bold" pitchFamily="2" charset="-78"/>
              </a:endParaRPr>
            </a:p>
          </p:txBody>
        </p:sp>
      </p:grpSp>
      <p:sp>
        <p:nvSpPr>
          <p:cNvPr id="32" name="TextBox 31">
            <a:extLst>
              <a:ext uri="{FF2B5EF4-FFF2-40B4-BE49-F238E27FC236}">
                <a16:creationId xmlns:a16="http://schemas.microsoft.com/office/drawing/2014/main" id="{BF86F662-920D-8C05-2D53-86925340F255}"/>
              </a:ext>
            </a:extLst>
          </p:cNvPr>
          <p:cNvSpPr txBox="1"/>
          <p:nvPr/>
        </p:nvSpPr>
        <p:spPr>
          <a:xfrm>
            <a:off x="2087730" y="2054997"/>
            <a:ext cx="9270867" cy="36471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250000"/>
              </a:lnSpc>
            </a:pPr>
            <a:r>
              <a:rPr lang="ar-MA" sz="2400" dirty="0">
                <a:latin typeface="Almarai Bold" pitchFamily="2" charset="-78"/>
                <a:cs typeface="Almarai Bold" pitchFamily="2" charset="-78"/>
              </a:rPr>
              <a:t>هو فن التدريس او طريقة التدريس و هو اجراءات تنظم العملية التعليمية التعلمية وتجعلها خالية من الارتجال و العشوائية .</a:t>
            </a:r>
          </a:p>
          <a:p>
            <a:pPr algn="r">
              <a:lnSpc>
                <a:spcPct val="250000"/>
              </a:lnSpc>
            </a:pPr>
            <a:r>
              <a:rPr lang="ar-MA" sz="2400" dirty="0">
                <a:latin typeface="Almarai Bold" pitchFamily="2" charset="-78"/>
                <a:cs typeface="Almarai Bold" pitchFamily="2" charset="-78"/>
              </a:rPr>
              <a:t>و يمكن الفصل بين نوعين من الديداكتيك :</a:t>
            </a:r>
          </a:p>
          <a:p>
            <a:pPr algn="r">
              <a:lnSpc>
                <a:spcPct val="250000"/>
              </a:lnSpc>
            </a:pPr>
            <a:r>
              <a:rPr lang="ar-MA" sz="2400" dirty="0">
                <a:latin typeface="Almarai Bold" pitchFamily="2" charset="-78"/>
                <a:cs typeface="Almarai Bold" pitchFamily="2" charset="-78"/>
              </a:rPr>
              <a:t> </a:t>
            </a:r>
            <a:endParaRPr lang="fr-FR" sz="2400" dirty="0">
              <a:latin typeface="Almarai Bold" pitchFamily="2" charset="-78"/>
              <a:cs typeface="Almarai Bold" pitchFamily="2" charset="-78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CCE5896-6097-EBC8-5EF0-15BFE6B9EA36}"/>
              </a:ext>
            </a:extLst>
          </p:cNvPr>
          <p:cNvSpPr txBox="1"/>
          <p:nvPr/>
        </p:nvSpPr>
        <p:spPr>
          <a:xfrm>
            <a:off x="7608199" y="1704491"/>
            <a:ext cx="375039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800" dirty="0">
                <a:solidFill>
                  <a:schemeClr val="bg1"/>
                </a:solidFill>
                <a:highlight>
                  <a:srgbClr val="9EA3B7"/>
                </a:highlight>
                <a:latin typeface="Almarai Bold" pitchFamily="2" charset="-78"/>
                <a:cs typeface="Almarai Bold" pitchFamily="2" charset="-78"/>
              </a:rPr>
              <a:t>الديداكتيك :</a:t>
            </a:r>
            <a:endParaRPr lang="fr-FR" sz="2800" dirty="0">
              <a:highlight>
                <a:srgbClr val="9EA3B7"/>
              </a:highlight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526CC7ED-CA51-3DE4-FAD0-814457B5C34D}"/>
              </a:ext>
            </a:extLst>
          </p:cNvPr>
          <p:cNvGrpSpPr/>
          <p:nvPr/>
        </p:nvGrpSpPr>
        <p:grpSpPr>
          <a:xfrm>
            <a:off x="-7135392" y="499163"/>
            <a:ext cx="7885497" cy="599002"/>
            <a:chOff x="2769083" y="1544828"/>
            <a:chExt cx="7885497" cy="599002"/>
          </a:xfrm>
        </p:grpSpPr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5AF4A44A-93ED-7272-1FC2-334C20D94E92}"/>
                </a:ext>
              </a:extLst>
            </p:cNvPr>
            <p:cNvGrpSpPr/>
            <p:nvPr/>
          </p:nvGrpSpPr>
          <p:grpSpPr>
            <a:xfrm>
              <a:off x="2769083" y="1544828"/>
              <a:ext cx="7885497" cy="599002"/>
              <a:chOff x="1944303" y="3127317"/>
              <a:chExt cx="7885497" cy="599002"/>
            </a:xfrm>
          </p:grpSpPr>
          <p:sp>
            <p:nvSpPr>
              <p:cNvPr id="13" name="Freeform: Shape 12">
                <a:extLst>
                  <a:ext uri="{FF2B5EF4-FFF2-40B4-BE49-F238E27FC236}">
                    <a16:creationId xmlns:a16="http://schemas.microsoft.com/office/drawing/2014/main" id="{2B7B1F45-B393-4DF7-E332-F3129F4DC5F3}"/>
                  </a:ext>
                </a:extLst>
              </p:cNvPr>
              <p:cNvSpPr/>
              <p:nvPr/>
            </p:nvSpPr>
            <p:spPr>
              <a:xfrm>
                <a:off x="7425740" y="3127317"/>
                <a:ext cx="2404060" cy="598990"/>
              </a:xfrm>
              <a:custGeom>
                <a:avLst/>
                <a:gdLst>
                  <a:gd name="connsiteX0" fmla="*/ 594504 w 5503372"/>
                  <a:gd name="connsiteY0" fmla="*/ 0 h 598990"/>
                  <a:gd name="connsiteX1" fmla="*/ 5503372 w 5503372"/>
                  <a:gd name="connsiteY1" fmla="*/ 0 h 598990"/>
                  <a:gd name="connsiteX2" fmla="*/ 5503372 w 5503372"/>
                  <a:gd name="connsiteY2" fmla="*/ 598990 h 598990"/>
                  <a:gd name="connsiteX3" fmla="*/ 0 w 5503372"/>
                  <a:gd name="connsiteY3" fmla="*/ 598990 h 598990"/>
                  <a:gd name="connsiteX4" fmla="*/ 0 w 5503372"/>
                  <a:gd name="connsiteY4" fmla="*/ 594504 h 5989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03372" h="598990">
                    <a:moveTo>
                      <a:pt x="594504" y="0"/>
                    </a:moveTo>
                    <a:lnTo>
                      <a:pt x="5503372" y="0"/>
                    </a:lnTo>
                    <a:lnTo>
                      <a:pt x="5503372" y="598990"/>
                    </a:lnTo>
                    <a:lnTo>
                      <a:pt x="0" y="598990"/>
                    </a:lnTo>
                    <a:lnTo>
                      <a:pt x="0" y="594504"/>
                    </a:lnTo>
                    <a:close/>
                  </a:path>
                </a:pathLst>
              </a:custGeom>
              <a:solidFill>
                <a:srgbClr val="9EA3B7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lvl="4" algn="ctr"/>
                <a:r>
                  <a:rPr lang="ar-MA" dirty="0">
                    <a:latin typeface="Almarai Bold" pitchFamily="2" charset="-78"/>
                    <a:cs typeface="Almarai Bold" pitchFamily="2" charset="-78"/>
                  </a:rPr>
                  <a:t>1</a:t>
                </a:r>
                <a:endParaRPr lang="fr-FR" dirty="0">
                  <a:latin typeface="Almarai Bold" pitchFamily="2" charset="-78"/>
                  <a:cs typeface="Almarai Bold" pitchFamily="2" charset="-78"/>
                </a:endParaRPr>
              </a:p>
            </p:txBody>
          </p:sp>
          <p:sp>
            <p:nvSpPr>
              <p:cNvPr id="14" name="Freeform: Shape 13">
                <a:extLst>
                  <a:ext uri="{FF2B5EF4-FFF2-40B4-BE49-F238E27FC236}">
                    <a16:creationId xmlns:a16="http://schemas.microsoft.com/office/drawing/2014/main" id="{3B9CD7F6-CE37-140E-019A-316448A962F8}"/>
                  </a:ext>
                </a:extLst>
              </p:cNvPr>
              <p:cNvSpPr/>
              <p:nvPr/>
            </p:nvSpPr>
            <p:spPr>
              <a:xfrm rot="10800000">
                <a:off x="1944303" y="3127329"/>
                <a:ext cx="6268116" cy="598990"/>
              </a:xfrm>
              <a:custGeom>
                <a:avLst/>
                <a:gdLst>
                  <a:gd name="connsiteX0" fmla="*/ 594504 w 5503372"/>
                  <a:gd name="connsiteY0" fmla="*/ 0 h 598990"/>
                  <a:gd name="connsiteX1" fmla="*/ 5503372 w 5503372"/>
                  <a:gd name="connsiteY1" fmla="*/ 0 h 598990"/>
                  <a:gd name="connsiteX2" fmla="*/ 5503372 w 5503372"/>
                  <a:gd name="connsiteY2" fmla="*/ 598990 h 598990"/>
                  <a:gd name="connsiteX3" fmla="*/ 0 w 5503372"/>
                  <a:gd name="connsiteY3" fmla="*/ 598990 h 598990"/>
                  <a:gd name="connsiteX4" fmla="*/ 0 w 5503372"/>
                  <a:gd name="connsiteY4" fmla="*/ 594504 h 5989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03372" h="598990">
                    <a:moveTo>
                      <a:pt x="594504" y="0"/>
                    </a:moveTo>
                    <a:lnTo>
                      <a:pt x="5503372" y="0"/>
                    </a:lnTo>
                    <a:lnTo>
                      <a:pt x="5503372" y="598990"/>
                    </a:lnTo>
                    <a:lnTo>
                      <a:pt x="0" y="598990"/>
                    </a:lnTo>
                    <a:lnTo>
                      <a:pt x="0" y="594504"/>
                    </a:lnTo>
                    <a:close/>
                  </a:path>
                </a:pathLst>
              </a:custGeom>
              <a:solidFill>
                <a:srgbClr val="383D63"/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39700" h="139700" prst="divot"/>
              </a:sp3d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fr-FR" dirty="0"/>
              </a:p>
            </p:txBody>
          </p:sp>
        </p:grp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74837010-7CD0-A815-066C-2E2F3D8E9729}"/>
                </a:ext>
              </a:extLst>
            </p:cNvPr>
            <p:cNvSpPr txBox="1"/>
            <p:nvPr/>
          </p:nvSpPr>
          <p:spPr>
            <a:xfrm>
              <a:off x="5788025" y="1619250"/>
              <a:ext cx="320675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1" algn="ctr"/>
              <a:r>
                <a:rPr lang="ar-MA" dirty="0">
                  <a:solidFill>
                    <a:schemeClr val="bg1"/>
                  </a:solidFill>
                  <a:latin typeface="Almarai Bold" pitchFamily="2" charset="-78"/>
                  <a:cs typeface="Almarai Bold" pitchFamily="2" charset="-78"/>
                </a:rPr>
                <a:t>تمهيد</a:t>
              </a:r>
              <a:endParaRPr lang="fr-FR" dirty="0">
                <a:solidFill>
                  <a:schemeClr val="bg1"/>
                </a:solidFill>
                <a:latin typeface="Almarai Bold" pitchFamily="2" charset="-78"/>
                <a:cs typeface="Almarai Bold" pitchFamily="2" charset="-78"/>
              </a:endParaRP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F87DE73E-5910-C4FC-AD02-056A5FAA7C55}"/>
              </a:ext>
            </a:extLst>
          </p:cNvPr>
          <p:cNvGrpSpPr/>
          <p:nvPr/>
        </p:nvGrpSpPr>
        <p:grpSpPr>
          <a:xfrm>
            <a:off x="-6667646" y="1514961"/>
            <a:ext cx="8019330" cy="599002"/>
            <a:chOff x="2882900" y="2560626"/>
            <a:chExt cx="7771680" cy="599002"/>
          </a:xfrm>
        </p:grpSpPr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19D46CCC-4B67-C676-1592-6C06771B94B4}"/>
                </a:ext>
              </a:extLst>
            </p:cNvPr>
            <p:cNvGrpSpPr/>
            <p:nvPr/>
          </p:nvGrpSpPr>
          <p:grpSpPr>
            <a:xfrm>
              <a:off x="2971799" y="2560626"/>
              <a:ext cx="7682781" cy="599002"/>
              <a:chOff x="2147019" y="3127317"/>
              <a:chExt cx="7682781" cy="599002"/>
            </a:xfrm>
          </p:grpSpPr>
          <p:sp>
            <p:nvSpPr>
              <p:cNvPr id="18" name="Freeform: Shape 17">
                <a:extLst>
                  <a:ext uri="{FF2B5EF4-FFF2-40B4-BE49-F238E27FC236}">
                    <a16:creationId xmlns:a16="http://schemas.microsoft.com/office/drawing/2014/main" id="{D6886D84-9E7E-DE61-5F41-A084DD83D318}"/>
                  </a:ext>
                </a:extLst>
              </p:cNvPr>
              <p:cNvSpPr/>
              <p:nvPr/>
            </p:nvSpPr>
            <p:spPr>
              <a:xfrm>
                <a:off x="7425740" y="3127317"/>
                <a:ext cx="2404060" cy="598990"/>
              </a:xfrm>
              <a:custGeom>
                <a:avLst/>
                <a:gdLst>
                  <a:gd name="connsiteX0" fmla="*/ 594504 w 5503372"/>
                  <a:gd name="connsiteY0" fmla="*/ 0 h 598990"/>
                  <a:gd name="connsiteX1" fmla="*/ 5503372 w 5503372"/>
                  <a:gd name="connsiteY1" fmla="*/ 0 h 598990"/>
                  <a:gd name="connsiteX2" fmla="*/ 5503372 w 5503372"/>
                  <a:gd name="connsiteY2" fmla="*/ 598990 h 598990"/>
                  <a:gd name="connsiteX3" fmla="*/ 0 w 5503372"/>
                  <a:gd name="connsiteY3" fmla="*/ 598990 h 598990"/>
                  <a:gd name="connsiteX4" fmla="*/ 0 w 5503372"/>
                  <a:gd name="connsiteY4" fmla="*/ 594504 h 5989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03372" h="598990">
                    <a:moveTo>
                      <a:pt x="594504" y="0"/>
                    </a:moveTo>
                    <a:lnTo>
                      <a:pt x="5503372" y="0"/>
                    </a:lnTo>
                    <a:lnTo>
                      <a:pt x="5503372" y="598990"/>
                    </a:lnTo>
                    <a:lnTo>
                      <a:pt x="0" y="598990"/>
                    </a:lnTo>
                    <a:lnTo>
                      <a:pt x="0" y="594504"/>
                    </a:lnTo>
                    <a:close/>
                  </a:path>
                </a:pathLst>
              </a:custGeom>
              <a:solidFill>
                <a:srgbClr val="9EA3B7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lvl="3" algn="ctr"/>
                <a:r>
                  <a:rPr lang="ar-MA" dirty="0">
                    <a:latin typeface="Almarai Bold" pitchFamily="2" charset="-78"/>
                    <a:cs typeface="Almarai Bold" pitchFamily="2" charset="-78"/>
                  </a:rPr>
                  <a:t>2</a:t>
                </a:r>
                <a:endParaRPr lang="fr-FR" dirty="0">
                  <a:latin typeface="Almarai Bold" pitchFamily="2" charset="-78"/>
                  <a:cs typeface="Almarai Bold" pitchFamily="2" charset="-78"/>
                </a:endParaRPr>
              </a:p>
            </p:txBody>
          </p:sp>
          <p:sp>
            <p:nvSpPr>
              <p:cNvPr id="19" name="Freeform: Shape 18">
                <a:extLst>
                  <a:ext uri="{FF2B5EF4-FFF2-40B4-BE49-F238E27FC236}">
                    <a16:creationId xmlns:a16="http://schemas.microsoft.com/office/drawing/2014/main" id="{75C8ACB8-BF5B-61F0-3544-61A1B08A47F9}"/>
                  </a:ext>
                </a:extLst>
              </p:cNvPr>
              <p:cNvSpPr/>
              <p:nvPr/>
            </p:nvSpPr>
            <p:spPr>
              <a:xfrm rot="10800000">
                <a:off x="2147019" y="3127329"/>
                <a:ext cx="6065399" cy="598990"/>
              </a:xfrm>
              <a:custGeom>
                <a:avLst/>
                <a:gdLst>
                  <a:gd name="connsiteX0" fmla="*/ 594504 w 5503372"/>
                  <a:gd name="connsiteY0" fmla="*/ 0 h 598990"/>
                  <a:gd name="connsiteX1" fmla="*/ 5503372 w 5503372"/>
                  <a:gd name="connsiteY1" fmla="*/ 0 h 598990"/>
                  <a:gd name="connsiteX2" fmla="*/ 5503372 w 5503372"/>
                  <a:gd name="connsiteY2" fmla="*/ 598990 h 598990"/>
                  <a:gd name="connsiteX3" fmla="*/ 0 w 5503372"/>
                  <a:gd name="connsiteY3" fmla="*/ 598990 h 598990"/>
                  <a:gd name="connsiteX4" fmla="*/ 0 w 5503372"/>
                  <a:gd name="connsiteY4" fmla="*/ 594504 h 5989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03372" h="598990">
                    <a:moveTo>
                      <a:pt x="594504" y="0"/>
                    </a:moveTo>
                    <a:lnTo>
                      <a:pt x="5503372" y="0"/>
                    </a:lnTo>
                    <a:lnTo>
                      <a:pt x="5503372" y="598990"/>
                    </a:lnTo>
                    <a:lnTo>
                      <a:pt x="0" y="598990"/>
                    </a:lnTo>
                    <a:lnTo>
                      <a:pt x="0" y="594504"/>
                    </a:lnTo>
                    <a:close/>
                  </a:path>
                </a:pathLst>
              </a:custGeom>
              <a:solidFill>
                <a:srgbClr val="383D63"/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39700" h="139700" prst="divot"/>
              </a:sp3d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fr-FR"/>
              </a:p>
            </p:txBody>
          </p:sp>
        </p:grp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8C571FD8-8113-8A8C-817B-A3B89A85979A}"/>
                </a:ext>
              </a:extLst>
            </p:cNvPr>
            <p:cNvSpPr txBox="1"/>
            <p:nvPr/>
          </p:nvSpPr>
          <p:spPr>
            <a:xfrm>
              <a:off x="2882900" y="2621204"/>
              <a:ext cx="531963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ar-MA" sz="1800" b="0" dirty="0">
                  <a:solidFill>
                    <a:srgbClr val="E3E3E3"/>
                  </a:solidFill>
                  <a:effectLst/>
                  <a:latin typeface="Almarai Bold" pitchFamily="2" charset="-78"/>
                  <a:ea typeface="Calibri" panose="020F0502020204030204" pitchFamily="34" charset="0"/>
                  <a:cs typeface="Almarai Bold" pitchFamily="2" charset="-78"/>
                </a:rPr>
                <a:t>الديداكتيك و أنواعه </a:t>
              </a:r>
              <a:endParaRPr lang="fr-FR" dirty="0">
                <a:solidFill>
                  <a:schemeClr val="bg1"/>
                </a:solidFill>
                <a:latin typeface="Almarai Bold" pitchFamily="2" charset="-78"/>
                <a:cs typeface="Almarai Bold" pitchFamily="2" charset="-78"/>
              </a:endParaRP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8926CC58-CD10-2210-7975-9E477C045C92}"/>
              </a:ext>
            </a:extLst>
          </p:cNvPr>
          <p:cNvGrpSpPr/>
          <p:nvPr/>
        </p:nvGrpSpPr>
        <p:grpSpPr>
          <a:xfrm>
            <a:off x="-7135392" y="2591325"/>
            <a:ext cx="7885497" cy="599002"/>
            <a:chOff x="2769083" y="4592221"/>
            <a:chExt cx="7885497" cy="599002"/>
          </a:xfrm>
        </p:grpSpPr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67D23511-3E33-259E-6846-1ECB2B1C9A18}"/>
                </a:ext>
              </a:extLst>
            </p:cNvPr>
            <p:cNvGrpSpPr/>
            <p:nvPr/>
          </p:nvGrpSpPr>
          <p:grpSpPr>
            <a:xfrm>
              <a:off x="2769083" y="4592221"/>
              <a:ext cx="7885497" cy="599002"/>
              <a:chOff x="1944303" y="3127317"/>
              <a:chExt cx="7885497" cy="599002"/>
            </a:xfrm>
          </p:grpSpPr>
          <p:sp>
            <p:nvSpPr>
              <p:cNvPr id="23" name="Freeform: Shape 22">
                <a:extLst>
                  <a:ext uri="{FF2B5EF4-FFF2-40B4-BE49-F238E27FC236}">
                    <a16:creationId xmlns:a16="http://schemas.microsoft.com/office/drawing/2014/main" id="{FF9A1A6A-108E-540F-BECC-1721C1B56165}"/>
                  </a:ext>
                </a:extLst>
              </p:cNvPr>
              <p:cNvSpPr/>
              <p:nvPr/>
            </p:nvSpPr>
            <p:spPr>
              <a:xfrm>
                <a:off x="7425740" y="3127317"/>
                <a:ext cx="2404060" cy="598990"/>
              </a:xfrm>
              <a:custGeom>
                <a:avLst/>
                <a:gdLst>
                  <a:gd name="connsiteX0" fmla="*/ 594504 w 5503372"/>
                  <a:gd name="connsiteY0" fmla="*/ 0 h 598990"/>
                  <a:gd name="connsiteX1" fmla="*/ 5503372 w 5503372"/>
                  <a:gd name="connsiteY1" fmla="*/ 0 h 598990"/>
                  <a:gd name="connsiteX2" fmla="*/ 5503372 w 5503372"/>
                  <a:gd name="connsiteY2" fmla="*/ 598990 h 598990"/>
                  <a:gd name="connsiteX3" fmla="*/ 0 w 5503372"/>
                  <a:gd name="connsiteY3" fmla="*/ 598990 h 598990"/>
                  <a:gd name="connsiteX4" fmla="*/ 0 w 5503372"/>
                  <a:gd name="connsiteY4" fmla="*/ 594504 h 5989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03372" h="598990">
                    <a:moveTo>
                      <a:pt x="594504" y="0"/>
                    </a:moveTo>
                    <a:lnTo>
                      <a:pt x="5503372" y="0"/>
                    </a:lnTo>
                    <a:lnTo>
                      <a:pt x="5503372" y="598990"/>
                    </a:lnTo>
                    <a:lnTo>
                      <a:pt x="0" y="598990"/>
                    </a:lnTo>
                    <a:lnTo>
                      <a:pt x="0" y="594504"/>
                    </a:lnTo>
                    <a:close/>
                  </a:path>
                </a:pathLst>
              </a:custGeom>
              <a:solidFill>
                <a:srgbClr val="9EA3B7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lvl="4" algn="ctr"/>
                <a:r>
                  <a:rPr lang="ar-MA" dirty="0">
                    <a:latin typeface="Almarai Bold" pitchFamily="2" charset="-78"/>
                    <a:cs typeface="Almarai Bold" pitchFamily="2" charset="-78"/>
                  </a:rPr>
                  <a:t>3</a:t>
                </a:r>
                <a:endParaRPr lang="fr-FR" dirty="0">
                  <a:latin typeface="Almarai Bold" pitchFamily="2" charset="-78"/>
                  <a:cs typeface="Almarai Bold" pitchFamily="2" charset="-78"/>
                </a:endParaRPr>
              </a:p>
            </p:txBody>
          </p:sp>
          <p:sp>
            <p:nvSpPr>
              <p:cNvPr id="27" name="Freeform: Shape 26">
                <a:extLst>
                  <a:ext uri="{FF2B5EF4-FFF2-40B4-BE49-F238E27FC236}">
                    <a16:creationId xmlns:a16="http://schemas.microsoft.com/office/drawing/2014/main" id="{7BB533E2-72D6-E7ED-D8EA-ADB5B9DC2FDE}"/>
                  </a:ext>
                </a:extLst>
              </p:cNvPr>
              <p:cNvSpPr/>
              <p:nvPr/>
            </p:nvSpPr>
            <p:spPr>
              <a:xfrm rot="10800000">
                <a:off x="1944303" y="3127329"/>
                <a:ext cx="6268116" cy="598990"/>
              </a:xfrm>
              <a:custGeom>
                <a:avLst/>
                <a:gdLst>
                  <a:gd name="connsiteX0" fmla="*/ 594504 w 5503372"/>
                  <a:gd name="connsiteY0" fmla="*/ 0 h 598990"/>
                  <a:gd name="connsiteX1" fmla="*/ 5503372 w 5503372"/>
                  <a:gd name="connsiteY1" fmla="*/ 0 h 598990"/>
                  <a:gd name="connsiteX2" fmla="*/ 5503372 w 5503372"/>
                  <a:gd name="connsiteY2" fmla="*/ 598990 h 598990"/>
                  <a:gd name="connsiteX3" fmla="*/ 0 w 5503372"/>
                  <a:gd name="connsiteY3" fmla="*/ 598990 h 598990"/>
                  <a:gd name="connsiteX4" fmla="*/ 0 w 5503372"/>
                  <a:gd name="connsiteY4" fmla="*/ 594504 h 5989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03372" h="598990">
                    <a:moveTo>
                      <a:pt x="594504" y="0"/>
                    </a:moveTo>
                    <a:lnTo>
                      <a:pt x="5503372" y="0"/>
                    </a:lnTo>
                    <a:lnTo>
                      <a:pt x="5503372" y="598990"/>
                    </a:lnTo>
                    <a:lnTo>
                      <a:pt x="0" y="598990"/>
                    </a:lnTo>
                    <a:lnTo>
                      <a:pt x="0" y="594504"/>
                    </a:lnTo>
                    <a:close/>
                  </a:path>
                </a:pathLst>
              </a:custGeom>
              <a:solidFill>
                <a:srgbClr val="383D63"/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39700" h="139700" prst="divot"/>
              </a:sp3d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fr-FR"/>
              </a:p>
            </p:txBody>
          </p:sp>
        </p:grp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EF245C15-7F06-ABCC-B819-AE7A8F698801}"/>
                </a:ext>
              </a:extLst>
            </p:cNvPr>
            <p:cNvSpPr txBox="1"/>
            <p:nvPr/>
          </p:nvSpPr>
          <p:spPr>
            <a:xfrm>
              <a:off x="2769083" y="4707050"/>
              <a:ext cx="535531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1" algn="r"/>
              <a:r>
                <a:rPr lang="ar-MA" dirty="0">
                  <a:solidFill>
                    <a:schemeClr val="bg1"/>
                  </a:solidFill>
                  <a:latin typeface="Almarai Bold" pitchFamily="2" charset="-78"/>
                  <a:cs typeface="Almarai Bold" pitchFamily="2" charset="-78"/>
                </a:rPr>
                <a:t>البيداغوجيا </a:t>
              </a:r>
              <a:r>
                <a:rPr lang="ar-MA" sz="1800" b="0" dirty="0">
                  <a:solidFill>
                    <a:srgbClr val="E3E3E3"/>
                  </a:solidFill>
                  <a:effectLst/>
                  <a:latin typeface="Almarai Bold" pitchFamily="2" charset="-78"/>
                  <a:ea typeface="Calibri" panose="020F0502020204030204" pitchFamily="34" charset="0"/>
                  <a:cs typeface="Almarai Bold" pitchFamily="2" charset="-78"/>
                </a:rPr>
                <a:t>و أنواعها </a:t>
              </a:r>
              <a:endParaRPr lang="fr-FR" dirty="0">
                <a:solidFill>
                  <a:schemeClr val="bg1"/>
                </a:solidFill>
                <a:latin typeface="Almarai Bold" pitchFamily="2" charset="-78"/>
                <a:cs typeface="Almarai Bold" pitchFamily="2" charset="-78"/>
              </a:endParaRP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3438F8B3-3B24-A180-E1D5-136A88FA065A}"/>
              </a:ext>
            </a:extLst>
          </p:cNvPr>
          <p:cNvGrpSpPr/>
          <p:nvPr/>
        </p:nvGrpSpPr>
        <p:grpSpPr>
          <a:xfrm>
            <a:off x="-7135392" y="3537191"/>
            <a:ext cx="7885497" cy="599002"/>
            <a:chOff x="2769083" y="4592221"/>
            <a:chExt cx="7885497" cy="599002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F8053F08-AA6A-53AC-25CB-34B5F2A50D2F}"/>
                </a:ext>
              </a:extLst>
            </p:cNvPr>
            <p:cNvGrpSpPr/>
            <p:nvPr/>
          </p:nvGrpSpPr>
          <p:grpSpPr>
            <a:xfrm>
              <a:off x="2769083" y="4592221"/>
              <a:ext cx="7885497" cy="599002"/>
              <a:chOff x="1944303" y="3127317"/>
              <a:chExt cx="7885497" cy="599002"/>
            </a:xfrm>
          </p:grpSpPr>
          <p:sp>
            <p:nvSpPr>
              <p:cNvPr id="31" name="Freeform: Shape 30">
                <a:extLst>
                  <a:ext uri="{FF2B5EF4-FFF2-40B4-BE49-F238E27FC236}">
                    <a16:creationId xmlns:a16="http://schemas.microsoft.com/office/drawing/2014/main" id="{9481528B-BE6A-2585-C99F-CA48A4732F79}"/>
                  </a:ext>
                </a:extLst>
              </p:cNvPr>
              <p:cNvSpPr/>
              <p:nvPr/>
            </p:nvSpPr>
            <p:spPr>
              <a:xfrm>
                <a:off x="7425740" y="3127317"/>
                <a:ext cx="2404060" cy="598990"/>
              </a:xfrm>
              <a:custGeom>
                <a:avLst/>
                <a:gdLst>
                  <a:gd name="connsiteX0" fmla="*/ 594504 w 5503372"/>
                  <a:gd name="connsiteY0" fmla="*/ 0 h 598990"/>
                  <a:gd name="connsiteX1" fmla="*/ 5503372 w 5503372"/>
                  <a:gd name="connsiteY1" fmla="*/ 0 h 598990"/>
                  <a:gd name="connsiteX2" fmla="*/ 5503372 w 5503372"/>
                  <a:gd name="connsiteY2" fmla="*/ 598990 h 598990"/>
                  <a:gd name="connsiteX3" fmla="*/ 0 w 5503372"/>
                  <a:gd name="connsiteY3" fmla="*/ 598990 h 598990"/>
                  <a:gd name="connsiteX4" fmla="*/ 0 w 5503372"/>
                  <a:gd name="connsiteY4" fmla="*/ 594504 h 5989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03372" h="598990">
                    <a:moveTo>
                      <a:pt x="594504" y="0"/>
                    </a:moveTo>
                    <a:lnTo>
                      <a:pt x="5503372" y="0"/>
                    </a:lnTo>
                    <a:lnTo>
                      <a:pt x="5503372" y="598990"/>
                    </a:lnTo>
                    <a:lnTo>
                      <a:pt x="0" y="598990"/>
                    </a:lnTo>
                    <a:lnTo>
                      <a:pt x="0" y="594504"/>
                    </a:lnTo>
                    <a:close/>
                  </a:path>
                </a:pathLst>
              </a:custGeom>
              <a:solidFill>
                <a:srgbClr val="9EA3B7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lvl="4" algn="ctr"/>
                <a:r>
                  <a:rPr lang="ar-MA" dirty="0">
                    <a:latin typeface="Almarai Bold" pitchFamily="2" charset="-78"/>
                    <a:cs typeface="Almarai Bold" pitchFamily="2" charset="-78"/>
                  </a:rPr>
                  <a:t>4</a:t>
                </a:r>
                <a:endParaRPr lang="fr-FR" dirty="0">
                  <a:latin typeface="Almarai Bold" pitchFamily="2" charset="-78"/>
                  <a:cs typeface="Almarai Bold" pitchFamily="2" charset="-78"/>
                </a:endParaRPr>
              </a:p>
            </p:txBody>
          </p:sp>
          <p:sp>
            <p:nvSpPr>
              <p:cNvPr id="33" name="Freeform: Shape 32">
                <a:extLst>
                  <a:ext uri="{FF2B5EF4-FFF2-40B4-BE49-F238E27FC236}">
                    <a16:creationId xmlns:a16="http://schemas.microsoft.com/office/drawing/2014/main" id="{89EEBED6-CE97-4E3C-D782-9B3D6D634324}"/>
                  </a:ext>
                </a:extLst>
              </p:cNvPr>
              <p:cNvSpPr/>
              <p:nvPr/>
            </p:nvSpPr>
            <p:spPr>
              <a:xfrm rot="10800000">
                <a:off x="1944303" y="3127329"/>
                <a:ext cx="6268116" cy="598990"/>
              </a:xfrm>
              <a:custGeom>
                <a:avLst/>
                <a:gdLst>
                  <a:gd name="connsiteX0" fmla="*/ 594504 w 5503372"/>
                  <a:gd name="connsiteY0" fmla="*/ 0 h 598990"/>
                  <a:gd name="connsiteX1" fmla="*/ 5503372 w 5503372"/>
                  <a:gd name="connsiteY1" fmla="*/ 0 h 598990"/>
                  <a:gd name="connsiteX2" fmla="*/ 5503372 w 5503372"/>
                  <a:gd name="connsiteY2" fmla="*/ 598990 h 598990"/>
                  <a:gd name="connsiteX3" fmla="*/ 0 w 5503372"/>
                  <a:gd name="connsiteY3" fmla="*/ 598990 h 598990"/>
                  <a:gd name="connsiteX4" fmla="*/ 0 w 5503372"/>
                  <a:gd name="connsiteY4" fmla="*/ 594504 h 5989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03372" h="598990">
                    <a:moveTo>
                      <a:pt x="594504" y="0"/>
                    </a:moveTo>
                    <a:lnTo>
                      <a:pt x="5503372" y="0"/>
                    </a:lnTo>
                    <a:lnTo>
                      <a:pt x="5503372" y="598990"/>
                    </a:lnTo>
                    <a:lnTo>
                      <a:pt x="0" y="598990"/>
                    </a:lnTo>
                    <a:lnTo>
                      <a:pt x="0" y="594504"/>
                    </a:lnTo>
                    <a:close/>
                  </a:path>
                </a:pathLst>
              </a:custGeom>
              <a:solidFill>
                <a:srgbClr val="383D63"/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39700" h="139700" prst="divot"/>
              </a:sp3d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fr-FR"/>
              </a:p>
            </p:txBody>
          </p:sp>
        </p:grp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5D0B1926-2250-6461-2A17-925BD9D8E319}"/>
                </a:ext>
              </a:extLst>
            </p:cNvPr>
            <p:cNvSpPr txBox="1"/>
            <p:nvPr/>
          </p:nvSpPr>
          <p:spPr>
            <a:xfrm>
              <a:off x="2769083" y="4707050"/>
              <a:ext cx="535531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1" algn="r"/>
              <a:r>
                <a:rPr lang="ar-MA" dirty="0">
                  <a:solidFill>
                    <a:schemeClr val="bg1"/>
                  </a:solidFill>
                  <a:latin typeface="Almarai Bold" pitchFamily="2" charset="-78"/>
                  <a:cs typeface="Almarai Bold" pitchFamily="2" charset="-78"/>
                </a:rPr>
                <a:t>العلاقة بين </a:t>
              </a:r>
              <a:r>
                <a:rPr lang="ar-MA" sz="1800" b="0" dirty="0">
                  <a:solidFill>
                    <a:srgbClr val="E3E3E3"/>
                  </a:solidFill>
                  <a:effectLst/>
                  <a:latin typeface="Almarai Bold" pitchFamily="2" charset="-78"/>
                  <a:ea typeface="Calibri" panose="020F0502020204030204" pitchFamily="34" charset="0"/>
                  <a:cs typeface="Almarai Bold" pitchFamily="2" charset="-78"/>
                </a:rPr>
                <a:t>الديداكتيك و </a:t>
              </a:r>
              <a:r>
                <a:rPr lang="ar-MA" dirty="0">
                  <a:solidFill>
                    <a:schemeClr val="bg1"/>
                  </a:solidFill>
                  <a:latin typeface="Almarai Bold" pitchFamily="2" charset="-78"/>
                  <a:cs typeface="Almarai Bold" pitchFamily="2" charset="-78"/>
                </a:rPr>
                <a:t>البيداغوجيا</a:t>
              </a:r>
              <a:endParaRPr lang="fr-FR" dirty="0">
                <a:solidFill>
                  <a:schemeClr val="bg1"/>
                </a:solidFill>
                <a:latin typeface="Almarai Bold" pitchFamily="2" charset="-78"/>
                <a:cs typeface="Almarai Bold" pitchFamily="2" charset="-78"/>
              </a:endParaRP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75ABE346-4D91-A1FA-FCF1-7121367F1BE3}"/>
              </a:ext>
            </a:extLst>
          </p:cNvPr>
          <p:cNvGrpSpPr>
            <a:grpSpLocks/>
          </p:cNvGrpSpPr>
          <p:nvPr/>
        </p:nvGrpSpPr>
        <p:grpSpPr>
          <a:xfrm>
            <a:off x="0" y="6259007"/>
            <a:ext cx="12192000" cy="598993"/>
            <a:chOff x="0" y="6259007"/>
            <a:chExt cx="12192000" cy="598993"/>
          </a:xfrm>
        </p:grpSpPr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40C4907D-875B-4431-241F-CB6A40016153}"/>
                </a:ext>
              </a:extLst>
            </p:cNvPr>
            <p:cNvSpPr>
              <a:spLocks/>
            </p:cNvSpPr>
            <p:nvPr/>
          </p:nvSpPr>
          <p:spPr>
            <a:xfrm>
              <a:off x="0" y="6259010"/>
              <a:ext cx="12192000" cy="598990"/>
            </a:xfrm>
            <a:prstGeom prst="rect">
              <a:avLst/>
            </a:prstGeom>
            <a:solidFill>
              <a:srgbClr val="383D6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6"/>
              <a:r>
                <a:rPr lang="ar-MA" sz="2400" dirty="0">
                  <a:latin typeface="Almarai Bold" pitchFamily="2" charset="-78"/>
                  <a:cs typeface="Almarai Bold" pitchFamily="2" charset="-78"/>
                </a:rPr>
                <a:t> </a:t>
              </a:r>
              <a:endParaRPr lang="fr-FR" sz="2400" dirty="0">
                <a:latin typeface="Almarai Bold" pitchFamily="2" charset="-78"/>
                <a:cs typeface="Almarai Bold" pitchFamily="2" charset="-78"/>
              </a:endParaRPr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E52E7B2A-7FA9-1A4A-1000-2B5CD498B98E}"/>
                </a:ext>
              </a:extLst>
            </p:cNvPr>
            <p:cNvSpPr>
              <a:spLocks/>
            </p:cNvSpPr>
            <p:nvPr/>
          </p:nvSpPr>
          <p:spPr>
            <a:xfrm rot="16200000" flipV="1">
              <a:off x="10612343" y="5278343"/>
              <a:ext cx="598989" cy="2560317"/>
            </a:xfrm>
            <a:custGeom>
              <a:avLst/>
              <a:gdLst>
                <a:gd name="connsiteX0" fmla="*/ 860323 w 860323"/>
                <a:gd name="connsiteY0" fmla="*/ 4391640 h 5350653"/>
                <a:gd name="connsiteX1" fmla="*/ 860323 w 860323"/>
                <a:gd name="connsiteY1" fmla="*/ 0 h 5350653"/>
                <a:gd name="connsiteX2" fmla="*/ 0 w 860323"/>
                <a:gd name="connsiteY2" fmla="*/ 0 h 5350653"/>
                <a:gd name="connsiteX3" fmla="*/ 0 w 860323"/>
                <a:gd name="connsiteY3" fmla="*/ 5350653 h 5350653"/>
                <a:gd name="connsiteX4" fmla="*/ 51263 w 860323"/>
                <a:gd name="connsiteY4" fmla="*/ 5303381 h 5350653"/>
                <a:gd name="connsiteX5" fmla="*/ 740624 w 860323"/>
                <a:gd name="connsiteY5" fmla="*/ 4410199 h 53506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60323" h="5350653">
                  <a:moveTo>
                    <a:pt x="860323" y="4391640"/>
                  </a:moveTo>
                  <a:lnTo>
                    <a:pt x="860323" y="0"/>
                  </a:lnTo>
                  <a:lnTo>
                    <a:pt x="0" y="0"/>
                  </a:lnTo>
                  <a:lnTo>
                    <a:pt x="0" y="5350653"/>
                  </a:lnTo>
                  <a:lnTo>
                    <a:pt x="51263" y="5303381"/>
                  </a:lnTo>
                  <a:cubicBezTo>
                    <a:pt x="254192" y="5071082"/>
                    <a:pt x="403404" y="4518411"/>
                    <a:pt x="740624" y="4410199"/>
                  </a:cubicBezTo>
                  <a:close/>
                </a:path>
              </a:pathLst>
            </a:custGeom>
            <a:solidFill>
              <a:srgbClr val="9EA3B7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wrap="square" rtlCol="0" anchor="ctr">
              <a:noAutofit/>
            </a:bodyPr>
            <a:lstStyle/>
            <a:p>
              <a:pPr algn="ctr"/>
              <a:r>
                <a:rPr lang="ar-MA" sz="2400" dirty="0">
                  <a:latin typeface="Almarai Bold" pitchFamily="2" charset="-78"/>
                  <a:cs typeface="Almarai Bold" pitchFamily="2" charset="-78"/>
                </a:rPr>
                <a:t> </a:t>
              </a:r>
              <a:endParaRPr lang="fr-FR" sz="2400" dirty="0">
                <a:latin typeface="Almarai Bold" pitchFamily="2" charset="-78"/>
                <a:cs typeface="Almarai Bold" pitchFamily="2" charset="-78"/>
              </a:endParaRPr>
            </a:p>
          </p:txBody>
        </p:sp>
      </p:grpSp>
      <p:sp>
        <p:nvSpPr>
          <p:cNvPr id="37" name="Rectangle 36">
            <a:extLst>
              <a:ext uri="{FF2B5EF4-FFF2-40B4-BE49-F238E27FC236}">
                <a16:creationId xmlns:a16="http://schemas.microsoft.com/office/drawing/2014/main" id="{6A2B1F72-F009-C350-8600-926B5D9D48AA}"/>
              </a:ext>
            </a:extLst>
          </p:cNvPr>
          <p:cNvSpPr/>
          <p:nvPr/>
        </p:nvSpPr>
        <p:spPr>
          <a:xfrm>
            <a:off x="1" y="6259006"/>
            <a:ext cx="986366" cy="598990"/>
          </a:xfrm>
          <a:prstGeom prst="rect">
            <a:avLst/>
          </a:prstGeom>
          <a:solidFill>
            <a:srgbClr val="383D6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dirty="0">
                <a:latin typeface="Almarai Bold" pitchFamily="2" charset="-78"/>
                <a:cs typeface="Almarai Bold" pitchFamily="2" charset="-78"/>
              </a:rPr>
              <a:t>4</a:t>
            </a:r>
            <a:endParaRPr lang="fr-FR" dirty="0">
              <a:latin typeface="Almarai Bold" pitchFamily="2" charset="-78"/>
              <a:cs typeface="Almarai Bold" pitchFamily="2" charset="-78"/>
            </a:endParaRPr>
          </a:p>
        </p:txBody>
      </p: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A028EF25-6911-1473-C087-E394B17467D4}"/>
              </a:ext>
            </a:extLst>
          </p:cNvPr>
          <p:cNvCxnSpPr/>
          <p:nvPr/>
        </p:nvCxnSpPr>
        <p:spPr>
          <a:xfrm>
            <a:off x="1006667" y="6259003"/>
            <a:ext cx="0" cy="598997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FC13B41D-BD80-19F8-AD33-12CAF46AC276}"/>
              </a:ext>
            </a:extLst>
          </p:cNvPr>
          <p:cNvCxnSpPr>
            <a:cxnSpLocks/>
          </p:cNvCxnSpPr>
          <p:nvPr/>
        </p:nvCxnSpPr>
        <p:spPr>
          <a:xfrm>
            <a:off x="11748977" y="-6003237"/>
            <a:ext cx="0" cy="5759840"/>
          </a:xfrm>
          <a:prstGeom prst="line">
            <a:avLst/>
          </a:prstGeom>
          <a:ln w="76200">
            <a:solidFill>
              <a:srgbClr val="9EA3B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4" name="Group 33">
            <a:extLst>
              <a:ext uri="{FF2B5EF4-FFF2-40B4-BE49-F238E27FC236}">
                <a16:creationId xmlns:a16="http://schemas.microsoft.com/office/drawing/2014/main" id="{638524CD-50DB-2019-6155-77ACF33D4F3A}"/>
              </a:ext>
            </a:extLst>
          </p:cNvPr>
          <p:cNvGrpSpPr/>
          <p:nvPr/>
        </p:nvGrpSpPr>
        <p:grpSpPr>
          <a:xfrm>
            <a:off x="12838942" y="3789215"/>
            <a:ext cx="440668" cy="440668"/>
            <a:chOff x="11527234" y="3789215"/>
            <a:chExt cx="440668" cy="440668"/>
          </a:xfrm>
        </p:grpSpPr>
        <p:sp>
          <p:nvSpPr>
            <p:cNvPr id="35" name="Oval 34">
              <a:extLst>
                <a:ext uri="{FF2B5EF4-FFF2-40B4-BE49-F238E27FC236}">
                  <a16:creationId xmlns:a16="http://schemas.microsoft.com/office/drawing/2014/main" id="{89381E77-EF18-420D-F0D6-8932DB944286}"/>
                </a:ext>
              </a:extLst>
            </p:cNvPr>
            <p:cNvSpPr/>
            <p:nvPr/>
          </p:nvSpPr>
          <p:spPr>
            <a:xfrm>
              <a:off x="11527234" y="3789215"/>
              <a:ext cx="440668" cy="440668"/>
            </a:xfrm>
            <a:prstGeom prst="ellipse">
              <a:avLst/>
            </a:prstGeom>
            <a:solidFill>
              <a:srgbClr val="9EA3B7"/>
            </a:solidFill>
            <a:ln>
              <a:solidFill>
                <a:srgbClr val="9EA3B7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6" name="Oval 35">
              <a:extLst>
                <a:ext uri="{FF2B5EF4-FFF2-40B4-BE49-F238E27FC236}">
                  <a16:creationId xmlns:a16="http://schemas.microsoft.com/office/drawing/2014/main" id="{8CDA828F-48AA-98CB-4B8C-B3D263B9D4D3}"/>
                </a:ext>
              </a:extLst>
            </p:cNvPr>
            <p:cNvSpPr/>
            <p:nvPr/>
          </p:nvSpPr>
          <p:spPr>
            <a:xfrm>
              <a:off x="11644781" y="3906762"/>
              <a:ext cx="205574" cy="205574"/>
            </a:xfrm>
            <a:prstGeom prst="ellipse">
              <a:avLst/>
            </a:prstGeom>
            <a:solidFill>
              <a:srgbClr val="383D6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22D93FC2-0A15-EF73-B16F-188F044DA02F}"/>
              </a:ext>
            </a:extLst>
          </p:cNvPr>
          <p:cNvGrpSpPr/>
          <p:nvPr/>
        </p:nvGrpSpPr>
        <p:grpSpPr>
          <a:xfrm>
            <a:off x="12838942" y="1791479"/>
            <a:ext cx="440668" cy="440668"/>
            <a:chOff x="11527234" y="1791479"/>
            <a:chExt cx="440668" cy="440668"/>
          </a:xfrm>
        </p:grpSpPr>
        <p:sp>
          <p:nvSpPr>
            <p:cNvPr id="40" name="Oval 39">
              <a:extLst>
                <a:ext uri="{FF2B5EF4-FFF2-40B4-BE49-F238E27FC236}">
                  <a16:creationId xmlns:a16="http://schemas.microsoft.com/office/drawing/2014/main" id="{DAE4A4DA-4CBA-1B98-1D96-1E76EEFD943F}"/>
                </a:ext>
              </a:extLst>
            </p:cNvPr>
            <p:cNvSpPr/>
            <p:nvPr/>
          </p:nvSpPr>
          <p:spPr>
            <a:xfrm>
              <a:off x="11527234" y="1791479"/>
              <a:ext cx="440668" cy="440668"/>
            </a:xfrm>
            <a:prstGeom prst="ellipse">
              <a:avLst/>
            </a:prstGeom>
            <a:solidFill>
              <a:srgbClr val="9EA3B7"/>
            </a:solidFill>
            <a:ln>
              <a:solidFill>
                <a:srgbClr val="9EA3B7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41" name="Oval 40">
              <a:extLst>
                <a:ext uri="{FF2B5EF4-FFF2-40B4-BE49-F238E27FC236}">
                  <a16:creationId xmlns:a16="http://schemas.microsoft.com/office/drawing/2014/main" id="{D48BBFEC-37FD-77F2-FED7-5848D292709B}"/>
                </a:ext>
              </a:extLst>
            </p:cNvPr>
            <p:cNvSpPr/>
            <p:nvPr/>
          </p:nvSpPr>
          <p:spPr>
            <a:xfrm>
              <a:off x="11644781" y="1909026"/>
              <a:ext cx="205574" cy="205574"/>
            </a:xfrm>
            <a:prstGeom prst="ellipse">
              <a:avLst/>
            </a:prstGeom>
            <a:solidFill>
              <a:srgbClr val="383D6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262351794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>
        <p159:morph option="byObject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EFB3C0-56B2-B4D8-0665-0A17342F23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042D334B-D565-EDA2-65C3-E91C4F1A2106}"/>
              </a:ext>
            </a:extLst>
          </p:cNvPr>
          <p:cNvSpPr>
            <a:spLocks/>
          </p:cNvSpPr>
          <p:nvPr/>
        </p:nvSpPr>
        <p:spPr>
          <a:xfrm>
            <a:off x="0" y="12700"/>
            <a:ext cx="12192000" cy="6857999"/>
          </a:xfrm>
          <a:prstGeom prst="rect">
            <a:avLst/>
          </a:prstGeom>
          <a:solidFill>
            <a:srgbClr val="ED7D31">
              <a:alpha val="17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87C74F52-6635-18C8-395D-BD6672C9A167}"/>
              </a:ext>
            </a:extLst>
          </p:cNvPr>
          <p:cNvGrpSpPr/>
          <p:nvPr/>
        </p:nvGrpSpPr>
        <p:grpSpPr>
          <a:xfrm>
            <a:off x="3911712" y="55409"/>
            <a:ext cx="8280284" cy="599002"/>
            <a:chOff x="2769083" y="1544828"/>
            <a:chExt cx="7885497" cy="599002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ACA059FD-2B3E-E0BA-4FCE-FE9CB98405DC}"/>
                </a:ext>
              </a:extLst>
            </p:cNvPr>
            <p:cNvGrpSpPr/>
            <p:nvPr/>
          </p:nvGrpSpPr>
          <p:grpSpPr>
            <a:xfrm>
              <a:off x="2769083" y="1544828"/>
              <a:ext cx="7885497" cy="599002"/>
              <a:chOff x="1944303" y="3127317"/>
              <a:chExt cx="7885497" cy="599002"/>
            </a:xfrm>
          </p:grpSpPr>
          <p:sp>
            <p:nvSpPr>
              <p:cNvPr id="7" name="Freeform: Shape 6">
                <a:extLst>
                  <a:ext uri="{FF2B5EF4-FFF2-40B4-BE49-F238E27FC236}">
                    <a16:creationId xmlns:a16="http://schemas.microsoft.com/office/drawing/2014/main" id="{793D06CA-A0B1-DC8D-BBE2-C136B82833F5}"/>
                  </a:ext>
                </a:extLst>
              </p:cNvPr>
              <p:cNvSpPr/>
              <p:nvPr/>
            </p:nvSpPr>
            <p:spPr>
              <a:xfrm>
                <a:off x="7425740" y="3127317"/>
                <a:ext cx="2404060" cy="598990"/>
              </a:xfrm>
              <a:custGeom>
                <a:avLst/>
                <a:gdLst>
                  <a:gd name="connsiteX0" fmla="*/ 594504 w 5503372"/>
                  <a:gd name="connsiteY0" fmla="*/ 0 h 598990"/>
                  <a:gd name="connsiteX1" fmla="*/ 5503372 w 5503372"/>
                  <a:gd name="connsiteY1" fmla="*/ 0 h 598990"/>
                  <a:gd name="connsiteX2" fmla="*/ 5503372 w 5503372"/>
                  <a:gd name="connsiteY2" fmla="*/ 598990 h 598990"/>
                  <a:gd name="connsiteX3" fmla="*/ 0 w 5503372"/>
                  <a:gd name="connsiteY3" fmla="*/ 598990 h 598990"/>
                  <a:gd name="connsiteX4" fmla="*/ 0 w 5503372"/>
                  <a:gd name="connsiteY4" fmla="*/ 594504 h 5989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03372" h="598990">
                    <a:moveTo>
                      <a:pt x="594504" y="0"/>
                    </a:moveTo>
                    <a:lnTo>
                      <a:pt x="5503372" y="0"/>
                    </a:lnTo>
                    <a:lnTo>
                      <a:pt x="5503372" y="598990"/>
                    </a:lnTo>
                    <a:lnTo>
                      <a:pt x="0" y="598990"/>
                    </a:lnTo>
                    <a:lnTo>
                      <a:pt x="0" y="594504"/>
                    </a:lnTo>
                    <a:close/>
                  </a:path>
                </a:pathLst>
              </a:custGeom>
              <a:solidFill>
                <a:srgbClr val="9EA3B7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lvl="1" algn="ctr"/>
                <a:endParaRPr lang="fr-FR" dirty="0">
                  <a:latin typeface="Almarai Bold" pitchFamily="2" charset="-78"/>
                  <a:cs typeface="Almarai Bold" pitchFamily="2" charset="-78"/>
                </a:endParaRPr>
              </a:p>
            </p:txBody>
          </p:sp>
          <p:sp>
            <p:nvSpPr>
              <p:cNvPr id="12" name="Freeform: Shape 11">
                <a:extLst>
                  <a:ext uri="{FF2B5EF4-FFF2-40B4-BE49-F238E27FC236}">
                    <a16:creationId xmlns:a16="http://schemas.microsoft.com/office/drawing/2014/main" id="{E5FBA596-A184-DBE2-90EE-EE4E5DA85455}"/>
                  </a:ext>
                </a:extLst>
              </p:cNvPr>
              <p:cNvSpPr/>
              <p:nvPr/>
            </p:nvSpPr>
            <p:spPr>
              <a:xfrm rot="10800000">
                <a:off x="1944303" y="3127329"/>
                <a:ext cx="6268116" cy="598990"/>
              </a:xfrm>
              <a:custGeom>
                <a:avLst/>
                <a:gdLst>
                  <a:gd name="connsiteX0" fmla="*/ 594504 w 5503372"/>
                  <a:gd name="connsiteY0" fmla="*/ 0 h 598990"/>
                  <a:gd name="connsiteX1" fmla="*/ 5503372 w 5503372"/>
                  <a:gd name="connsiteY1" fmla="*/ 0 h 598990"/>
                  <a:gd name="connsiteX2" fmla="*/ 5503372 w 5503372"/>
                  <a:gd name="connsiteY2" fmla="*/ 598990 h 598990"/>
                  <a:gd name="connsiteX3" fmla="*/ 0 w 5503372"/>
                  <a:gd name="connsiteY3" fmla="*/ 598990 h 598990"/>
                  <a:gd name="connsiteX4" fmla="*/ 0 w 5503372"/>
                  <a:gd name="connsiteY4" fmla="*/ 594504 h 5989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03372" h="598990">
                    <a:moveTo>
                      <a:pt x="594504" y="0"/>
                    </a:moveTo>
                    <a:lnTo>
                      <a:pt x="5503372" y="0"/>
                    </a:lnTo>
                    <a:lnTo>
                      <a:pt x="5503372" y="598990"/>
                    </a:lnTo>
                    <a:lnTo>
                      <a:pt x="0" y="598990"/>
                    </a:lnTo>
                    <a:lnTo>
                      <a:pt x="0" y="594504"/>
                    </a:lnTo>
                    <a:close/>
                  </a:path>
                </a:pathLst>
              </a:custGeom>
              <a:solidFill>
                <a:srgbClr val="383D63"/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39700" h="139700" prst="divot"/>
              </a:sp3d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fr-FR" dirty="0"/>
              </a:p>
            </p:txBody>
          </p:sp>
        </p:grp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335FCCB2-98E0-48D5-E7C2-F771285B9C96}"/>
                </a:ext>
              </a:extLst>
            </p:cNvPr>
            <p:cNvSpPr txBox="1"/>
            <p:nvPr/>
          </p:nvSpPr>
          <p:spPr>
            <a:xfrm>
              <a:off x="4862195" y="1619250"/>
              <a:ext cx="320675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ar-MA" sz="1800" b="0" dirty="0">
                  <a:solidFill>
                    <a:srgbClr val="E3E3E3"/>
                  </a:solidFill>
                  <a:effectLst/>
                  <a:latin typeface="Almarai Bold" pitchFamily="2" charset="-78"/>
                  <a:ea typeface="Calibri" panose="020F0502020204030204" pitchFamily="34" charset="0"/>
                  <a:cs typeface="Almarai Bold" pitchFamily="2" charset="-78"/>
                </a:rPr>
                <a:t>الديداكتيك و أنواعه </a:t>
              </a:r>
              <a:endParaRPr lang="fr-FR" dirty="0">
                <a:solidFill>
                  <a:schemeClr val="bg1"/>
                </a:solidFill>
                <a:latin typeface="Almarai Bold" pitchFamily="2" charset="-78"/>
                <a:cs typeface="Almarai Bold" pitchFamily="2" charset="-78"/>
              </a:endParaRPr>
            </a:p>
          </p:txBody>
        </p:sp>
      </p:grpSp>
      <p:sp>
        <p:nvSpPr>
          <p:cNvPr id="32" name="TextBox 31">
            <a:extLst>
              <a:ext uri="{FF2B5EF4-FFF2-40B4-BE49-F238E27FC236}">
                <a16:creationId xmlns:a16="http://schemas.microsoft.com/office/drawing/2014/main" id="{6EA0C370-C261-91A3-C088-1A5D47893ECB}"/>
              </a:ext>
            </a:extLst>
          </p:cNvPr>
          <p:cNvSpPr txBox="1"/>
          <p:nvPr/>
        </p:nvSpPr>
        <p:spPr>
          <a:xfrm>
            <a:off x="7748160" y="1424291"/>
            <a:ext cx="3845473" cy="877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algn="r" rtl="1">
              <a:lnSpc>
                <a:spcPct val="250000"/>
              </a:lnSpc>
              <a:buClr>
                <a:srgbClr val="BB8EB8"/>
              </a:buClr>
            </a:pPr>
            <a:r>
              <a:rPr lang="ar-MA" sz="2400" dirty="0">
                <a:solidFill>
                  <a:schemeClr val="bg1"/>
                </a:solidFill>
                <a:highlight>
                  <a:srgbClr val="9EA3B7"/>
                </a:highlight>
                <a:latin typeface="Almarai Bold" pitchFamily="2" charset="-78"/>
                <a:cs typeface="Almarai Bold" pitchFamily="2" charset="-78"/>
              </a:rPr>
              <a:t>الديداكتيك العــــام </a:t>
            </a:r>
            <a:endParaRPr lang="ar-MA" sz="2400" dirty="0">
              <a:highlight>
                <a:srgbClr val="9EA3B7"/>
              </a:highlight>
              <a:latin typeface="Almarai Bold" pitchFamily="2" charset="-78"/>
              <a:cs typeface="Almarai Bold" pitchFamily="2" charset="-78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F6CF035-9684-B712-FE06-B27DD9878334}"/>
              </a:ext>
            </a:extLst>
          </p:cNvPr>
          <p:cNvSpPr txBox="1"/>
          <p:nvPr/>
        </p:nvSpPr>
        <p:spPr>
          <a:xfrm>
            <a:off x="8286511" y="3468528"/>
            <a:ext cx="3302000" cy="877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algn="r" rtl="1">
              <a:lnSpc>
                <a:spcPct val="250000"/>
              </a:lnSpc>
              <a:buClr>
                <a:srgbClr val="BB8EB8"/>
              </a:buClr>
            </a:pPr>
            <a:r>
              <a:rPr lang="ar-MA" sz="2400" dirty="0">
                <a:solidFill>
                  <a:schemeClr val="bg1"/>
                </a:solidFill>
                <a:highlight>
                  <a:srgbClr val="9EA3B7"/>
                </a:highlight>
                <a:latin typeface="Almarai Bold" pitchFamily="2" charset="-78"/>
                <a:cs typeface="Almarai Bold" pitchFamily="2" charset="-78"/>
              </a:rPr>
              <a:t>الديداكتيك الخاص </a:t>
            </a:r>
            <a:endParaRPr lang="ar-MA" sz="2400" dirty="0">
              <a:highlight>
                <a:srgbClr val="9EA3B7"/>
              </a:highlight>
              <a:latin typeface="Almarai Bold" pitchFamily="2" charset="-78"/>
              <a:cs typeface="Almarai Bold" pitchFamily="2" charset="-78"/>
            </a:endParaRP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A64B6419-5794-0E8F-CDB9-E4B50890A922}"/>
              </a:ext>
            </a:extLst>
          </p:cNvPr>
          <p:cNvGrpSpPr/>
          <p:nvPr/>
        </p:nvGrpSpPr>
        <p:grpSpPr>
          <a:xfrm>
            <a:off x="-7135392" y="499163"/>
            <a:ext cx="7885497" cy="599002"/>
            <a:chOff x="2769083" y="1544828"/>
            <a:chExt cx="7885497" cy="599002"/>
          </a:xfrm>
        </p:grpSpPr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3EB86878-434F-4CB0-ED28-2C6574FEC3BC}"/>
                </a:ext>
              </a:extLst>
            </p:cNvPr>
            <p:cNvGrpSpPr/>
            <p:nvPr/>
          </p:nvGrpSpPr>
          <p:grpSpPr>
            <a:xfrm>
              <a:off x="2769083" y="1544828"/>
              <a:ext cx="7885497" cy="599002"/>
              <a:chOff x="1944303" y="3127317"/>
              <a:chExt cx="7885497" cy="599002"/>
            </a:xfrm>
          </p:grpSpPr>
          <p:sp>
            <p:nvSpPr>
              <p:cNvPr id="16" name="Freeform: Shape 15">
                <a:extLst>
                  <a:ext uri="{FF2B5EF4-FFF2-40B4-BE49-F238E27FC236}">
                    <a16:creationId xmlns:a16="http://schemas.microsoft.com/office/drawing/2014/main" id="{F10F77B4-5868-B625-2680-4B05418CF9AC}"/>
                  </a:ext>
                </a:extLst>
              </p:cNvPr>
              <p:cNvSpPr/>
              <p:nvPr/>
            </p:nvSpPr>
            <p:spPr>
              <a:xfrm>
                <a:off x="7425740" y="3127317"/>
                <a:ext cx="2404060" cy="598990"/>
              </a:xfrm>
              <a:custGeom>
                <a:avLst/>
                <a:gdLst>
                  <a:gd name="connsiteX0" fmla="*/ 594504 w 5503372"/>
                  <a:gd name="connsiteY0" fmla="*/ 0 h 598990"/>
                  <a:gd name="connsiteX1" fmla="*/ 5503372 w 5503372"/>
                  <a:gd name="connsiteY1" fmla="*/ 0 h 598990"/>
                  <a:gd name="connsiteX2" fmla="*/ 5503372 w 5503372"/>
                  <a:gd name="connsiteY2" fmla="*/ 598990 h 598990"/>
                  <a:gd name="connsiteX3" fmla="*/ 0 w 5503372"/>
                  <a:gd name="connsiteY3" fmla="*/ 598990 h 598990"/>
                  <a:gd name="connsiteX4" fmla="*/ 0 w 5503372"/>
                  <a:gd name="connsiteY4" fmla="*/ 594504 h 5989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03372" h="598990">
                    <a:moveTo>
                      <a:pt x="594504" y="0"/>
                    </a:moveTo>
                    <a:lnTo>
                      <a:pt x="5503372" y="0"/>
                    </a:lnTo>
                    <a:lnTo>
                      <a:pt x="5503372" y="598990"/>
                    </a:lnTo>
                    <a:lnTo>
                      <a:pt x="0" y="598990"/>
                    </a:lnTo>
                    <a:lnTo>
                      <a:pt x="0" y="594504"/>
                    </a:lnTo>
                    <a:close/>
                  </a:path>
                </a:pathLst>
              </a:custGeom>
              <a:solidFill>
                <a:srgbClr val="9EA3B7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lvl="4"/>
                <a:r>
                  <a:rPr lang="ar-MA" dirty="0">
                    <a:latin typeface="Almarai Bold" pitchFamily="2" charset="-78"/>
                    <a:cs typeface="Almarai Bold" pitchFamily="2" charset="-78"/>
                  </a:rPr>
                  <a:t>1</a:t>
                </a:r>
                <a:endParaRPr lang="fr-FR" dirty="0">
                  <a:latin typeface="Almarai Bold" pitchFamily="2" charset="-78"/>
                  <a:cs typeface="Almarai Bold" pitchFamily="2" charset="-78"/>
                </a:endParaRPr>
              </a:p>
            </p:txBody>
          </p:sp>
          <p:sp>
            <p:nvSpPr>
              <p:cNvPr id="17" name="Freeform: Shape 16">
                <a:extLst>
                  <a:ext uri="{FF2B5EF4-FFF2-40B4-BE49-F238E27FC236}">
                    <a16:creationId xmlns:a16="http://schemas.microsoft.com/office/drawing/2014/main" id="{FC618A97-7281-A9CE-B577-580E7B21ADAE}"/>
                  </a:ext>
                </a:extLst>
              </p:cNvPr>
              <p:cNvSpPr/>
              <p:nvPr/>
            </p:nvSpPr>
            <p:spPr>
              <a:xfrm rot="10800000">
                <a:off x="1944303" y="3127329"/>
                <a:ext cx="6268116" cy="598990"/>
              </a:xfrm>
              <a:custGeom>
                <a:avLst/>
                <a:gdLst>
                  <a:gd name="connsiteX0" fmla="*/ 594504 w 5503372"/>
                  <a:gd name="connsiteY0" fmla="*/ 0 h 598990"/>
                  <a:gd name="connsiteX1" fmla="*/ 5503372 w 5503372"/>
                  <a:gd name="connsiteY1" fmla="*/ 0 h 598990"/>
                  <a:gd name="connsiteX2" fmla="*/ 5503372 w 5503372"/>
                  <a:gd name="connsiteY2" fmla="*/ 598990 h 598990"/>
                  <a:gd name="connsiteX3" fmla="*/ 0 w 5503372"/>
                  <a:gd name="connsiteY3" fmla="*/ 598990 h 598990"/>
                  <a:gd name="connsiteX4" fmla="*/ 0 w 5503372"/>
                  <a:gd name="connsiteY4" fmla="*/ 594504 h 5989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03372" h="598990">
                    <a:moveTo>
                      <a:pt x="594504" y="0"/>
                    </a:moveTo>
                    <a:lnTo>
                      <a:pt x="5503372" y="0"/>
                    </a:lnTo>
                    <a:lnTo>
                      <a:pt x="5503372" y="598990"/>
                    </a:lnTo>
                    <a:lnTo>
                      <a:pt x="0" y="598990"/>
                    </a:lnTo>
                    <a:lnTo>
                      <a:pt x="0" y="594504"/>
                    </a:lnTo>
                    <a:close/>
                  </a:path>
                </a:pathLst>
              </a:custGeom>
              <a:solidFill>
                <a:srgbClr val="383D63"/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39700" h="139700" prst="divot"/>
              </a:sp3d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fr-FR" dirty="0"/>
              </a:p>
            </p:txBody>
          </p:sp>
        </p:grp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83E70496-E771-267D-25AE-B20023E01BD8}"/>
                </a:ext>
              </a:extLst>
            </p:cNvPr>
            <p:cNvSpPr txBox="1"/>
            <p:nvPr/>
          </p:nvSpPr>
          <p:spPr>
            <a:xfrm>
              <a:off x="5788025" y="1619250"/>
              <a:ext cx="320675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1" algn="ctr"/>
              <a:r>
                <a:rPr lang="ar-MA" dirty="0">
                  <a:solidFill>
                    <a:schemeClr val="bg1"/>
                  </a:solidFill>
                  <a:latin typeface="Almarai Bold" pitchFamily="2" charset="-78"/>
                  <a:cs typeface="Almarai Bold" pitchFamily="2" charset="-78"/>
                </a:rPr>
                <a:t>تمهيد</a:t>
              </a:r>
              <a:endParaRPr lang="fr-FR" dirty="0">
                <a:solidFill>
                  <a:schemeClr val="bg1"/>
                </a:solidFill>
                <a:latin typeface="Almarai Bold" pitchFamily="2" charset="-78"/>
                <a:cs typeface="Almarai Bold" pitchFamily="2" charset="-78"/>
              </a:endParaRP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BF9C9067-E698-E42D-0EBE-CDDA43D31E2B}"/>
              </a:ext>
            </a:extLst>
          </p:cNvPr>
          <p:cNvGrpSpPr/>
          <p:nvPr/>
        </p:nvGrpSpPr>
        <p:grpSpPr>
          <a:xfrm>
            <a:off x="-6667646" y="1514961"/>
            <a:ext cx="8019330" cy="599002"/>
            <a:chOff x="2882900" y="2560626"/>
            <a:chExt cx="7771680" cy="599002"/>
          </a:xfrm>
        </p:grpSpPr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18BEEED4-CF3A-6F39-B446-32FCDDDCB7EA}"/>
                </a:ext>
              </a:extLst>
            </p:cNvPr>
            <p:cNvGrpSpPr/>
            <p:nvPr/>
          </p:nvGrpSpPr>
          <p:grpSpPr>
            <a:xfrm>
              <a:off x="2971799" y="2560626"/>
              <a:ext cx="7682781" cy="599002"/>
              <a:chOff x="2147019" y="3127317"/>
              <a:chExt cx="7682781" cy="599002"/>
            </a:xfrm>
          </p:grpSpPr>
          <p:sp>
            <p:nvSpPr>
              <p:cNvPr id="21" name="Freeform: Shape 20">
                <a:extLst>
                  <a:ext uri="{FF2B5EF4-FFF2-40B4-BE49-F238E27FC236}">
                    <a16:creationId xmlns:a16="http://schemas.microsoft.com/office/drawing/2014/main" id="{A93A5EAB-7548-9258-B440-D6572DB38A6D}"/>
                  </a:ext>
                </a:extLst>
              </p:cNvPr>
              <p:cNvSpPr/>
              <p:nvPr/>
            </p:nvSpPr>
            <p:spPr>
              <a:xfrm>
                <a:off x="7425740" y="3127317"/>
                <a:ext cx="2404060" cy="598990"/>
              </a:xfrm>
              <a:custGeom>
                <a:avLst/>
                <a:gdLst>
                  <a:gd name="connsiteX0" fmla="*/ 594504 w 5503372"/>
                  <a:gd name="connsiteY0" fmla="*/ 0 h 598990"/>
                  <a:gd name="connsiteX1" fmla="*/ 5503372 w 5503372"/>
                  <a:gd name="connsiteY1" fmla="*/ 0 h 598990"/>
                  <a:gd name="connsiteX2" fmla="*/ 5503372 w 5503372"/>
                  <a:gd name="connsiteY2" fmla="*/ 598990 h 598990"/>
                  <a:gd name="connsiteX3" fmla="*/ 0 w 5503372"/>
                  <a:gd name="connsiteY3" fmla="*/ 598990 h 598990"/>
                  <a:gd name="connsiteX4" fmla="*/ 0 w 5503372"/>
                  <a:gd name="connsiteY4" fmla="*/ 594504 h 5989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03372" h="598990">
                    <a:moveTo>
                      <a:pt x="594504" y="0"/>
                    </a:moveTo>
                    <a:lnTo>
                      <a:pt x="5503372" y="0"/>
                    </a:lnTo>
                    <a:lnTo>
                      <a:pt x="5503372" y="598990"/>
                    </a:lnTo>
                    <a:lnTo>
                      <a:pt x="0" y="598990"/>
                    </a:lnTo>
                    <a:lnTo>
                      <a:pt x="0" y="594504"/>
                    </a:lnTo>
                    <a:close/>
                  </a:path>
                </a:pathLst>
              </a:custGeom>
              <a:solidFill>
                <a:srgbClr val="9EA3B7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lvl="3" algn="ctr"/>
                <a:r>
                  <a:rPr lang="ar-MA" dirty="0">
                    <a:latin typeface="Almarai Bold" pitchFamily="2" charset="-78"/>
                    <a:cs typeface="Almarai Bold" pitchFamily="2" charset="-78"/>
                  </a:rPr>
                  <a:t>2</a:t>
                </a:r>
                <a:endParaRPr lang="fr-FR" dirty="0">
                  <a:latin typeface="Almarai Bold" pitchFamily="2" charset="-78"/>
                  <a:cs typeface="Almarai Bold" pitchFamily="2" charset="-78"/>
                </a:endParaRPr>
              </a:p>
            </p:txBody>
          </p:sp>
          <p:sp>
            <p:nvSpPr>
              <p:cNvPr id="22" name="Freeform: Shape 21">
                <a:extLst>
                  <a:ext uri="{FF2B5EF4-FFF2-40B4-BE49-F238E27FC236}">
                    <a16:creationId xmlns:a16="http://schemas.microsoft.com/office/drawing/2014/main" id="{CBD763B0-3E42-F63B-6360-620E541BBCA4}"/>
                  </a:ext>
                </a:extLst>
              </p:cNvPr>
              <p:cNvSpPr/>
              <p:nvPr/>
            </p:nvSpPr>
            <p:spPr>
              <a:xfrm rot="10800000">
                <a:off x="2147019" y="3127329"/>
                <a:ext cx="6065399" cy="598990"/>
              </a:xfrm>
              <a:custGeom>
                <a:avLst/>
                <a:gdLst>
                  <a:gd name="connsiteX0" fmla="*/ 594504 w 5503372"/>
                  <a:gd name="connsiteY0" fmla="*/ 0 h 598990"/>
                  <a:gd name="connsiteX1" fmla="*/ 5503372 w 5503372"/>
                  <a:gd name="connsiteY1" fmla="*/ 0 h 598990"/>
                  <a:gd name="connsiteX2" fmla="*/ 5503372 w 5503372"/>
                  <a:gd name="connsiteY2" fmla="*/ 598990 h 598990"/>
                  <a:gd name="connsiteX3" fmla="*/ 0 w 5503372"/>
                  <a:gd name="connsiteY3" fmla="*/ 598990 h 598990"/>
                  <a:gd name="connsiteX4" fmla="*/ 0 w 5503372"/>
                  <a:gd name="connsiteY4" fmla="*/ 594504 h 5989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03372" h="598990">
                    <a:moveTo>
                      <a:pt x="594504" y="0"/>
                    </a:moveTo>
                    <a:lnTo>
                      <a:pt x="5503372" y="0"/>
                    </a:lnTo>
                    <a:lnTo>
                      <a:pt x="5503372" y="598990"/>
                    </a:lnTo>
                    <a:lnTo>
                      <a:pt x="0" y="598990"/>
                    </a:lnTo>
                    <a:lnTo>
                      <a:pt x="0" y="594504"/>
                    </a:lnTo>
                    <a:close/>
                  </a:path>
                </a:pathLst>
              </a:custGeom>
              <a:solidFill>
                <a:srgbClr val="383D63"/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39700" h="139700" prst="divot"/>
              </a:sp3d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fr-FR"/>
              </a:p>
            </p:txBody>
          </p:sp>
        </p:grp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814E4898-4B82-21C1-CC40-592621BA5F08}"/>
                </a:ext>
              </a:extLst>
            </p:cNvPr>
            <p:cNvSpPr txBox="1"/>
            <p:nvPr/>
          </p:nvSpPr>
          <p:spPr>
            <a:xfrm>
              <a:off x="2882900" y="2621204"/>
              <a:ext cx="531963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ar-MA" sz="1800" b="0" dirty="0">
                  <a:solidFill>
                    <a:srgbClr val="E3E3E3"/>
                  </a:solidFill>
                  <a:effectLst/>
                  <a:latin typeface="Almarai Bold" pitchFamily="2" charset="-78"/>
                  <a:ea typeface="Calibri" panose="020F0502020204030204" pitchFamily="34" charset="0"/>
                  <a:cs typeface="Almarai Bold" pitchFamily="2" charset="-78"/>
                </a:rPr>
                <a:t>الديداكتيك و أنواعه </a:t>
              </a:r>
              <a:endParaRPr lang="fr-FR" dirty="0">
                <a:solidFill>
                  <a:schemeClr val="bg1"/>
                </a:solidFill>
                <a:latin typeface="Almarai Bold" pitchFamily="2" charset="-78"/>
                <a:cs typeface="Almarai Bold" pitchFamily="2" charset="-78"/>
              </a:endParaRP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DD228F3D-6AA9-6639-C233-2A21DFA1AA83}"/>
              </a:ext>
            </a:extLst>
          </p:cNvPr>
          <p:cNvGrpSpPr/>
          <p:nvPr/>
        </p:nvGrpSpPr>
        <p:grpSpPr>
          <a:xfrm>
            <a:off x="-7135392" y="2591325"/>
            <a:ext cx="7885497" cy="599002"/>
            <a:chOff x="2769083" y="4592221"/>
            <a:chExt cx="7885497" cy="599002"/>
          </a:xfrm>
        </p:grpSpPr>
        <p:grpSp>
          <p:nvGrpSpPr>
            <p:cNvPr id="27" name="Group 26">
              <a:extLst>
                <a:ext uri="{FF2B5EF4-FFF2-40B4-BE49-F238E27FC236}">
                  <a16:creationId xmlns:a16="http://schemas.microsoft.com/office/drawing/2014/main" id="{34057F7D-B6CB-AC1F-0A98-4A21AD680B75}"/>
                </a:ext>
              </a:extLst>
            </p:cNvPr>
            <p:cNvGrpSpPr/>
            <p:nvPr/>
          </p:nvGrpSpPr>
          <p:grpSpPr>
            <a:xfrm>
              <a:off x="2769083" y="4592221"/>
              <a:ext cx="7885497" cy="599002"/>
              <a:chOff x="1944303" y="3127317"/>
              <a:chExt cx="7885497" cy="599002"/>
            </a:xfrm>
          </p:grpSpPr>
          <p:sp>
            <p:nvSpPr>
              <p:cNvPr id="29" name="Freeform: Shape 28">
                <a:extLst>
                  <a:ext uri="{FF2B5EF4-FFF2-40B4-BE49-F238E27FC236}">
                    <a16:creationId xmlns:a16="http://schemas.microsoft.com/office/drawing/2014/main" id="{A2D9574B-6FE1-3F7E-505C-7D6C53F718E7}"/>
                  </a:ext>
                </a:extLst>
              </p:cNvPr>
              <p:cNvSpPr/>
              <p:nvPr/>
            </p:nvSpPr>
            <p:spPr>
              <a:xfrm>
                <a:off x="7425740" y="3127317"/>
                <a:ext cx="2404060" cy="598990"/>
              </a:xfrm>
              <a:custGeom>
                <a:avLst/>
                <a:gdLst>
                  <a:gd name="connsiteX0" fmla="*/ 594504 w 5503372"/>
                  <a:gd name="connsiteY0" fmla="*/ 0 h 598990"/>
                  <a:gd name="connsiteX1" fmla="*/ 5503372 w 5503372"/>
                  <a:gd name="connsiteY1" fmla="*/ 0 h 598990"/>
                  <a:gd name="connsiteX2" fmla="*/ 5503372 w 5503372"/>
                  <a:gd name="connsiteY2" fmla="*/ 598990 h 598990"/>
                  <a:gd name="connsiteX3" fmla="*/ 0 w 5503372"/>
                  <a:gd name="connsiteY3" fmla="*/ 598990 h 598990"/>
                  <a:gd name="connsiteX4" fmla="*/ 0 w 5503372"/>
                  <a:gd name="connsiteY4" fmla="*/ 594504 h 5989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03372" h="598990">
                    <a:moveTo>
                      <a:pt x="594504" y="0"/>
                    </a:moveTo>
                    <a:lnTo>
                      <a:pt x="5503372" y="0"/>
                    </a:lnTo>
                    <a:lnTo>
                      <a:pt x="5503372" y="598990"/>
                    </a:lnTo>
                    <a:lnTo>
                      <a:pt x="0" y="598990"/>
                    </a:lnTo>
                    <a:lnTo>
                      <a:pt x="0" y="594504"/>
                    </a:lnTo>
                    <a:close/>
                  </a:path>
                </a:pathLst>
              </a:custGeom>
              <a:solidFill>
                <a:srgbClr val="9EA3B7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lvl="4" algn="ctr"/>
                <a:r>
                  <a:rPr lang="ar-MA" dirty="0">
                    <a:latin typeface="Almarai Bold" pitchFamily="2" charset="-78"/>
                    <a:cs typeface="Almarai Bold" pitchFamily="2" charset="-78"/>
                  </a:rPr>
                  <a:t>3</a:t>
                </a:r>
                <a:endParaRPr lang="fr-FR" dirty="0">
                  <a:latin typeface="Almarai Bold" pitchFamily="2" charset="-78"/>
                  <a:cs typeface="Almarai Bold" pitchFamily="2" charset="-78"/>
                </a:endParaRPr>
              </a:p>
            </p:txBody>
          </p:sp>
          <p:sp>
            <p:nvSpPr>
              <p:cNvPr id="30" name="Freeform: Shape 29">
                <a:extLst>
                  <a:ext uri="{FF2B5EF4-FFF2-40B4-BE49-F238E27FC236}">
                    <a16:creationId xmlns:a16="http://schemas.microsoft.com/office/drawing/2014/main" id="{90B3F18A-DAF5-DFD6-67B3-63FA005AD59E}"/>
                  </a:ext>
                </a:extLst>
              </p:cNvPr>
              <p:cNvSpPr/>
              <p:nvPr/>
            </p:nvSpPr>
            <p:spPr>
              <a:xfrm rot="10800000">
                <a:off x="1944303" y="3127329"/>
                <a:ext cx="6268116" cy="598990"/>
              </a:xfrm>
              <a:custGeom>
                <a:avLst/>
                <a:gdLst>
                  <a:gd name="connsiteX0" fmla="*/ 594504 w 5503372"/>
                  <a:gd name="connsiteY0" fmla="*/ 0 h 598990"/>
                  <a:gd name="connsiteX1" fmla="*/ 5503372 w 5503372"/>
                  <a:gd name="connsiteY1" fmla="*/ 0 h 598990"/>
                  <a:gd name="connsiteX2" fmla="*/ 5503372 w 5503372"/>
                  <a:gd name="connsiteY2" fmla="*/ 598990 h 598990"/>
                  <a:gd name="connsiteX3" fmla="*/ 0 w 5503372"/>
                  <a:gd name="connsiteY3" fmla="*/ 598990 h 598990"/>
                  <a:gd name="connsiteX4" fmla="*/ 0 w 5503372"/>
                  <a:gd name="connsiteY4" fmla="*/ 594504 h 5989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03372" h="598990">
                    <a:moveTo>
                      <a:pt x="594504" y="0"/>
                    </a:moveTo>
                    <a:lnTo>
                      <a:pt x="5503372" y="0"/>
                    </a:lnTo>
                    <a:lnTo>
                      <a:pt x="5503372" y="598990"/>
                    </a:lnTo>
                    <a:lnTo>
                      <a:pt x="0" y="598990"/>
                    </a:lnTo>
                    <a:lnTo>
                      <a:pt x="0" y="594504"/>
                    </a:lnTo>
                    <a:close/>
                  </a:path>
                </a:pathLst>
              </a:custGeom>
              <a:solidFill>
                <a:srgbClr val="383D63"/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39700" h="139700" prst="divot"/>
              </a:sp3d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fr-FR"/>
              </a:p>
            </p:txBody>
          </p:sp>
        </p:grp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A777B848-952A-6301-7E5E-C9B64918413A}"/>
                </a:ext>
              </a:extLst>
            </p:cNvPr>
            <p:cNvSpPr txBox="1"/>
            <p:nvPr/>
          </p:nvSpPr>
          <p:spPr>
            <a:xfrm>
              <a:off x="2769083" y="4707050"/>
              <a:ext cx="535531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1" algn="r"/>
              <a:r>
                <a:rPr lang="ar-MA" dirty="0">
                  <a:solidFill>
                    <a:schemeClr val="bg1"/>
                  </a:solidFill>
                  <a:latin typeface="Almarai Bold" pitchFamily="2" charset="-78"/>
                  <a:cs typeface="Almarai Bold" pitchFamily="2" charset="-78"/>
                </a:rPr>
                <a:t>البيداغوجيا </a:t>
              </a:r>
              <a:r>
                <a:rPr lang="ar-MA" sz="1800" b="0" dirty="0">
                  <a:solidFill>
                    <a:srgbClr val="E3E3E3"/>
                  </a:solidFill>
                  <a:effectLst/>
                  <a:latin typeface="Almarai Bold" pitchFamily="2" charset="-78"/>
                  <a:ea typeface="Calibri" panose="020F0502020204030204" pitchFamily="34" charset="0"/>
                  <a:cs typeface="Almarai Bold" pitchFamily="2" charset="-78"/>
                </a:rPr>
                <a:t>و أنواعها </a:t>
              </a:r>
              <a:endParaRPr lang="fr-FR" dirty="0">
                <a:solidFill>
                  <a:schemeClr val="bg1"/>
                </a:solidFill>
                <a:latin typeface="Almarai Bold" pitchFamily="2" charset="-78"/>
                <a:cs typeface="Almarai Bold" pitchFamily="2" charset="-78"/>
              </a:endParaRP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8ADF3FAE-0237-F207-6228-711A914F4C8A}"/>
              </a:ext>
            </a:extLst>
          </p:cNvPr>
          <p:cNvGrpSpPr/>
          <p:nvPr/>
        </p:nvGrpSpPr>
        <p:grpSpPr>
          <a:xfrm>
            <a:off x="-7135392" y="3537191"/>
            <a:ext cx="7885497" cy="599002"/>
            <a:chOff x="2769083" y="4592221"/>
            <a:chExt cx="7885497" cy="599002"/>
          </a:xfrm>
        </p:grpSpPr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id="{46346D0E-F6E4-6CBE-C6C7-7E07EEBA1287}"/>
                </a:ext>
              </a:extLst>
            </p:cNvPr>
            <p:cNvGrpSpPr/>
            <p:nvPr/>
          </p:nvGrpSpPr>
          <p:grpSpPr>
            <a:xfrm>
              <a:off x="2769083" y="4592221"/>
              <a:ext cx="7885497" cy="599002"/>
              <a:chOff x="1944303" y="3127317"/>
              <a:chExt cx="7885497" cy="599002"/>
            </a:xfrm>
          </p:grpSpPr>
          <p:sp>
            <p:nvSpPr>
              <p:cNvPr id="35" name="Freeform: Shape 34">
                <a:extLst>
                  <a:ext uri="{FF2B5EF4-FFF2-40B4-BE49-F238E27FC236}">
                    <a16:creationId xmlns:a16="http://schemas.microsoft.com/office/drawing/2014/main" id="{174C7C04-99D2-8C45-E0D3-23736E5DC706}"/>
                  </a:ext>
                </a:extLst>
              </p:cNvPr>
              <p:cNvSpPr/>
              <p:nvPr/>
            </p:nvSpPr>
            <p:spPr>
              <a:xfrm>
                <a:off x="7425740" y="3127317"/>
                <a:ext cx="2404060" cy="598990"/>
              </a:xfrm>
              <a:custGeom>
                <a:avLst/>
                <a:gdLst>
                  <a:gd name="connsiteX0" fmla="*/ 594504 w 5503372"/>
                  <a:gd name="connsiteY0" fmla="*/ 0 h 598990"/>
                  <a:gd name="connsiteX1" fmla="*/ 5503372 w 5503372"/>
                  <a:gd name="connsiteY1" fmla="*/ 0 h 598990"/>
                  <a:gd name="connsiteX2" fmla="*/ 5503372 w 5503372"/>
                  <a:gd name="connsiteY2" fmla="*/ 598990 h 598990"/>
                  <a:gd name="connsiteX3" fmla="*/ 0 w 5503372"/>
                  <a:gd name="connsiteY3" fmla="*/ 598990 h 598990"/>
                  <a:gd name="connsiteX4" fmla="*/ 0 w 5503372"/>
                  <a:gd name="connsiteY4" fmla="*/ 594504 h 5989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03372" h="598990">
                    <a:moveTo>
                      <a:pt x="594504" y="0"/>
                    </a:moveTo>
                    <a:lnTo>
                      <a:pt x="5503372" y="0"/>
                    </a:lnTo>
                    <a:lnTo>
                      <a:pt x="5503372" y="598990"/>
                    </a:lnTo>
                    <a:lnTo>
                      <a:pt x="0" y="598990"/>
                    </a:lnTo>
                    <a:lnTo>
                      <a:pt x="0" y="594504"/>
                    </a:lnTo>
                    <a:close/>
                  </a:path>
                </a:pathLst>
              </a:custGeom>
              <a:solidFill>
                <a:srgbClr val="9EA3B7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lvl="4" algn="ctr"/>
                <a:r>
                  <a:rPr lang="ar-MA" dirty="0">
                    <a:latin typeface="Almarai Bold" pitchFamily="2" charset="-78"/>
                    <a:cs typeface="Almarai Bold" pitchFamily="2" charset="-78"/>
                  </a:rPr>
                  <a:t>4</a:t>
                </a:r>
                <a:endParaRPr lang="fr-FR" dirty="0">
                  <a:latin typeface="Almarai Bold" pitchFamily="2" charset="-78"/>
                  <a:cs typeface="Almarai Bold" pitchFamily="2" charset="-78"/>
                </a:endParaRPr>
              </a:p>
            </p:txBody>
          </p:sp>
          <p:sp>
            <p:nvSpPr>
              <p:cNvPr id="36" name="Freeform: Shape 35">
                <a:extLst>
                  <a:ext uri="{FF2B5EF4-FFF2-40B4-BE49-F238E27FC236}">
                    <a16:creationId xmlns:a16="http://schemas.microsoft.com/office/drawing/2014/main" id="{AFC413CE-E4D1-353B-0E58-924F71C34F5E}"/>
                  </a:ext>
                </a:extLst>
              </p:cNvPr>
              <p:cNvSpPr/>
              <p:nvPr/>
            </p:nvSpPr>
            <p:spPr>
              <a:xfrm rot="10800000">
                <a:off x="1944303" y="3127329"/>
                <a:ext cx="6268116" cy="598990"/>
              </a:xfrm>
              <a:custGeom>
                <a:avLst/>
                <a:gdLst>
                  <a:gd name="connsiteX0" fmla="*/ 594504 w 5503372"/>
                  <a:gd name="connsiteY0" fmla="*/ 0 h 598990"/>
                  <a:gd name="connsiteX1" fmla="*/ 5503372 w 5503372"/>
                  <a:gd name="connsiteY1" fmla="*/ 0 h 598990"/>
                  <a:gd name="connsiteX2" fmla="*/ 5503372 w 5503372"/>
                  <a:gd name="connsiteY2" fmla="*/ 598990 h 598990"/>
                  <a:gd name="connsiteX3" fmla="*/ 0 w 5503372"/>
                  <a:gd name="connsiteY3" fmla="*/ 598990 h 598990"/>
                  <a:gd name="connsiteX4" fmla="*/ 0 w 5503372"/>
                  <a:gd name="connsiteY4" fmla="*/ 594504 h 5989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03372" h="598990">
                    <a:moveTo>
                      <a:pt x="594504" y="0"/>
                    </a:moveTo>
                    <a:lnTo>
                      <a:pt x="5503372" y="0"/>
                    </a:lnTo>
                    <a:lnTo>
                      <a:pt x="5503372" y="598990"/>
                    </a:lnTo>
                    <a:lnTo>
                      <a:pt x="0" y="598990"/>
                    </a:lnTo>
                    <a:lnTo>
                      <a:pt x="0" y="594504"/>
                    </a:lnTo>
                    <a:close/>
                  </a:path>
                </a:pathLst>
              </a:custGeom>
              <a:solidFill>
                <a:srgbClr val="383D63"/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39700" h="139700" prst="divot"/>
              </a:sp3d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fr-FR"/>
              </a:p>
            </p:txBody>
          </p:sp>
        </p:grp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986B64D5-7AE2-9E98-35A2-BA2F18765BA3}"/>
                </a:ext>
              </a:extLst>
            </p:cNvPr>
            <p:cNvSpPr txBox="1"/>
            <p:nvPr/>
          </p:nvSpPr>
          <p:spPr>
            <a:xfrm>
              <a:off x="2769083" y="4707050"/>
              <a:ext cx="535531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1" algn="r"/>
              <a:r>
                <a:rPr lang="ar-MA" dirty="0">
                  <a:solidFill>
                    <a:schemeClr val="bg1"/>
                  </a:solidFill>
                  <a:latin typeface="Almarai Bold" pitchFamily="2" charset="-78"/>
                  <a:cs typeface="Almarai Bold" pitchFamily="2" charset="-78"/>
                </a:rPr>
                <a:t>العلاقة بين </a:t>
              </a:r>
              <a:r>
                <a:rPr lang="ar-MA" sz="1800" b="0" dirty="0">
                  <a:solidFill>
                    <a:srgbClr val="E3E3E3"/>
                  </a:solidFill>
                  <a:effectLst/>
                  <a:latin typeface="Almarai Bold" pitchFamily="2" charset="-78"/>
                  <a:ea typeface="Calibri" panose="020F0502020204030204" pitchFamily="34" charset="0"/>
                  <a:cs typeface="Almarai Bold" pitchFamily="2" charset="-78"/>
                </a:rPr>
                <a:t>الديداكتيك و </a:t>
              </a:r>
              <a:r>
                <a:rPr lang="ar-MA" dirty="0">
                  <a:solidFill>
                    <a:schemeClr val="bg1"/>
                  </a:solidFill>
                  <a:latin typeface="Almarai Bold" pitchFamily="2" charset="-78"/>
                  <a:cs typeface="Almarai Bold" pitchFamily="2" charset="-78"/>
                </a:rPr>
                <a:t>البيداغوجيا</a:t>
              </a:r>
              <a:endParaRPr lang="fr-FR" dirty="0">
                <a:solidFill>
                  <a:schemeClr val="bg1"/>
                </a:solidFill>
                <a:latin typeface="Almarai Bold" pitchFamily="2" charset="-78"/>
                <a:cs typeface="Almarai Bold" pitchFamily="2" charset="-78"/>
              </a:endParaRP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3007A1FB-A501-41BC-029E-F12F6CC9B044}"/>
              </a:ext>
            </a:extLst>
          </p:cNvPr>
          <p:cNvGrpSpPr>
            <a:grpSpLocks/>
          </p:cNvGrpSpPr>
          <p:nvPr/>
        </p:nvGrpSpPr>
        <p:grpSpPr>
          <a:xfrm>
            <a:off x="0" y="6259007"/>
            <a:ext cx="12192000" cy="598993"/>
            <a:chOff x="0" y="6259007"/>
            <a:chExt cx="12192000" cy="598993"/>
          </a:xfrm>
        </p:grpSpPr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B34E4FB8-6780-1102-C0B9-2DCC27419308}"/>
                </a:ext>
              </a:extLst>
            </p:cNvPr>
            <p:cNvSpPr>
              <a:spLocks/>
            </p:cNvSpPr>
            <p:nvPr/>
          </p:nvSpPr>
          <p:spPr>
            <a:xfrm>
              <a:off x="0" y="6259010"/>
              <a:ext cx="12192000" cy="598990"/>
            </a:xfrm>
            <a:prstGeom prst="rect">
              <a:avLst/>
            </a:prstGeom>
            <a:solidFill>
              <a:srgbClr val="383D6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6"/>
              <a:r>
                <a:rPr lang="ar-MA" sz="2400" dirty="0">
                  <a:latin typeface="Almarai Bold" pitchFamily="2" charset="-78"/>
                  <a:cs typeface="Almarai Bold" pitchFamily="2" charset="-78"/>
                </a:rPr>
                <a:t> </a:t>
              </a:r>
              <a:endParaRPr lang="fr-FR" sz="2400" dirty="0">
                <a:latin typeface="Almarai Bold" pitchFamily="2" charset="-78"/>
                <a:cs typeface="Almarai Bold" pitchFamily="2" charset="-78"/>
              </a:endParaRPr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733D5D91-1920-C4F1-593E-4CF0DDA25A8C}"/>
                </a:ext>
              </a:extLst>
            </p:cNvPr>
            <p:cNvSpPr>
              <a:spLocks/>
            </p:cNvSpPr>
            <p:nvPr/>
          </p:nvSpPr>
          <p:spPr>
            <a:xfrm rot="16200000" flipV="1">
              <a:off x="10612343" y="5278343"/>
              <a:ext cx="598989" cy="2560317"/>
            </a:xfrm>
            <a:custGeom>
              <a:avLst/>
              <a:gdLst>
                <a:gd name="connsiteX0" fmla="*/ 860323 w 860323"/>
                <a:gd name="connsiteY0" fmla="*/ 4391640 h 5350653"/>
                <a:gd name="connsiteX1" fmla="*/ 860323 w 860323"/>
                <a:gd name="connsiteY1" fmla="*/ 0 h 5350653"/>
                <a:gd name="connsiteX2" fmla="*/ 0 w 860323"/>
                <a:gd name="connsiteY2" fmla="*/ 0 h 5350653"/>
                <a:gd name="connsiteX3" fmla="*/ 0 w 860323"/>
                <a:gd name="connsiteY3" fmla="*/ 5350653 h 5350653"/>
                <a:gd name="connsiteX4" fmla="*/ 51263 w 860323"/>
                <a:gd name="connsiteY4" fmla="*/ 5303381 h 5350653"/>
                <a:gd name="connsiteX5" fmla="*/ 740624 w 860323"/>
                <a:gd name="connsiteY5" fmla="*/ 4410199 h 53506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60323" h="5350653">
                  <a:moveTo>
                    <a:pt x="860323" y="4391640"/>
                  </a:moveTo>
                  <a:lnTo>
                    <a:pt x="860323" y="0"/>
                  </a:lnTo>
                  <a:lnTo>
                    <a:pt x="0" y="0"/>
                  </a:lnTo>
                  <a:lnTo>
                    <a:pt x="0" y="5350653"/>
                  </a:lnTo>
                  <a:lnTo>
                    <a:pt x="51263" y="5303381"/>
                  </a:lnTo>
                  <a:cubicBezTo>
                    <a:pt x="254192" y="5071082"/>
                    <a:pt x="403404" y="4518411"/>
                    <a:pt x="740624" y="4410199"/>
                  </a:cubicBezTo>
                  <a:close/>
                </a:path>
              </a:pathLst>
            </a:custGeom>
            <a:solidFill>
              <a:srgbClr val="9EA3B7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wrap="square" rtlCol="0" anchor="ctr">
              <a:noAutofit/>
            </a:bodyPr>
            <a:lstStyle/>
            <a:p>
              <a:pPr algn="ctr"/>
              <a:r>
                <a:rPr lang="ar-MA" sz="2400" dirty="0">
                  <a:latin typeface="Almarai Bold" pitchFamily="2" charset="-78"/>
                  <a:cs typeface="Almarai Bold" pitchFamily="2" charset="-78"/>
                </a:rPr>
                <a:t> </a:t>
              </a:r>
              <a:endParaRPr lang="fr-FR" sz="2400" dirty="0">
                <a:latin typeface="Almarai Bold" pitchFamily="2" charset="-78"/>
                <a:cs typeface="Almarai Bold" pitchFamily="2" charset="-78"/>
              </a:endParaRPr>
            </a:p>
          </p:txBody>
        </p:sp>
      </p:grpSp>
      <p:sp>
        <p:nvSpPr>
          <p:cNvPr id="39" name="Rectangle 38">
            <a:extLst>
              <a:ext uri="{FF2B5EF4-FFF2-40B4-BE49-F238E27FC236}">
                <a16:creationId xmlns:a16="http://schemas.microsoft.com/office/drawing/2014/main" id="{1B731CC8-C753-00F9-C6A7-7D11EE8BC9C5}"/>
              </a:ext>
            </a:extLst>
          </p:cNvPr>
          <p:cNvSpPr/>
          <p:nvPr/>
        </p:nvSpPr>
        <p:spPr>
          <a:xfrm>
            <a:off x="1" y="6259006"/>
            <a:ext cx="986366" cy="598990"/>
          </a:xfrm>
          <a:prstGeom prst="rect">
            <a:avLst/>
          </a:prstGeom>
          <a:solidFill>
            <a:srgbClr val="383D6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dirty="0">
                <a:latin typeface="Almarai Bold" pitchFamily="2" charset="-78"/>
                <a:cs typeface="Almarai Bold" pitchFamily="2" charset="-78"/>
              </a:rPr>
              <a:t>5</a:t>
            </a:r>
            <a:endParaRPr lang="fr-FR" dirty="0">
              <a:latin typeface="Almarai Bold" pitchFamily="2" charset="-78"/>
              <a:cs typeface="Almarai Bold" pitchFamily="2" charset="-78"/>
            </a:endParaRPr>
          </a:p>
        </p:txBody>
      </p: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03AD1FF9-FDAE-2C51-4D50-E01783718516}"/>
              </a:ext>
            </a:extLst>
          </p:cNvPr>
          <p:cNvCxnSpPr/>
          <p:nvPr/>
        </p:nvCxnSpPr>
        <p:spPr>
          <a:xfrm>
            <a:off x="1006667" y="6259003"/>
            <a:ext cx="0" cy="598997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850740AC-6218-1145-DB05-74F453A8A695}"/>
              </a:ext>
            </a:extLst>
          </p:cNvPr>
          <p:cNvCxnSpPr>
            <a:cxnSpLocks/>
          </p:cNvCxnSpPr>
          <p:nvPr/>
        </p:nvCxnSpPr>
        <p:spPr>
          <a:xfrm>
            <a:off x="11748977" y="499163"/>
            <a:ext cx="0" cy="5759840"/>
          </a:xfrm>
          <a:prstGeom prst="line">
            <a:avLst/>
          </a:prstGeom>
          <a:ln w="76200">
            <a:solidFill>
              <a:srgbClr val="9EA3B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0" name="Group 49">
            <a:extLst>
              <a:ext uri="{FF2B5EF4-FFF2-40B4-BE49-F238E27FC236}">
                <a16:creationId xmlns:a16="http://schemas.microsoft.com/office/drawing/2014/main" id="{C25C8A50-95A1-ECC6-F4AC-B8E12A61DA07}"/>
              </a:ext>
            </a:extLst>
          </p:cNvPr>
          <p:cNvGrpSpPr/>
          <p:nvPr/>
        </p:nvGrpSpPr>
        <p:grpSpPr>
          <a:xfrm>
            <a:off x="11527234" y="3789215"/>
            <a:ext cx="440668" cy="440668"/>
            <a:chOff x="11527234" y="3789215"/>
            <a:chExt cx="440668" cy="440668"/>
          </a:xfrm>
        </p:grpSpPr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87DD13D8-6BB9-D8D3-1A16-877D53BC5628}"/>
                </a:ext>
              </a:extLst>
            </p:cNvPr>
            <p:cNvSpPr/>
            <p:nvPr/>
          </p:nvSpPr>
          <p:spPr>
            <a:xfrm>
              <a:off x="11527234" y="3789215"/>
              <a:ext cx="440668" cy="440668"/>
            </a:xfrm>
            <a:prstGeom prst="ellipse">
              <a:avLst/>
            </a:prstGeom>
            <a:solidFill>
              <a:srgbClr val="9EA3B7"/>
            </a:solidFill>
            <a:ln>
              <a:solidFill>
                <a:srgbClr val="9EA3B7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43" name="Oval 42">
              <a:extLst>
                <a:ext uri="{FF2B5EF4-FFF2-40B4-BE49-F238E27FC236}">
                  <a16:creationId xmlns:a16="http://schemas.microsoft.com/office/drawing/2014/main" id="{27F7B61F-1179-FA62-3027-F3F74771F1C5}"/>
                </a:ext>
              </a:extLst>
            </p:cNvPr>
            <p:cNvSpPr/>
            <p:nvPr/>
          </p:nvSpPr>
          <p:spPr>
            <a:xfrm>
              <a:off x="11644781" y="3906762"/>
              <a:ext cx="205574" cy="205574"/>
            </a:xfrm>
            <a:prstGeom prst="ellipse">
              <a:avLst/>
            </a:prstGeom>
            <a:solidFill>
              <a:srgbClr val="383D6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2931E25E-9EAD-754B-0559-F2D326C6F45D}"/>
              </a:ext>
            </a:extLst>
          </p:cNvPr>
          <p:cNvGrpSpPr/>
          <p:nvPr/>
        </p:nvGrpSpPr>
        <p:grpSpPr>
          <a:xfrm>
            <a:off x="11527234" y="1791479"/>
            <a:ext cx="440668" cy="440668"/>
            <a:chOff x="11527234" y="1791479"/>
            <a:chExt cx="440668" cy="440668"/>
          </a:xfrm>
        </p:grpSpPr>
        <p:sp>
          <p:nvSpPr>
            <p:cNvPr id="44" name="Oval 43">
              <a:extLst>
                <a:ext uri="{FF2B5EF4-FFF2-40B4-BE49-F238E27FC236}">
                  <a16:creationId xmlns:a16="http://schemas.microsoft.com/office/drawing/2014/main" id="{AD63E1DB-B8DB-49EE-3C40-20E3E653CBDD}"/>
                </a:ext>
              </a:extLst>
            </p:cNvPr>
            <p:cNvSpPr/>
            <p:nvPr/>
          </p:nvSpPr>
          <p:spPr>
            <a:xfrm>
              <a:off x="11527234" y="1791479"/>
              <a:ext cx="440668" cy="440668"/>
            </a:xfrm>
            <a:prstGeom prst="ellipse">
              <a:avLst/>
            </a:prstGeom>
            <a:solidFill>
              <a:srgbClr val="9EA3B7"/>
            </a:solidFill>
            <a:ln>
              <a:solidFill>
                <a:srgbClr val="9EA3B7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45" name="Oval 44">
              <a:extLst>
                <a:ext uri="{FF2B5EF4-FFF2-40B4-BE49-F238E27FC236}">
                  <a16:creationId xmlns:a16="http://schemas.microsoft.com/office/drawing/2014/main" id="{175312E2-D47A-0651-4538-89DF68FCC7DF}"/>
                </a:ext>
              </a:extLst>
            </p:cNvPr>
            <p:cNvSpPr/>
            <p:nvPr/>
          </p:nvSpPr>
          <p:spPr>
            <a:xfrm>
              <a:off x="11644781" y="1909026"/>
              <a:ext cx="205574" cy="205574"/>
            </a:xfrm>
            <a:prstGeom prst="ellipse">
              <a:avLst/>
            </a:prstGeom>
            <a:solidFill>
              <a:srgbClr val="383D6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47" name="TextBox 46">
            <a:extLst>
              <a:ext uri="{FF2B5EF4-FFF2-40B4-BE49-F238E27FC236}">
                <a16:creationId xmlns:a16="http://schemas.microsoft.com/office/drawing/2014/main" id="{CC55509F-8CAC-34A4-11C0-DD1D1A19B0F8}"/>
              </a:ext>
            </a:extLst>
          </p:cNvPr>
          <p:cNvSpPr txBox="1"/>
          <p:nvPr/>
        </p:nvSpPr>
        <p:spPr>
          <a:xfrm>
            <a:off x="5778503" y="2497070"/>
            <a:ext cx="5263665" cy="403979"/>
          </a:xfrm>
          <a:prstGeom prst="roundRect">
            <a:avLst>
              <a:gd name="adj" fmla="val 1782"/>
            </a:avLst>
          </a:prstGeom>
          <a:noFill/>
          <a:ln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2000" kern="1200" dirty="0">
                <a:solidFill>
                  <a:srgbClr val="000000"/>
                </a:solidFill>
                <a:effectLst/>
                <a:latin typeface="Almarai" pitchFamily="2" charset="-78"/>
                <a:cs typeface="Almarai" pitchFamily="2" charset="-78"/>
              </a:rPr>
              <a:t>لا يتعلق بمحتوى المادة </a:t>
            </a:r>
            <a:endParaRPr lang="fr-FR" sz="2000" dirty="0">
              <a:effectLst/>
              <a:latin typeface="Almarai" pitchFamily="2" charset="-78"/>
              <a:cs typeface="Almarai" pitchFamily="2" charset="-78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F7E3EC3F-C422-8263-6ED4-C578D19097CD}"/>
              </a:ext>
            </a:extLst>
          </p:cNvPr>
          <p:cNvSpPr txBox="1"/>
          <p:nvPr/>
        </p:nvSpPr>
        <p:spPr>
          <a:xfrm>
            <a:off x="5778503" y="4717508"/>
            <a:ext cx="5263665" cy="403979"/>
          </a:xfrm>
          <a:prstGeom prst="roundRect">
            <a:avLst>
              <a:gd name="adj" fmla="val 1782"/>
            </a:avLst>
          </a:prstGeom>
          <a:noFill/>
          <a:ln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2000" kern="1200" dirty="0">
                <a:solidFill>
                  <a:srgbClr val="000000"/>
                </a:solidFill>
                <a:effectLst/>
                <a:latin typeface="Almarai" pitchFamily="2" charset="-78"/>
                <a:cs typeface="Almarai" pitchFamily="2" charset="-78"/>
              </a:rPr>
              <a:t>يختلف من مادة لأخرى</a:t>
            </a:r>
          </a:p>
        </p:txBody>
      </p:sp>
    </p:spTree>
    <p:extLst>
      <p:ext uri="{BB962C8B-B14F-4D97-AF65-F5344CB8AC3E}">
        <p14:creationId xmlns:p14="http://schemas.microsoft.com/office/powerpoint/2010/main" val="100292982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>
        <p159:morph option="byObject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9E72DF-581E-B05E-2708-EF81D0B78E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B5736CB3-A609-4B4F-5F06-CECEB05F122B}"/>
              </a:ext>
            </a:extLst>
          </p:cNvPr>
          <p:cNvSpPr>
            <a:spLocks/>
          </p:cNvSpPr>
          <p:nvPr/>
        </p:nvSpPr>
        <p:spPr>
          <a:xfrm>
            <a:off x="0" y="12700"/>
            <a:ext cx="12192000" cy="6857999"/>
          </a:xfrm>
          <a:prstGeom prst="rect">
            <a:avLst/>
          </a:prstGeom>
          <a:solidFill>
            <a:srgbClr val="ED7D31">
              <a:alpha val="17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B8BE705-99B4-FB89-D5EF-C610AB514376}"/>
              </a:ext>
            </a:extLst>
          </p:cNvPr>
          <p:cNvGrpSpPr/>
          <p:nvPr/>
        </p:nvGrpSpPr>
        <p:grpSpPr>
          <a:xfrm>
            <a:off x="3911712" y="55409"/>
            <a:ext cx="8280284" cy="599002"/>
            <a:chOff x="2769083" y="1544828"/>
            <a:chExt cx="7885497" cy="599002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361B663D-CC61-ABF6-AF93-047363D3AC37}"/>
                </a:ext>
              </a:extLst>
            </p:cNvPr>
            <p:cNvGrpSpPr/>
            <p:nvPr/>
          </p:nvGrpSpPr>
          <p:grpSpPr>
            <a:xfrm>
              <a:off x="2769083" y="1544828"/>
              <a:ext cx="7885497" cy="599002"/>
              <a:chOff x="1944303" y="3127317"/>
              <a:chExt cx="7885497" cy="599002"/>
            </a:xfrm>
          </p:grpSpPr>
          <p:sp>
            <p:nvSpPr>
              <p:cNvPr id="7" name="Freeform: Shape 6">
                <a:extLst>
                  <a:ext uri="{FF2B5EF4-FFF2-40B4-BE49-F238E27FC236}">
                    <a16:creationId xmlns:a16="http://schemas.microsoft.com/office/drawing/2014/main" id="{9719EE3F-F9C9-92E4-77B8-F43067B2E916}"/>
                  </a:ext>
                </a:extLst>
              </p:cNvPr>
              <p:cNvSpPr/>
              <p:nvPr/>
            </p:nvSpPr>
            <p:spPr>
              <a:xfrm>
                <a:off x="7425740" y="3127317"/>
                <a:ext cx="2404060" cy="598990"/>
              </a:xfrm>
              <a:custGeom>
                <a:avLst/>
                <a:gdLst>
                  <a:gd name="connsiteX0" fmla="*/ 594504 w 5503372"/>
                  <a:gd name="connsiteY0" fmla="*/ 0 h 598990"/>
                  <a:gd name="connsiteX1" fmla="*/ 5503372 w 5503372"/>
                  <a:gd name="connsiteY1" fmla="*/ 0 h 598990"/>
                  <a:gd name="connsiteX2" fmla="*/ 5503372 w 5503372"/>
                  <a:gd name="connsiteY2" fmla="*/ 598990 h 598990"/>
                  <a:gd name="connsiteX3" fmla="*/ 0 w 5503372"/>
                  <a:gd name="connsiteY3" fmla="*/ 598990 h 598990"/>
                  <a:gd name="connsiteX4" fmla="*/ 0 w 5503372"/>
                  <a:gd name="connsiteY4" fmla="*/ 594504 h 5989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03372" h="598990">
                    <a:moveTo>
                      <a:pt x="594504" y="0"/>
                    </a:moveTo>
                    <a:lnTo>
                      <a:pt x="5503372" y="0"/>
                    </a:lnTo>
                    <a:lnTo>
                      <a:pt x="5503372" y="598990"/>
                    </a:lnTo>
                    <a:lnTo>
                      <a:pt x="0" y="598990"/>
                    </a:lnTo>
                    <a:lnTo>
                      <a:pt x="0" y="594504"/>
                    </a:lnTo>
                    <a:close/>
                  </a:path>
                </a:pathLst>
              </a:custGeom>
              <a:solidFill>
                <a:srgbClr val="9EA3B7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lvl="1" algn="ctr"/>
                <a:endParaRPr lang="fr-FR" dirty="0">
                  <a:latin typeface="Almarai Bold" pitchFamily="2" charset="-78"/>
                  <a:cs typeface="Almarai Bold" pitchFamily="2" charset="-78"/>
                </a:endParaRPr>
              </a:p>
            </p:txBody>
          </p:sp>
          <p:sp>
            <p:nvSpPr>
              <p:cNvPr id="12" name="Freeform: Shape 11">
                <a:extLst>
                  <a:ext uri="{FF2B5EF4-FFF2-40B4-BE49-F238E27FC236}">
                    <a16:creationId xmlns:a16="http://schemas.microsoft.com/office/drawing/2014/main" id="{D16CFA44-50E9-A507-7852-DC78189850C2}"/>
                  </a:ext>
                </a:extLst>
              </p:cNvPr>
              <p:cNvSpPr/>
              <p:nvPr/>
            </p:nvSpPr>
            <p:spPr>
              <a:xfrm rot="10800000">
                <a:off x="1944303" y="3127329"/>
                <a:ext cx="6268116" cy="598990"/>
              </a:xfrm>
              <a:custGeom>
                <a:avLst/>
                <a:gdLst>
                  <a:gd name="connsiteX0" fmla="*/ 594504 w 5503372"/>
                  <a:gd name="connsiteY0" fmla="*/ 0 h 598990"/>
                  <a:gd name="connsiteX1" fmla="*/ 5503372 w 5503372"/>
                  <a:gd name="connsiteY1" fmla="*/ 0 h 598990"/>
                  <a:gd name="connsiteX2" fmla="*/ 5503372 w 5503372"/>
                  <a:gd name="connsiteY2" fmla="*/ 598990 h 598990"/>
                  <a:gd name="connsiteX3" fmla="*/ 0 w 5503372"/>
                  <a:gd name="connsiteY3" fmla="*/ 598990 h 598990"/>
                  <a:gd name="connsiteX4" fmla="*/ 0 w 5503372"/>
                  <a:gd name="connsiteY4" fmla="*/ 594504 h 5989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03372" h="598990">
                    <a:moveTo>
                      <a:pt x="594504" y="0"/>
                    </a:moveTo>
                    <a:lnTo>
                      <a:pt x="5503372" y="0"/>
                    </a:lnTo>
                    <a:lnTo>
                      <a:pt x="5503372" y="598990"/>
                    </a:lnTo>
                    <a:lnTo>
                      <a:pt x="0" y="598990"/>
                    </a:lnTo>
                    <a:lnTo>
                      <a:pt x="0" y="594504"/>
                    </a:lnTo>
                    <a:close/>
                  </a:path>
                </a:pathLst>
              </a:custGeom>
              <a:solidFill>
                <a:srgbClr val="383D63"/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39700" h="139700" prst="divot"/>
              </a:sp3d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fr-FR" dirty="0"/>
              </a:p>
            </p:txBody>
          </p:sp>
        </p:grp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A740B93F-B65D-C6F3-9679-CD50614654E8}"/>
                </a:ext>
              </a:extLst>
            </p:cNvPr>
            <p:cNvSpPr txBox="1"/>
            <p:nvPr/>
          </p:nvSpPr>
          <p:spPr>
            <a:xfrm>
              <a:off x="4862195" y="1619250"/>
              <a:ext cx="320675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ar-MA" sz="1800" b="0" dirty="0">
                  <a:solidFill>
                    <a:srgbClr val="E3E3E3"/>
                  </a:solidFill>
                  <a:effectLst/>
                  <a:latin typeface="Almarai Bold" pitchFamily="2" charset="-78"/>
                  <a:ea typeface="Calibri" panose="020F0502020204030204" pitchFamily="34" charset="0"/>
                  <a:cs typeface="Almarai Bold" pitchFamily="2" charset="-78"/>
                </a:rPr>
                <a:t>الديداكتيك و أنواعه </a:t>
              </a:r>
              <a:endParaRPr lang="fr-FR" dirty="0">
                <a:solidFill>
                  <a:schemeClr val="bg1"/>
                </a:solidFill>
                <a:latin typeface="Almarai Bold" pitchFamily="2" charset="-78"/>
                <a:cs typeface="Almarai Bold" pitchFamily="2" charset="-78"/>
              </a:endParaRPr>
            </a:p>
          </p:txBody>
        </p:sp>
      </p:grpSp>
      <p:sp>
        <p:nvSpPr>
          <p:cNvPr id="32" name="TextBox 31">
            <a:extLst>
              <a:ext uri="{FF2B5EF4-FFF2-40B4-BE49-F238E27FC236}">
                <a16:creationId xmlns:a16="http://schemas.microsoft.com/office/drawing/2014/main" id="{AFAFB72F-75AE-5E8C-CF96-1A39E187FD06}"/>
              </a:ext>
            </a:extLst>
          </p:cNvPr>
          <p:cNvSpPr txBox="1"/>
          <p:nvPr/>
        </p:nvSpPr>
        <p:spPr>
          <a:xfrm>
            <a:off x="8000978" y="635977"/>
            <a:ext cx="3700519" cy="877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algn="r" rtl="1">
              <a:lnSpc>
                <a:spcPct val="250000"/>
              </a:lnSpc>
              <a:buClr>
                <a:srgbClr val="BB8EB8"/>
              </a:buClr>
            </a:pPr>
            <a:r>
              <a:rPr lang="ar-MA" sz="2400" dirty="0">
                <a:solidFill>
                  <a:schemeClr val="bg1"/>
                </a:solidFill>
                <a:highlight>
                  <a:srgbClr val="9EA3B7"/>
                </a:highlight>
                <a:latin typeface="Almarai Bold" pitchFamily="2" charset="-78"/>
                <a:cs typeface="Almarai Bold" pitchFamily="2" charset="-78"/>
              </a:rPr>
              <a:t>الديداكتيك العــــام </a:t>
            </a:r>
            <a:endParaRPr lang="ar-MA" sz="2400" dirty="0">
              <a:highlight>
                <a:srgbClr val="9EA3B7"/>
              </a:highlight>
              <a:latin typeface="Almarai Bold" pitchFamily="2" charset="-78"/>
              <a:cs typeface="Almarai Bold" pitchFamily="2" charset="-78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C95BACB-B903-4A1C-C692-CB4145DAAD3E}"/>
              </a:ext>
            </a:extLst>
          </p:cNvPr>
          <p:cNvSpPr txBox="1"/>
          <p:nvPr/>
        </p:nvSpPr>
        <p:spPr>
          <a:xfrm>
            <a:off x="1401198" y="1635586"/>
            <a:ext cx="9748837" cy="2243703"/>
          </a:xfrm>
          <a:prstGeom prst="roundRect">
            <a:avLst>
              <a:gd name="adj" fmla="val 1782"/>
            </a:avLst>
          </a:prstGeom>
          <a:noFill/>
          <a:ln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pPr algn="just" rtl="1">
              <a:lnSpc>
                <a:spcPct val="200000"/>
              </a:lnSpc>
            </a:pPr>
            <a:r>
              <a:rPr lang="ar-MA" sz="1800" dirty="0">
                <a:solidFill>
                  <a:schemeClr val="dk1"/>
                </a:solidFill>
                <a:latin typeface="Almarai" pitchFamily="2" charset="-78"/>
                <a:cs typeface="Almarai" pitchFamily="2" charset="-78"/>
              </a:rPr>
              <a:t>هي التي تكون مبادئها ونتائجها مطبقة علي مجموعة من المواد التعليمية وتنقسم الي قسمين</a:t>
            </a:r>
            <a:r>
              <a:rPr lang="en-CA" sz="1800" dirty="0">
                <a:solidFill>
                  <a:schemeClr val="dk1"/>
                </a:solidFill>
                <a:latin typeface="Almarai" pitchFamily="2" charset="-78"/>
                <a:cs typeface="Almarai" pitchFamily="2" charset="-78"/>
              </a:rPr>
              <a:t> : </a:t>
            </a:r>
          </a:p>
          <a:p>
            <a:pPr marL="342900" indent="-342900" algn="just" rtl="1">
              <a:lnSpc>
                <a:spcPct val="200000"/>
              </a:lnSpc>
              <a:buFont typeface="Wingdings" panose="05000000000000000000" pitchFamily="2" charset="2"/>
              <a:buChar char="v"/>
            </a:pPr>
            <a:r>
              <a:rPr lang="ar-MA" sz="1800" dirty="0">
                <a:solidFill>
                  <a:schemeClr val="dk1"/>
                </a:solidFill>
                <a:latin typeface="Almarai" pitchFamily="2" charset="-78"/>
                <a:cs typeface="Almarai" pitchFamily="2" charset="-78"/>
              </a:rPr>
              <a:t>يهتم بالوضعية البيداغوجية حيث يقدم المعطيات القاعدية التي تعتبر اساسية لتخطيط كل موضوع وكل وسيلة تعليمية لمجموع المتعلمين</a:t>
            </a:r>
            <a:r>
              <a:rPr lang="fr-FR" sz="1800" dirty="0">
                <a:solidFill>
                  <a:schemeClr val="dk1"/>
                </a:solidFill>
                <a:latin typeface="Almarai" pitchFamily="2" charset="-78"/>
                <a:cs typeface="Almarai" pitchFamily="2" charset="-78"/>
              </a:rPr>
              <a:t>.</a:t>
            </a:r>
          </a:p>
          <a:p>
            <a:pPr marL="342900" indent="-342900" algn="just" rtl="1">
              <a:lnSpc>
                <a:spcPct val="200000"/>
              </a:lnSpc>
              <a:buFont typeface="Wingdings" panose="05000000000000000000" pitchFamily="2" charset="2"/>
              <a:buChar char="v"/>
            </a:pPr>
            <a:r>
              <a:rPr lang="ar-MA" sz="1800" dirty="0">
                <a:solidFill>
                  <a:schemeClr val="dk1"/>
                </a:solidFill>
                <a:latin typeface="Almarai" pitchFamily="2" charset="-78"/>
                <a:cs typeface="Almarai" pitchFamily="2" charset="-78"/>
              </a:rPr>
              <a:t>يهتم </a:t>
            </a:r>
            <a:r>
              <a:rPr lang="ar-MA" sz="1800" dirty="0" err="1">
                <a:solidFill>
                  <a:schemeClr val="dk1"/>
                </a:solidFill>
                <a:latin typeface="Almarai" pitchFamily="2" charset="-78"/>
                <a:cs typeface="Almarai" pitchFamily="2" charset="-78"/>
              </a:rPr>
              <a:t>بالديداكتيك</a:t>
            </a:r>
            <a:r>
              <a:rPr lang="ar-MA" sz="1800" dirty="0">
                <a:solidFill>
                  <a:schemeClr val="dk1"/>
                </a:solidFill>
                <a:latin typeface="Almarai" pitchFamily="2" charset="-78"/>
                <a:cs typeface="Almarai" pitchFamily="2" charset="-78"/>
              </a:rPr>
              <a:t> التي تدرس القوانين العامة للتدريس بغض النظر عن محتوي مختلف مواد التدريس .</a:t>
            </a:r>
            <a:endParaRPr lang="fr-FR" sz="1800" dirty="0">
              <a:solidFill>
                <a:schemeClr val="dk1"/>
              </a:solidFill>
              <a:latin typeface="Almarai" pitchFamily="2" charset="-78"/>
              <a:cs typeface="Almarai" pitchFamily="2" charset="-78"/>
            </a:endParaRP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82C47C84-7AE4-C57D-E053-6A1FD5D88F61}"/>
              </a:ext>
            </a:extLst>
          </p:cNvPr>
          <p:cNvGrpSpPr/>
          <p:nvPr/>
        </p:nvGrpSpPr>
        <p:grpSpPr>
          <a:xfrm>
            <a:off x="-7135392" y="499163"/>
            <a:ext cx="7885497" cy="599002"/>
            <a:chOff x="2769083" y="1544828"/>
            <a:chExt cx="7885497" cy="599002"/>
          </a:xfrm>
        </p:grpSpPr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4710406D-3EFB-61BB-6508-273D6EE874D1}"/>
                </a:ext>
              </a:extLst>
            </p:cNvPr>
            <p:cNvGrpSpPr/>
            <p:nvPr/>
          </p:nvGrpSpPr>
          <p:grpSpPr>
            <a:xfrm>
              <a:off x="2769083" y="1544828"/>
              <a:ext cx="7885497" cy="599002"/>
              <a:chOff x="1944303" y="3127317"/>
              <a:chExt cx="7885497" cy="599002"/>
            </a:xfrm>
          </p:grpSpPr>
          <p:sp>
            <p:nvSpPr>
              <p:cNvPr id="16" name="Freeform: Shape 15">
                <a:extLst>
                  <a:ext uri="{FF2B5EF4-FFF2-40B4-BE49-F238E27FC236}">
                    <a16:creationId xmlns:a16="http://schemas.microsoft.com/office/drawing/2014/main" id="{C0A6DD89-3CFF-8998-4028-888688ECCC47}"/>
                  </a:ext>
                </a:extLst>
              </p:cNvPr>
              <p:cNvSpPr/>
              <p:nvPr/>
            </p:nvSpPr>
            <p:spPr>
              <a:xfrm>
                <a:off x="7425740" y="3127317"/>
                <a:ext cx="2404060" cy="598990"/>
              </a:xfrm>
              <a:custGeom>
                <a:avLst/>
                <a:gdLst>
                  <a:gd name="connsiteX0" fmla="*/ 594504 w 5503372"/>
                  <a:gd name="connsiteY0" fmla="*/ 0 h 598990"/>
                  <a:gd name="connsiteX1" fmla="*/ 5503372 w 5503372"/>
                  <a:gd name="connsiteY1" fmla="*/ 0 h 598990"/>
                  <a:gd name="connsiteX2" fmla="*/ 5503372 w 5503372"/>
                  <a:gd name="connsiteY2" fmla="*/ 598990 h 598990"/>
                  <a:gd name="connsiteX3" fmla="*/ 0 w 5503372"/>
                  <a:gd name="connsiteY3" fmla="*/ 598990 h 598990"/>
                  <a:gd name="connsiteX4" fmla="*/ 0 w 5503372"/>
                  <a:gd name="connsiteY4" fmla="*/ 594504 h 5989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03372" h="598990">
                    <a:moveTo>
                      <a:pt x="594504" y="0"/>
                    </a:moveTo>
                    <a:lnTo>
                      <a:pt x="5503372" y="0"/>
                    </a:lnTo>
                    <a:lnTo>
                      <a:pt x="5503372" y="598990"/>
                    </a:lnTo>
                    <a:lnTo>
                      <a:pt x="0" y="598990"/>
                    </a:lnTo>
                    <a:lnTo>
                      <a:pt x="0" y="594504"/>
                    </a:lnTo>
                    <a:close/>
                  </a:path>
                </a:pathLst>
              </a:custGeom>
              <a:solidFill>
                <a:srgbClr val="9EA3B7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lvl="4"/>
                <a:r>
                  <a:rPr lang="ar-MA" dirty="0">
                    <a:latin typeface="Almarai Bold" pitchFamily="2" charset="-78"/>
                    <a:cs typeface="Almarai Bold" pitchFamily="2" charset="-78"/>
                  </a:rPr>
                  <a:t>1</a:t>
                </a:r>
                <a:endParaRPr lang="fr-FR" dirty="0">
                  <a:latin typeface="Almarai Bold" pitchFamily="2" charset="-78"/>
                  <a:cs typeface="Almarai Bold" pitchFamily="2" charset="-78"/>
                </a:endParaRPr>
              </a:p>
            </p:txBody>
          </p:sp>
          <p:sp>
            <p:nvSpPr>
              <p:cNvPr id="17" name="Freeform: Shape 16">
                <a:extLst>
                  <a:ext uri="{FF2B5EF4-FFF2-40B4-BE49-F238E27FC236}">
                    <a16:creationId xmlns:a16="http://schemas.microsoft.com/office/drawing/2014/main" id="{F5E4612E-5652-C536-C3C4-594ED8891D8B}"/>
                  </a:ext>
                </a:extLst>
              </p:cNvPr>
              <p:cNvSpPr/>
              <p:nvPr/>
            </p:nvSpPr>
            <p:spPr>
              <a:xfrm rot="10800000">
                <a:off x="1944303" y="3127329"/>
                <a:ext cx="6268116" cy="598990"/>
              </a:xfrm>
              <a:custGeom>
                <a:avLst/>
                <a:gdLst>
                  <a:gd name="connsiteX0" fmla="*/ 594504 w 5503372"/>
                  <a:gd name="connsiteY0" fmla="*/ 0 h 598990"/>
                  <a:gd name="connsiteX1" fmla="*/ 5503372 w 5503372"/>
                  <a:gd name="connsiteY1" fmla="*/ 0 h 598990"/>
                  <a:gd name="connsiteX2" fmla="*/ 5503372 w 5503372"/>
                  <a:gd name="connsiteY2" fmla="*/ 598990 h 598990"/>
                  <a:gd name="connsiteX3" fmla="*/ 0 w 5503372"/>
                  <a:gd name="connsiteY3" fmla="*/ 598990 h 598990"/>
                  <a:gd name="connsiteX4" fmla="*/ 0 w 5503372"/>
                  <a:gd name="connsiteY4" fmla="*/ 594504 h 5989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03372" h="598990">
                    <a:moveTo>
                      <a:pt x="594504" y="0"/>
                    </a:moveTo>
                    <a:lnTo>
                      <a:pt x="5503372" y="0"/>
                    </a:lnTo>
                    <a:lnTo>
                      <a:pt x="5503372" y="598990"/>
                    </a:lnTo>
                    <a:lnTo>
                      <a:pt x="0" y="598990"/>
                    </a:lnTo>
                    <a:lnTo>
                      <a:pt x="0" y="594504"/>
                    </a:lnTo>
                    <a:close/>
                  </a:path>
                </a:pathLst>
              </a:custGeom>
              <a:solidFill>
                <a:srgbClr val="383D63"/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39700" h="139700" prst="divot"/>
              </a:sp3d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fr-FR" dirty="0"/>
              </a:p>
            </p:txBody>
          </p:sp>
        </p:grp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59693304-D058-3F06-89ED-838DA1068244}"/>
                </a:ext>
              </a:extLst>
            </p:cNvPr>
            <p:cNvSpPr txBox="1"/>
            <p:nvPr/>
          </p:nvSpPr>
          <p:spPr>
            <a:xfrm>
              <a:off x="5788025" y="1619250"/>
              <a:ext cx="320675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1" algn="ctr"/>
              <a:r>
                <a:rPr lang="ar-MA" dirty="0">
                  <a:solidFill>
                    <a:schemeClr val="bg1"/>
                  </a:solidFill>
                  <a:latin typeface="Almarai Bold" pitchFamily="2" charset="-78"/>
                  <a:cs typeface="Almarai Bold" pitchFamily="2" charset="-78"/>
                </a:rPr>
                <a:t>تمهيد</a:t>
              </a:r>
              <a:endParaRPr lang="fr-FR" dirty="0">
                <a:solidFill>
                  <a:schemeClr val="bg1"/>
                </a:solidFill>
                <a:latin typeface="Almarai Bold" pitchFamily="2" charset="-78"/>
                <a:cs typeface="Almarai Bold" pitchFamily="2" charset="-78"/>
              </a:endParaRP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4008C067-87D5-3E7D-85DF-F9ACFA01AC68}"/>
              </a:ext>
            </a:extLst>
          </p:cNvPr>
          <p:cNvGrpSpPr/>
          <p:nvPr/>
        </p:nvGrpSpPr>
        <p:grpSpPr>
          <a:xfrm>
            <a:off x="-6667646" y="1514961"/>
            <a:ext cx="8019330" cy="599002"/>
            <a:chOff x="2882900" y="2560626"/>
            <a:chExt cx="7771680" cy="599002"/>
          </a:xfrm>
        </p:grpSpPr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CEAE5A35-0D66-1932-ED96-527032ACA07D}"/>
                </a:ext>
              </a:extLst>
            </p:cNvPr>
            <p:cNvGrpSpPr/>
            <p:nvPr/>
          </p:nvGrpSpPr>
          <p:grpSpPr>
            <a:xfrm>
              <a:off x="2971799" y="2560626"/>
              <a:ext cx="7682781" cy="599002"/>
              <a:chOff x="2147019" y="3127317"/>
              <a:chExt cx="7682781" cy="599002"/>
            </a:xfrm>
          </p:grpSpPr>
          <p:sp>
            <p:nvSpPr>
              <p:cNvPr id="21" name="Freeform: Shape 20">
                <a:extLst>
                  <a:ext uri="{FF2B5EF4-FFF2-40B4-BE49-F238E27FC236}">
                    <a16:creationId xmlns:a16="http://schemas.microsoft.com/office/drawing/2014/main" id="{171BEDE8-5E63-0AC8-E4D6-529E454CDBD1}"/>
                  </a:ext>
                </a:extLst>
              </p:cNvPr>
              <p:cNvSpPr/>
              <p:nvPr/>
            </p:nvSpPr>
            <p:spPr>
              <a:xfrm>
                <a:off x="7425740" y="3127317"/>
                <a:ext cx="2404060" cy="598990"/>
              </a:xfrm>
              <a:custGeom>
                <a:avLst/>
                <a:gdLst>
                  <a:gd name="connsiteX0" fmla="*/ 594504 w 5503372"/>
                  <a:gd name="connsiteY0" fmla="*/ 0 h 598990"/>
                  <a:gd name="connsiteX1" fmla="*/ 5503372 w 5503372"/>
                  <a:gd name="connsiteY1" fmla="*/ 0 h 598990"/>
                  <a:gd name="connsiteX2" fmla="*/ 5503372 w 5503372"/>
                  <a:gd name="connsiteY2" fmla="*/ 598990 h 598990"/>
                  <a:gd name="connsiteX3" fmla="*/ 0 w 5503372"/>
                  <a:gd name="connsiteY3" fmla="*/ 598990 h 598990"/>
                  <a:gd name="connsiteX4" fmla="*/ 0 w 5503372"/>
                  <a:gd name="connsiteY4" fmla="*/ 594504 h 5989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03372" h="598990">
                    <a:moveTo>
                      <a:pt x="594504" y="0"/>
                    </a:moveTo>
                    <a:lnTo>
                      <a:pt x="5503372" y="0"/>
                    </a:lnTo>
                    <a:lnTo>
                      <a:pt x="5503372" y="598990"/>
                    </a:lnTo>
                    <a:lnTo>
                      <a:pt x="0" y="598990"/>
                    </a:lnTo>
                    <a:lnTo>
                      <a:pt x="0" y="594504"/>
                    </a:lnTo>
                    <a:close/>
                  </a:path>
                </a:pathLst>
              </a:custGeom>
              <a:solidFill>
                <a:srgbClr val="9EA3B7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lvl="3" algn="ctr"/>
                <a:r>
                  <a:rPr lang="ar-MA" dirty="0">
                    <a:latin typeface="Almarai Bold" pitchFamily="2" charset="-78"/>
                    <a:cs typeface="Almarai Bold" pitchFamily="2" charset="-78"/>
                  </a:rPr>
                  <a:t>2</a:t>
                </a:r>
                <a:endParaRPr lang="fr-FR" dirty="0">
                  <a:latin typeface="Almarai Bold" pitchFamily="2" charset="-78"/>
                  <a:cs typeface="Almarai Bold" pitchFamily="2" charset="-78"/>
                </a:endParaRPr>
              </a:p>
            </p:txBody>
          </p:sp>
          <p:sp>
            <p:nvSpPr>
              <p:cNvPr id="22" name="Freeform: Shape 21">
                <a:extLst>
                  <a:ext uri="{FF2B5EF4-FFF2-40B4-BE49-F238E27FC236}">
                    <a16:creationId xmlns:a16="http://schemas.microsoft.com/office/drawing/2014/main" id="{DA64E477-FD86-06A5-E742-21B555E18745}"/>
                  </a:ext>
                </a:extLst>
              </p:cNvPr>
              <p:cNvSpPr/>
              <p:nvPr/>
            </p:nvSpPr>
            <p:spPr>
              <a:xfrm rot="10800000">
                <a:off x="2147019" y="3127329"/>
                <a:ext cx="6065399" cy="598990"/>
              </a:xfrm>
              <a:custGeom>
                <a:avLst/>
                <a:gdLst>
                  <a:gd name="connsiteX0" fmla="*/ 594504 w 5503372"/>
                  <a:gd name="connsiteY0" fmla="*/ 0 h 598990"/>
                  <a:gd name="connsiteX1" fmla="*/ 5503372 w 5503372"/>
                  <a:gd name="connsiteY1" fmla="*/ 0 h 598990"/>
                  <a:gd name="connsiteX2" fmla="*/ 5503372 w 5503372"/>
                  <a:gd name="connsiteY2" fmla="*/ 598990 h 598990"/>
                  <a:gd name="connsiteX3" fmla="*/ 0 w 5503372"/>
                  <a:gd name="connsiteY3" fmla="*/ 598990 h 598990"/>
                  <a:gd name="connsiteX4" fmla="*/ 0 w 5503372"/>
                  <a:gd name="connsiteY4" fmla="*/ 594504 h 5989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03372" h="598990">
                    <a:moveTo>
                      <a:pt x="594504" y="0"/>
                    </a:moveTo>
                    <a:lnTo>
                      <a:pt x="5503372" y="0"/>
                    </a:lnTo>
                    <a:lnTo>
                      <a:pt x="5503372" y="598990"/>
                    </a:lnTo>
                    <a:lnTo>
                      <a:pt x="0" y="598990"/>
                    </a:lnTo>
                    <a:lnTo>
                      <a:pt x="0" y="594504"/>
                    </a:lnTo>
                    <a:close/>
                  </a:path>
                </a:pathLst>
              </a:custGeom>
              <a:solidFill>
                <a:srgbClr val="383D63"/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39700" h="139700" prst="divot"/>
              </a:sp3d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fr-FR"/>
              </a:p>
            </p:txBody>
          </p:sp>
        </p:grp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DA0E3F45-E34D-3597-AD5E-B4F7220C5F66}"/>
                </a:ext>
              </a:extLst>
            </p:cNvPr>
            <p:cNvSpPr txBox="1"/>
            <p:nvPr/>
          </p:nvSpPr>
          <p:spPr>
            <a:xfrm>
              <a:off x="2882900" y="2621204"/>
              <a:ext cx="531963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ar-MA" sz="1800" b="0" dirty="0">
                  <a:solidFill>
                    <a:srgbClr val="E3E3E3"/>
                  </a:solidFill>
                  <a:effectLst/>
                  <a:latin typeface="Almarai Bold" pitchFamily="2" charset="-78"/>
                  <a:ea typeface="Calibri" panose="020F0502020204030204" pitchFamily="34" charset="0"/>
                  <a:cs typeface="Almarai Bold" pitchFamily="2" charset="-78"/>
                </a:rPr>
                <a:t>الديداكتيك و أنواعه </a:t>
              </a:r>
              <a:endParaRPr lang="fr-FR" dirty="0">
                <a:solidFill>
                  <a:schemeClr val="bg1"/>
                </a:solidFill>
                <a:latin typeface="Almarai Bold" pitchFamily="2" charset="-78"/>
                <a:cs typeface="Almarai Bold" pitchFamily="2" charset="-78"/>
              </a:endParaRP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8FA827EB-AD22-D7D7-F612-5168B001FCF5}"/>
              </a:ext>
            </a:extLst>
          </p:cNvPr>
          <p:cNvGrpSpPr/>
          <p:nvPr/>
        </p:nvGrpSpPr>
        <p:grpSpPr>
          <a:xfrm>
            <a:off x="-7135392" y="2591325"/>
            <a:ext cx="7885497" cy="599002"/>
            <a:chOff x="2769083" y="4592221"/>
            <a:chExt cx="7885497" cy="599002"/>
          </a:xfrm>
        </p:grpSpPr>
        <p:grpSp>
          <p:nvGrpSpPr>
            <p:cNvPr id="27" name="Group 26">
              <a:extLst>
                <a:ext uri="{FF2B5EF4-FFF2-40B4-BE49-F238E27FC236}">
                  <a16:creationId xmlns:a16="http://schemas.microsoft.com/office/drawing/2014/main" id="{2DB70CF1-1AB6-0E3A-8FC4-04B30F640620}"/>
                </a:ext>
              </a:extLst>
            </p:cNvPr>
            <p:cNvGrpSpPr/>
            <p:nvPr/>
          </p:nvGrpSpPr>
          <p:grpSpPr>
            <a:xfrm>
              <a:off x="2769083" y="4592221"/>
              <a:ext cx="7885497" cy="599002"/>
              <a:chOff x="1944303" y="3127317"/>
              <a:chExt cx="7885497" cy="599002"/>
            </a:xfrm>
          </p:grpSpPr>
          <p:sp>
            <p:nvSpPr>
              <p:cNvPr id="29" name="Freeform: Shape 28">
                <a:extLst>
                  <a:ext uri="{FF2B5EF4-FFF2-40B4-BE49-F238E27FC236}">
                    <a16:creationId xmlns:a16="http://schemas.microsoft.com/office/drawing/2014/main" id="{56D2B5E0-882A-31A4-6953-96C65D3D349E}"/>
                  </a:ext>
                </a:extLst>
              </p:cNvPr>
              <p:cNvSpPr/>
              <p:nvPr/>
            </p:nvSpPr>
            <p:spPr>
              <a:xfrm>
                <a:off x="7425740" y="3127317"/>
                <a:ext cx="2404060" cy="598990"/>
              </a:xfrm>
              <a:custGeom>
                <a:avLst/>
                <a:gdLst>
                  <a:gd name="connsiteX0" fmla="*/ 594504 w 5503372"/>
                  <a:gd name="connsiteY0" fmla="*/ 0 h 598990"/>
                  <a:gd name="connsiteX1" fmla="*/ 5503372 w 5503372"/>
                  <a:gd name="connsiteY1" fmla="*/ 0 h 598990"/>
                  <a:gd name="connsiteX2" fmla="*/ 5503372 w 5503372"/>
                  <a:gd name="connsiteY2" fmla="*/ 598990 h 598990"/>
                  <a:gd name="connsiteX3" fmla="*/ 0 w 5503372"/>
                  <a:gd name="connsiteY3" fmla="*/ 598990 h 598990"/>
                  <a:gd name="connsiteX4" fmla="*/ 0 w 5503372"/>
                  <a:gd name="connsiteY4" fmla="*/ 594504 h 5989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03372" h="598990">
                    <a:moveTo>
                      <a:pt x="594504" y="0"/>
                    </a:moveTo>
                    <a:lnTo>
                      <a:pt x="5503372" y="0"/>
                    </a:lnTo>
                    <a:lnTo>
                      <a:pt x="5503372" y="598990"/>
                    </a:lnTo>
                    <a:lnTo>
                      <a:pt x="0" y="598990"/>
                    </a:lnTo>
                    <a:lnTo>
                      <a:pt x="0" y="594504"/>
                    </a:lnTo>
                    <a:close/>
                  </a:path>
                </a:pathLst>
              </a:custGeom>
              <a:solidFill>
                <a:srgbClr val="9EA3B7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lvl="4" algn="ctr"/>
                <a:r>
                  <a:rPr lang="ar-MA" dirty="0">
                    <a:latin typeface="Almarai Bold" pitchFamily="2" charset="-78"/>
                    <a:cs typeface="Almarai Bold" pitchFamily="2" charset="-78"/>
                  </a:rPr>
                  <a:t>3</a:t>
                </a:r>
                <a:endParaRPr lang="fr-FR" dirty="0">
                  <a:latin typeface="Almarai Bold" pitchFamily="2" charset="-78"/>
                  <a:cs typeface="Almarai Bold" pitchFamily="2" charset="-78"/>
                </a:endParaRPr>
              </a:p>
            </p:txBody>
          </p:sp>
          <p:sp>
            <p:nvSpPr>
              <p:cNvPr id="30" name="Freeform: Shape 29">
                <a:extLst>
                  <a:ext uri="{FF2B5EF4-FFF2-40B4-BE49-F238E27FC236}">
                    <a16:creationId xmlns:a16="http://schemas.microsoft.com/office/drawing/2014/main" id="{9BBC4A90-41E7-3C01-2F5B-E1939883A090}"/>
                  </a:ext>
                </a:extLst>
              </p:cNvPr>
              <p:cNvSpPr/>
              <p:nvPr/>
            </p:nvSpPr>
            <p:spPr>
              <a:xfrm rot="10800000">
                <a:off x="1944303" y="3127329"/>
                <a:ext cx="6268116" cy="598990"/>
              </a:xfrm>
              <a:custGeom>
                <a:avLst/>
                <a:gdLst>
                  <a:gd name="connsiteX0" fmla="*/ 594504 w 5503372"/>
                  <a:gd name="connsiteY0" fmla="*/ 0 h 598990"/>
                  <a:gd name="connsiteX1" fmla="*/ 5503372 w 5503372"/>
                  <a:gd name="connsiteY1" fmla="*/ 0 h 598990"/>
                  <a:gd name="connsiteX2" fmla="*/ 5503372 w 5503372"/>
                  <a:gd name="connsiteY2" fmla="*/ 598990 h 598990"/>
                  <a:gd name="connsiteX3" fmla="*/ 0 w 5503372"/>
                  <a:gd name="connsiteY3" fmla="*/ 598990 h 598990"/>
                  <a:gd name="connsiteX4" fmla="*/ 0 w 5503372"/>
                  <a:gd name="connsiteY4" fmla="*/ 594504 h 5989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03372" h="598990">
                    <a:moveTo>
                      <a:pt x="594504" y="0"/>
                    </a:moveTo>
                    <a:lnTo>
                      <a:pt x="5503372" y="0"/>
                    </a:lnTo>
                    <a:lnTo>
                      <a:pt x="5503372" y="598990"/>
                    </a:lnTo>
                    <a:lnTo>
                      <a:pt x="0" y="598990"/>
                    </a:lnTo>
                    <a:lnTo>
                      <a:pt x="0" y="594504"/>
                    </a:lnTo>
                    <a:close/>
                  </a:path>
                </a:pathLst>
              </a:custGeom>
              <a:solidFill>
                <a:srgbClr val="383D63"/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39700" h="139700" prst="divot"/>
              </a:sp3d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fr-FR"/>
              </a:p>
            </p:txBody>
          </p:sp>
        </p:grp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A67F77E1-8721-2EBF-F2BB-2DC6B7C6073E}"/>
                </a:ext>
              </a:extLst>
            </p:cNvPr>
            <p:cNvSpPr txBox="1"/>
            <p:nvPr/>
          </p:nvSpPr>
          <p:spPr>
            <a:xfrm>
              <a:off x="2769083" y="4707050"/>
              <a:ext cx="535531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1" algn="r"/>
              <a:r>
                <a:rPr lang="ar-MA" dirty="0">
                  <a:solidFill>
                    <a:schemeClr val="bg1"/>
                  </a:solidFill>
                  <a:latin typeface="Almarai Bold" pitchFamily="2" charset="-78"/>
                  <a:cs typeface="Almarai Bold" pitchFamily="2" charset="-78"/>
                </a:rPr>
                <a:t>البيداغوجيا </a:t>
              </a:r>
              <a:r>
                <a:rPr lang="ar-MA" sz="1800" b="0" dirty="0">
                  <a:solidFill>
                    <a:srgbClr val="E3E3E3"/>
                  </a:solidFill>
                  <a:effectLst/>
                  <a:latin typeface="Almarai Bold" pitchFamily="2" charset="-78"/>
                  <a:ea typeface="Calibri" panose="020F0502020204030204" pitchFamily="34" charset="0"/>
                  <a:cs typeface="Almarai Bold" pitchFamily="2" charset="-78"/>
                </a:rPr>
                <a:t>و أنواعها </a:t>
              </a:r>
              <a:endParaRPr lang="fr-FR" dirty="0">
                <a:solidFill>
                  <a:schemeClr val="bg1"/>
                </a:solidFill>
                <a:latin typeface="Almarai Bold" pitchFamily="2" charset="-78"/>
                <a:cs typeface="Almarai Bold" pitchFamily="2" charset="-78"/>
              </a:endParaRP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57985436-4A0E-7043-34E0-804B57EBDA72}"/>
              </a:ext>
            </a:extLst>
          </p:cNvPr>
          <p:cNvGrpSpPr/>
          <p:nvPr/>
        </p:nvGrpSpPr>
        <p:grpSpPr>
          <a:xfrm>
            <a:off x="-7135392" y="3537191"/>
            <a:ext cx="7885497" cy="599002"/>
            <a:chOff x="2769083" y="4592221"/>
            <a:chExt cx="7885497" cy="599002"/>
          </a:xfrm>
        </p:grpSpPr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id="{E62C454C-269F-D8EE-6083-F5981B01D575}"/>
                </a:ext>
              </a:extLst>
            </p:cNvPr>
            <p:cNvGrpSpPr/>
            <p:nvPr/>
          </p:nvGrpSpPr>
          <p:grpSpPr>
            <a:xfrm>
              <a:off x="2769083" y="4592221"/>
              <a:ext cx="7885497" cy="599002"/>
              <a:chOff x="1944303" y="3127317"/>
              <a:chExt cx="7885497" cy="599002"/>
            </a:xfrm>
          </p:grpSpPr>
          <p:sp>
            <p:nvSpPr>
              <p:cNvPr id="35" name="Freeform: Shape 34">
                <a:extLst>
                  <a:ext uri="{FF2B5EF4-FFF2-40B4-BE49-F238E27FC236}">
                    <a16:creationId xmlns:a16="http://schemas.microsoft.com/office/drawing/2014/main" id="{B6785A21-BD79-865D-48E1-CC0C183E9E7C}"/>
                  </a:ext>
                </a:extLst>
              </p:cNvPr>
              <p:cNvSpPr/>
              <p:nvPr/>
            </p:nvSpPr>
            <p:spPr>
              <a:xfrm>
                <a:off x="7425740" y="3127317"/>
                <a:ext cx="2404060" cy="598990"/>
              </a:xfrm>
              <a:custGeom>
                <a:avLst/>
                <a:gdLst>
                  <a:gd name="connsiteX0" fmla="*/ 594504 w 5503372"/>
                  <a:gd name="connsiteY0" fmla="*/ 0 h 598990"/>
                  <a:gd name="connsiteX1" fmla="*/ 5503372 w 5503372"/>
                  <a:gd name="connsiteY1" fmla="*/ 0 h 598990"/>
                  <a:gd name="connsiteX2" fmla="*/ 5503372 w 5503372"/>
                  <a:gd name="connsiteY2" fmla="*/ 598990 h 598990"/>
                  <a:gd name="connsiteX3" fmla="*/ 0 w 5503372"/>
                  <a:gd name="connsiteY3" fmla="*/ 598990 h 598990"/>
                  <a:gd name="connsiteX4" fmla="*/ 0 w 5503372"/>
                  <a:gd name="connsiteY4" fmla="*/ 594504 h 5989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03372" h="598990">
                    <a:moveTo>
                      <a:pt x="594504" y="0"/>
                    </a:moveTo>
                    <a:lnTo>
                      <a:pt x="5503372" y="0"/>
                    </a:lnTo>
                    <a:lnTo>
                      <a:pt x="5503372" y="598990"/>
                    </a:lnTo>
                    <a:lnTo>
                      <a:pt x="0" y="598990"/>
                    </a:lnTo>
                    <a:lnTo>
                      <a:pt x="0" y="594504"/>
                    </a:lnTo>
                    <a:close/>
                  </a:path>
                </a:pathLst>
              </a:custGeom>
              <a:solidFill>
                <a:srgbClr val="9EA3B7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lvl="4" algn="ctr"/>
                <a:r>
                  <a:rPr lang="ar-MA" dirty="0">
                    <a:latin typeface="Almarai Bold" pitchFamily="2" charset="-78"/>
                    <a:cs typeface="Almarai Bold" pitchFamily="2" charset="-78"/>
                  </a:rPr>
                  <a:t>4</a:t>
                </a:r>
                <a:endParaRPr lang="fr-FR" dirty="0">
                  <a:latin typeface="Almarai Bold" pitchFamily="2" charset="-78"/>
                  <a:cs typeface="Almarai Bold" pitchFamily="2" charset="-78"/>
                </a:endParaRPr>
              </a:p>
            </p:txBody>
          </p:sp>
          <p:sp>
            <p:nvSpPr>
              <p:cNvPr id="36" name="Freeform: Shape 35">
                <a:extLst>
                  <a:ext uri="{FF2B5EF4-FFF2-40B4-BE49-F238E27FC236}">
                    <a16:creationId xmlns:a16="http://schemas.microsoft.com/office/drawing/2014/main" id="{2D85304B-BD4A-B6B2-6A8C-DE95DC3A4849}"/>
                  </a:ext>
                </a:extLst>
              </p:cNvPr>
              <p:cNvSpPr/>
              <p:nvPr/>
            </p:nvSpPr>
            <p:spPr>
              <a:xfrm rot="10800000">
                <a:off x="1944303" y="3127329"/>
                <a:ext cx="6268116" cy="598990"/>
              </a:xfrm>
              <a:custGeom>
                <a:avLst/>
                <a:gdLst>
                  <a:gd name="connsiteX0" fmla="*/ 594504 w 5503372"/>
                  <a:gd name="connsiteY0" fmla="*/ 0 h 598990"/>
                  <a:gd name="connsiteX1" fmla="*/ 5503372 w 5503372"/>
                  <a:gd name="connsiteY1" fmla="*/ 0 h 598990"/>
                  <a:gd name="connsiteX2" fmla="*/ 5503372 w 5503372"/>
                  <a:gd name="connsiteY2" fmla="*/ 598990 h 598990"/>
                  <a:gd name="connsiteX3" fmla="*/ 0 w 5503372"/>
                  <a:gd name="connsiteY3" fmla="*/ 598990 h 598990"/>
                  <a:gd name="connsiteX4" fmla="*/ 0 w 5503372"/>
                  <a:gd name="connsiteY4" fmla="*/ 594504 h 5989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03372" h="598990">
                    <a:moveTo>
                      <a:pt x="594504" y="0"/>
                    </a:moveTo>
                    <a:lnTo>
                      <a:pt x="5503372" y="0"/>
                    </a:lnTo>
                    <a:lnTo>
                      <a:pt x="5503372" y="598990"/>
                    </a:lnTo>
                    <a:lnTo>
                      <a:pt x="0" y="598990"/>
                    </a:lnTo>
                    <a:lnTo>
                      <a:pt x="0" y="594504"/>
                    </a:lnTo>
                    <a:close/>
                  </a:path>
                </a:pathLst>
              </a:custGeom>
              <a:solidFill>
                <a:srgbClr val="383D63"/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39700" h="139700" prst="divot"/>
              </a:sp3d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fr-FR"/>
              </a:p>
            </p:txBody>
          </p:sp>
        </p:grp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9357FAEA-2F1A-27A8-0863-4EE734FC0660}"/>
                </a:ext>
              </a:extLst>
            </p:cNvPr>
            <p:cNvSpPr txBox="1"/>
            <p:nvPr/>
          </p:nvSpPr>
          <p:spPr>
            <a:xfrm>
              <a:off x="2769083" y="4707050"/>
              <a:ext cx="535531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1" algn="r"/>
              <a:r>
                <a:rPr lang="ar-MA" dirty="0">
                  <a:solidFill>
                    <a:schemeClr val="bg1"/>
                  </a:solidFill>
                  <a:latin typeface="Almarai Bold" pitchFamily="2" charset="-78"/>
                  <a:cs typeface="Almarai Bold" pitchFamily="2" charset="-78"/>
                </a:rPr>
                <a:t>العلاقة بين </a:t>
              </a:r>
              <a:r>
                <a:rPr lang="ar-MA" sz="1800" b="0" dirty="0">
                  <a:solidFill>
                    <a:srgbClr val="E3E3E3"/>
                  </a:solidFill>
                  <a:effectLst/>
                  <a:latin typeface="Almarai Bold" pitchFamily="2" charset="-78"/>
                  <a:ea typeface="Calibri" panose="020F0502020204030204" pitchFamily="34" charset="0"/>
                  <a:cs typeface="Almarai Bold" pitchFamily="2" charset="-78"/>
                </a:rPr>
                <a:t>الديداكتيك و </a:t>
              </a:r>
              <a:r>
                <a:rPr lang="ar-MA" dirty="0">
                  <a:solidFill>
                    <a:schemeClr val="bg1"/>
                  </a:solidFill>
                  <a:latin typeface="Almarai Bold" pitchFamily="2" charset="-78"/>
                  <a:cs typeface="Almarai Bold" pitchFamily="2" charset="-78"/>
                </a:rPr>
                <a:t>البيداغوجيا</a:t>
              </a:r>
              <a:endParaRPr lang="fr-FR" dirty="0">
                <a:solidFill>
                  <a:schemeClr val="bg1"/>
                </a:solidFill>
                <a:latin typeface="Almarai Bold" pitchFamily="2" charset="-78"/>
                <a:cs typeface="Almarai Bold" pitchFamily="2" charset="-78"/>
              </a:endParaRP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21AD7248-81B0-492B-32E9-DBEA59888369}"/>
              </a:ext>
            </a:extLst>
          </p:cNvPr>
          <p:cNvGrpSpPr>
            <a:grpSpLocks/>
          </p:cNvGrpSpPr>
          <p:nvPr/>
        </p:nvGrpSpPr>
        <p:grpSpPr>
          <a:xfrm>
            <a:off x="0" y="6259007"/>
            <a:ext cx="12192000" cy="598993"/>
            <a:chOff x="0" y="6259007"/>
            <a:chExt cx="12192000" cy="598993"/>
          </a:xfrm>
        </p:grpSpPr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369B734E-428A-E342-2187-303680889821}"/>
                </a:ext>
              </a:extLst>
            </p:cNvPr>
            <p:cNvSpPr>
              <a:spLocks/>
            </p:cNvSpPr>
            <p:nvPr/>
          </p:nvSpPr>
          <p:spPr>
            <a:xfrm>
              <a:off x="0" y="6259010"/>
              <a:ext cx="12192000" cy="598990"/>
            </a:xfrm>
            <a:prstGeom prst="rect">
              <a:avLst/>
            </a:prstGeom>
            <a:solidFill>
              <a:srgbClr val="383D6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6"/>
              <a:r>
                <a:rPr lang="ar-MA" sz="2400" dirty="0">
                  <a:latin typeface="Almarai Bold" pitchFamily="2" charset="-78"/>
                  <a:cs typeface="Almarai Bold" pitchFamily="2" charset="-78"/>
                </a:rPr>
                <a:t> </a:t>
              </a:r>
              <a:endParaRPr lang="fr-FR" sz="2400" dirty="0">
                <a:latin typeface="Almarai Bold" pitchFamily="2" charset="-78"/>
                <a:cs typeface="Almarai Bold" pitchFamily="2" charset="-78"/>
              </a:endParaRPr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F26A36C0-DD7D-9501-405C-F4338B3BAAA0}"/>
                </a:ext>
              </a:extLst>
            </p:cNvPr>
            <p:cNvSpPr>
              <a:spLocks/>
            </p:cNvSpPr>
            <p:nvPr/>
          </p:nvSpPr>
          <p:spPr>
            <a:xfrm rot="16200000" flipV="1">
              <a:off x="10612343" y="5278343"/>
              <a:ext cx="598989" cy="2560317"/>
            </a:xfrm>
            <a:custGeom>
              <a:avLst/>
              <a:gdLst>
                <a:gd name="connsiteX0" fmla="*/ 860323 w 860323"/>
                <a:gd name="connsiteY0" fmla="*/ 4391640 h 5350653"/>
                <a:gd name="connsiteX1" fmla="*/ 860323 w 860323"/>
                <a:gd name="connsiteY1" fmla="*/ 0 h 5350653"/>
                <a:gd name="connsiteX2" fmla="*/ 0 w 860323"/>
                <a:gd name="connsiteY2" fmla="*/ 0 h 5350653"/>
                <a:gd name="connsiteX3" fmla="*/ 0 w 860323"/>
                <a:gd name="connsiteY3" fmla="*/ 5350653 h 5350653"/>
                <a:gd name="connsiteX4" fmla="*/ 51263 w 860323"/>
                <a:gd name="connsiteY4" fmla="*/ 5303381 h 5350653"/>
                <a:gd name="connsiteX5" fmla="*/ 740624 w 860323"/>
                <a:gd name="connsiteY5" fmla="*/ 4410199 h 53506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60323" h="5350653">
                  <a:moveTo>
                    <a:pt x="860323" y="4391640"/>
                  </a:moveTo>
                  <a:lnTo>
                    <a:pt x="860323" y="0"/>
                  </a:lnTo>
                  <a:lnTo>
                    <a:pt x="0" y="0"/>
                  </a:lnTo>
                  <a:lnTo>
                    <a:pt x="0" y="5350653"/>
                  </a:lnTo>
                  <a:lnTo>
                    <a:pt x="51263" y="5303381"/>
                  </a:lnTo>
                  <a:cubicBezTo>
                    <a:pt x="254192" y="5071082"/>
                    <a:pt x="403404" y="4518411"/>
                    <a:pt x="740624" y="4410199"/>
                  </a:cubicBezTo>
                  <a:close/>
                </a:path>
              </a:pathLst>
            </a:custGeom>
            <a:solidFill>
              <a:srgbClr val="9EA3B7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wrap="square" rtlCol="0" anchor="ctr">
              <a:noAutofit/>
            </a:bodyPr>
            <a:lstStyle/>
            <a:p>
              <a:pPr algn="ctr"/>
              <a:r>
                <a:rPr lang="ar-MA" sz="2400" dirty="0">
                  <a:latin typeface="Almarai Bold" pitchFamily="2" charset="-78"/>
                  <a:cs typeface="Almarai Bold" pitchFamily="2" charset="-78"/>
                </a:rPr>
                <a:t> </a:t>
              </a:r>
              <a:endParaRPr lang="fr-FR" sz="2400" dirty="0">
                <a:latin typeface="Almarai Bold" pitchFamily="2" charset="-78"/>
                <a:cs typeface="Almarai Bold" pitchFamily="2" charset="-78"/>
              </a:endParaRPr>
            </a:p>
          </p:txBody>
        </p:sp>
      </p:grpSp>
      <p:sp>
        <p:nvSpPr>
          <p:cNvPr id="39" name="Rectangle 38">
            <a:extLst>
              <a:ext uri="{FF2B5EF4-FFF2-40B4-BE49-F238E27FC236}">
                <a16:creationId xmlns:a16="http://schemas.microsoft.com/office/drawing/2014/main" id="{94F2095B-7F60-43AB-00EF-4FFCB8F4D2B0}"/>
              </a:ext>
            </a:extLst>
          </p:cNvPr>
          <p:cNvSpPr/>
          <p:nvPr/>
        </p:nvSpPr>
        <p:spPr>
          <a:xfrm>
            <a:off x="1" y="6259006"/>
            <a:ext cx="986366" cy="598990"/>
          </a:xfrm>
          <a:prstGeom prst="rect">
            <a:avLst/>
          </a:prstGeom>
          <a:solidFill>
            <a:srgbClr val="383D6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dirty="0">
                <a:latin typeface="Almarai Bold" pitchFamily="2" charset="-78"/>
                <a:cs typeface="Almarai Bold" pitchFamily="2" charset="-78"/>
              </a:rPr>
              <a:t>6</a:t>
            </a:r>
            <a:endParaRPr lang="fr-FR" dirty="0">
              <a:latin typeface="Almarai Bold" pitchFamily="2" charset="-78"/>
              <a:cs typeface="Almarai Bold" pitchFamily="2" charset="-78"/>
            </a:endParaRPr>
          </a:p>
        </p:txBody>
      </p: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5DE7ADF4-D91F-996F-89EB-C100F8017F79}"/>
              </a:ext>
            </a:extLst>
          </p:cNvPr>
          <p:cNvCxnSpPr/>
          <p:nvPr/>
        </p:nvCxnSpPr>
        <p:spPr>
          <a:xfrm>
            <a:off x="1006667" y="6259003"/>
            <a:ext cx="0" cy="598997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D5C9CE26-DE50-A5EF-A5DE-162C2C99A17E}"/>
              </a:ext>
            </a:extLst>
          </p:cNvPr>
          <p:cNvSpPr txBox="1"/>
          <p:nvPr/>
        </p:nvSpPr>
        <p:spPr>
          <a:xfrm>
            <a:off x="1401202" y="4799458"/>
            <a:ext cx="9748837" cy="887071"/>
          </a:xfrm>
          <a:prstGeom prst="roundRect">
            <a:avLst>
              <a:gd name="adj" fmla="val 1782"/>
            </a:avLst>
          </a:prstGeom>
          <a:noFill/>
          <a:ln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pPr algn="just" rtl="1">
              <a:lnSpc>
                <a:spcPct val="150000"/>
              </a:lnSpc>
            </a:pPr>
            <a:r>
              <a:rPr lang="ar-MA" sz="1800" dirty="0">
                <a:latin typeface="Almarai" pitchFamily="2" charset="-78"/>
                <a:cs typeface="Almarai" pitchFamily="2" charset="-78"/>
              </a:rPr>
              <a:t>هي التي تهتم بتخطيط عملية التعليم والتعلم لمادة معينةٍ ، كما تهتم بالقضايا التربوية في علاقتها بالمادة المدرسة، كما تساهم كذلك في تحديد طرق واساليب التنشيط الصفي المناسبة لكل مادة دراسية.</a:t>
            </a:r>
            <a:endParaRPr lang="fr-FR" sz="1800" dirty="0">
              <a:latin typeface="Almarai" pitchFamily="2" charset="-78"/>
              <a:cs typeface="Almarai" pitchFamily="2" charset="-78"/>
            </a:endParaRP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307B2593-9317-FB70-9E51-1A28BCEEAC31}"/>
              </a:ext>
            </a:extLst>
          </p:cNvPr>
          <p:cNvSpPr txBox="1"/>
          <p:nvPr/>
        </p:nvSpPr>
        <p:spPr>
          <a:xfrm>
            <a:off x="8445568" y="3785481"/>
            <a:ext cx="3302000" cy="877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algn="r" rtl="1">
              <a:lnSpc>
                <a:spcPct val="250000"/>
              </a:lnSpc>
              <a:buClr>
                <a:srgbClr val="BB8EB8"/>
              </a:buClr>
            </a:pPr>
            <a:r>
              <a:rPr lang="ar-MA" sz="2400" dirty="0">
                <a:solidFill>
                  <a:schemeClr val="bg1"/>
                </a:solidFill>
                <a:highlight>
                  <a:srgbClr val="9EA3B7"/>
                </a:highlight>
                <a:latin typeface="Almarai Bold" pitchFamily="2" charset="-78"/>
                <a:cs typeface="Almarai Bold" pitchFamily="2" charset="-78"/>
              </a:rPr>
              <a:t>الديداكتيك الخاص </a:t>
            </a:r>
            <a:endParaRPr lang="ar-MA" sz="2400" dirty="0">
              <a:highlight>
                <a:srgbClr val="9EA3B7"/>
              </a:highlight>
              <a:latin typeface="Almarai Bold" pitchFamily="2" charset="-78"/>
              <a:cs typeface="Almarai Bold" pitchFamily="2" charset="-78"/>
            </a:endParaRPr>
          </a:p>
        </p:txBody>
      </p: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47B33247-D86B-0E57-56F7-08EBD01DF647}"/>
              </a:ext>
            </a:extLst>
          </p:cNvPr>
          <p:cNvCxnSpPr>
            <a:cxnSpLocks/>
          </p:cNvCxnSpPr>
          <p:nvPr/>
        </p:nvCxnSpPr>
        <p:spPr>
          <a:xfrm>
            <a:off x="11748977" y="499163"/>
            <a:ext cx="0" cy="5759840"/>
          </a:xfrm>
          <a:prstGeom prst="line">
            <a:avLst/>
          </a:prstGeom>
          <a:ln w="76200">
            <a:solidFill>
              <a:srgbClr val="9EA3B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7" name="Group 46">
            <a:extLst>
              <a:ext uri="{FF2B5EF4-FFF2-40B4-BE49-F238E27FC236}">
                <a16:creationId xmlns:a16="http://schemas.microsoft.com/office/drawing/2014/main" id="{2CBFA598-3B8F-C1E9-DF5E-5531B2696288}"/>
              </a:ext>
            </a:extLst>
          </p:cNvPr>
          <p:cNvGrpSpPr/>
          <p:nvPr/>
        </p:nvGrpSpPr>
        <p:grpSpPr>
          <a:xfrm>
            <a:off x="11527234" y="4171200"/>
            <a:ext cx="440668" cy="440668"/>
            <a:chOff x="11527234" y="3789215"/>
            <a:chExt cx="440668" cy="440668"/>
          </a:xfrm>
        </p:grpSpPr>
        <p:sp>
          <p:nvSpPr>
            <p:cNvPr id="48" name="Oval 47">
              <a:extLst>
                <a:ext uri="{FF2B5EF4-FFF2-40B4-BE49-F238E27FC236}">
                  <a16:creationId xmlns:a16="http://schemas.microsoft.com/office/drawing/2014/main" id="{EDEFF3C1-64C0-E507-D7EE-D35767759259}"/>
                </a:ext>
              </a:extLst>
            </p:cNvPr>
            <p:cNvSpPr/>
            <p:nvPr/>
          </p:nvSpPr>
          <p:spPr>
            <a:xfrm>
              <a:off x="11527234" y="3789215"/>
              <a:ext cx="440668" cy="440668"/>
            </a:xfrm>
            <a:prstGeom prst="ellipse">
              <a:avLst/>
            </a:prstGeom>
            <a:solidFill>
              <a:srgbClr val="9EA3B7"/>
            </a:solidFill>
            <a:ln>
              <a:solidFill>
                <a:srgbClr val="9EA3B7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49" name="Oval 48">
              <a:extLst>
                <a:ext uri="{FF2B5EF4-FFF2-40B4-BE49-F238E27FC236}">
                  <a16:creationId xmlns:a16="http://schemas.microsoft.com/office/drawing/2014/main" id="{1BF593DA-1F9E-B32F-2F32-A33992D85041}"/>
                </a:ext>
              </a:extLst>
            </p:cNvPr>
            <p:cNvSpPr/>
            <p:nvPr/>
          </p:nvSpPr>
          <p:spPr>
            <a:xfrm>
              <a:off x="11644781" y="3906762"/>
              <a:ext cx="205574" cy="205574"/>
            </a:xfrm>
            <a:prstGeom prst="ellipse">
              <a:avLst/>
            </a:prstGeom>
            <a:solidFill>
              <a:srgbClr val="383D6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670EB18A-E2F1-6463-02E8-31FA31F12A42}"/>
              </a:ext>
            </a:extLst>
          </p:cNvPr>
          <p:cNvGrpSpPr/>
          <p:nvPr/>
        </p:nvGrpSpPr>
        <p:grpSpPr>
          <a:xfrm>
            <a:off x="11527234" y="1014622"/>
            <a:ext cx="440668" cy="440668"/>
            <a:chOff x="11527234" y="1791479"/>
            <a:chExt cx="440668" cy="440668"/>
          </a:xfrm>
        </p:grpSpPr>
        <p:sp>
          <p:nvSpPr>
            <p:cNvPr id="51" name="Oval 50">
              <a:extLst>
                <a:ext uri="{FF2B5EF4-FFF2-40B4-BE49-F238E27FC236}">
                  <a16:creationId xmlns:a16="http://schemas.microsoft.com/office/drawing/2014/main" id="{982752F8-5AC9-9DAC-8CFC-F535EEEF25E3}"/>
                </a:ext>
              </a:extLst>
            </p:cNvPr>
            <p:cNvSpPr/>
            <p:nvPr/>
          </p:nvSpPr>
          <p:spPr>
            <a:xfrm>
              <a:off x="11527234" y="1791479"/>
              <a:ext cx="440668" cy="440668"/>
            </a:xfrm>
            <a:prstGeom prst="ellipse">
              <a:avLst/>
            </a:prstGeom>
            <a:solidFill>
              <a:srgbClr val="9EA3B7"/>
            </a:solidFill>
            <a:ln>
              <a:solidFill>
                <a:srgbClr val="9EA3B7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52" name="Oval 51">
              <a:extLst>
                <a:ext uri="{FF2B5EF4-FFF2-40B4-BE49-F238E27FC236}">
                  <a16:creationId xmlns:a16="http://schemas.microsoft.com/office/drawing/2014/main" id="{D938DDD3-41DE-114B-8D9A-50BE75ECA2D2}"/>
                </a:ext>
              </a:extLst>
            </p:cNvPr>
            <p:cNvSpPr/>
            <p:nvPr/>
          </p:nvSpPr>
          <p:spPr>
            <a:xfrm>
              <a:off x="11644781" y="1909026"/>
              <a:ext cx="205574" cy="205574"/>
            </a:xfrm>
            <a:prstGeom prst="ellipse">
              <a:avLst/>
            </a:prstGeom>
            <a:solidFill>
              <a:srgbClr val="383D6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140611391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>
        <p159:morph option="byObject"/>
      </p:transition>
    </mc:Choice>
    <mc:Fallback xmlns="">
      <p:transition spd="slow" advClick="0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680CCC-9D0E-9FF3-F8C1-9FE8455C70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07E232ED-94D3-7DB1-C413-359982D05039}"/>
              </a:ext>
            </a:extLst>
          </p:cNvPr>
          <p:cNvSpPr>
            <a:spLocks/>
          </p:cNvSpPr>
          <p:nvPr/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ED7D31">
              <a:alpha val="17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8099D6F-1CA4-C639-9ED8-8FF2267D066E}"/>
              </a:ext>
            </a:extLst>
          </p:cNvPr>
          <p:cNvGrpSpPr/>
          <p:nvPr/>
        </p:nvGrpSpPr>
        <p:grpSpPr>
          <a:xfrm>
            <a:off x="3911712" y="55409"/>
            <a:ext cx="8280288" cy="599002"/>
            <a:chOff x="2769083" y="1544828"/>
            <a:chExt cx="7885497" cy="599002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836FDB66-EA72-EFFE-722B-F5C3CB94FB40}"/>
                </a:ext>
              </a:extLst>
            </p:cNvPr>
            <p:cNvGrpSpPr/>
            <p:nvPr/>
          </p:nvGrpSpPr>
          <p:grpSpPr>
            <a:xfrm>
              <a:off x="2769083" y="1544828"/>
              <a:ext cx="7885497" cy="599002"/>
              <a:chOff x="1944303" y="3127317"/>
              <a:chExt cx="7885497" cy="599002"/>
            </a:xfrm>
          </p:grpSpPr>
          <p:sp>
            <p:nvSpPr>
              <p:cNvPr id="7" name="Freeform: Shape 6">
                <a:extLst>
                  <a:ext uri="{FF2B5EF4-FFF2-40B4-BE49-F238E27FC236}">
                    <a16:creationId xmlns:a16="http://schemas.microsoft.com/office/drawing/2014/main" id="{AD2B4124-28E8-6623-83C3-E3C04B9BE1BE}"/>
                  </a:ext>
                </a:extLst>
              </p:cNvPr>
              <p:cNvSpPr/>
              <p:nvPr/>
            </p:nvSpPr>
            <p:spPr>
              <a:xfrm>
                <a:off x="7425740" y="3127317"/>
                <a:ext cx="2404060" cy="598990"/>
              </a:xfrm>
              <a:custGeom>
                <a:avLst/>
                <a:gdLst>
                  <a:gd name="connsiteX0" fmla="*/ 594504 w 5503372"/>
                  <a:gd name="connsiteY0" fmla="*/ 0 h 598990"/>
                  <a:gd name="connsiteX1" fmla="*/ 5503372 w 5503372"/>
                  <a:gd name="connsiteY1" fmla="*/ 0 h 598990"/>
                  <a:gd name="connsiteX2" fmla="*/ 5503372 w 5503372"/>
                  <a:gd name="connsiteY2" fmla="*/ 598990 h 598990"/>
                  <a:gd name="connsiteX3" fmla="*/ 0 w 5503372"/>
                  <a:gd name="connsiteY3" fmla="*/ 598990 h 598990"/>
                  <a:gd name="connsiteX4" fmla="*/ 0 w 5503372"/>
                  <a:gd name="connsiteY4" fmla="*/ 594504 h 5989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03372" h="598990">
                    <a:moveTo>
                      <a:pt x="594504" y="0"/>
                    </a:moveTo>
                    <a:lnTo>
                      <a:pt x="5503372" y="0"/>
                    </a:lnTo>
                    <a:lnTo>
                      <a:pt x="5503372" y="598990"/>
                    </a:lnTo>
                    <a:lnTo>
                      <a:pt x="0" y="598990"/>
                    </a:lnTo>
                    <a:lnTo>
                      <a:pt x="0" y="594504"/>
                    </a:lnTo>
                    <a:close/>
                  </a:path>
                </a:pathLst>
              </a:custGeom>
              <a:solidFill>
                <a:srgbClr val="9EA3B7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lvl="1" algn="ctr"/>
                <a:endParaRPr lang="fr-FR" dirty="0">
                  <a:latin typeface="Almarai Bold" pitchFamily="2" charset="-78"/>
                  <a:cs typeface="Almarai Bold" pitchFamily="2" charset="-78"/>
                </a:endParaRPr>
              </a:p>
            </p:txBody>
          </p:sp>
          <p:sp>
            <p:nvSpPr>
              <p:cNvPr id="12" name="Freeform: Shape 11">
                <a:extLst>
                  <a:ext uri="{FF2B5EF4-FFF2-40B4-BE49-F238E27FC236}">
                    <a16:creationId xmlns:a16="http://schemas.microsoft.com/office/drawing/2014/main" id="{F8F60F26-AAFA-AD15-28FD-DE5ADE6B05E6}"/>
                  </a:ext>
                </a:extLst>
              </p:cNvPr>
              <p:cNvSpPr/>
              <p:nvPr/>
            </p:nvSpPr>
            <p:spPr>
              <a:xfrm rot="10800000">
                <a:off x="1944303" y="3127329"/>
                <a:ext cx="6268116" cy="598990"/>
              </a:xfrm>
              <a:custGeom>
                <a:avLst/>
                <a:gdLst>
                  <a:gd name="connsiteX0" fmla="*/ 594504 w 5503372"/>
                  <a:gd name="connsiteY0" fmla="*/ 0 h 598990"/>
                  <a:gd name="connsiteX1" fmla="*/ 5503372 w 5503372"/>
                  <a:gd name="connsiteY1" fmla="*/ 0 h 598990"/>
                  <a:gd name="connsiteX2" fmla="*/ 5503372 w 5503372"/>
                  <a:gd name="connsiteY2" fmla="*/ 598990 h 598990"/>
                  <a:gd name="connsiteX3" fmla="*/ 0 w 5503372"/>
                  <a:gd name="connsiteY3" fmla="*/ 598990 h 598990"/>
                  <a:gd name="connsiteX4" fmla="*/ 0 w 5503372"/>
                  <a:gd name="connsiteY4" fmla="*/ 594504 h 5989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03372" h="598990">
                    <a:moveTo>
                      <a:pt x="594504" y="0"/>
                    </a:moveTo>
                    <a:lnTo>
                      <a:pt x="5503372" y="0"/>
                    </a:lnTo>
                    <a:lnTo>
                      <a:pt x="5503372" y="598990"/>
                    </a:lnTo>
                    <a:lnTo>
                      <a:pt x="0" y="598990"/>
                    </a:lnTo>
                    <a:lnTo>
                      <a:pt x="0" y="594504"/>
                    </a:lnTo>
                    <a:close/>
                  </a:path>
                </a:pathLst>
              </a:custGeom>
              <a:solidFill>
                <a:srgbClr val="383D63"/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39700" h="139700" prst="divot"/>
              </a:sp3d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fr-FR" dirty="0"/>
              </a:p>
            </p:txBody>
          </p:sp>
        </p:grp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1CF59D58-F75E-9987-A1CE-726C3B89B5A1}"/>
                </a:ext>
              </a:extLst>
            </p:cNvPr>
            <p:cNvSpPr txBox="1"/>
            <p:nvPr/>
          </p:nvSpPr>
          <p:spPr>
            <a:xfrm>
              <a:off x="4862195" y="1619250"/>
              <a:ext cx="320675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1" algn="r"/>
              <a:r>
                <a:rPr lang="ar-MA" dirty="0">
                  <a:solidFill>
                    <a:schemeClr val="bg1"/>
                  </a:solidFill>
                  <a:latin typeface="Almarai Bold" pitchFamily="2" charset="-78"/>
                  <a:cs typeface="Almarai Bold" pitchFamily="2" charset="-78"/>
                </a:rPr>
                <a:t>البيداغوجيا </a:t>
              </a:r>
              <a:r>
                <a:rPr lang="ar-MA" sz="1800" b="0" dirty="0">
                  <a:solidFill>
                    <a:srgbClr val="E3E3E3"/>
                  </a:solidFill>
                  <a:effectLst/>
                  <a:latin typeface="Almarai Bold" pitchFamily="2" charset="-78"/>
                  <a:ea typeface="Calibri" panose="020F0502020204030204" pitchFamily="34" charset="0"/>
                  <a:cs typeface="Almarai Bold" pitchFamily="2" charset="-78"/>
                </a:rPr>
                <a:t>و أنواعها </a:t>
              </a:r>
              <a:endParaRPr lang="fr-FR" dirty="0">
                <a:solidFill>
                  <a:schemeClr val="bg1"/>
                </a:solidFill>
                <a:latin typeface="Almarai Bold" pitchFamily="2" charset="-78"/>
                <a:cs typeface="Almarai Bold" pitchFamily="2" charset="-78"/>
              </a:endParaRPr>
            </a:p>
          </p:txBody>
        </p:sp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1A740D41-5778-9D50-7447-CD4C27910C35}"/>
              </a:ext>
            </a:extLst>
          </p:cNvPr>
          <p:cNvSpPr txBox="1"/>
          <p:nvPr/>
        </p:nvSpPr>
        <p:spPr>
          <a:xfrm>
            <a:off x="1203158" y="2054997"/>
            <a:ext cx="10155439" cy="27238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250000"/>
              </a:lnSpc>
            </a:pPr>
            <a:r>
              <a:rPr lang="ar-MA" sz="2400" dirty="0">
                <a:latin typeface="Almarai Bold" pitchFamily="2" charset="-78"/>
                <a:cs typeface="Almarai Bold" pitchFamily="2" charset="-78"/>
              </a:rPr>
              <a:t>هي كل نشاط يقوم به المدرس من اجل تنمية تعلم محدد لدى المتعلم</a:t>
            </a:r>
          </a:p>
          <a:p>
            <a:pPr algn="r">
              <a:lnSpc>
                <a:spcPct val="250000"/>
              </a:lnSpc>
            </a:pPr>
            <a:r>
              <a:rPr lang="ar-MA" sz="2400" dirty="0">
                <a:latin typeface="Almarai Bold" pitchFamily="2" charset="-78"/>
                <a:cs typeface="Almarai Bold" pitchFamily="2" charset="-78"/>
              </a:rPr>
              <a:t>و هي الأساليب التي يقوم بها المدرس اثناء الحصص الدراسية .</a:t>
            </a:r>
          </a:p>
          <a:p>
            <a:pPr algn="r">
              <a:lnSpc>
                <a:spcPct val="250000"/>
              </a:lnSpc>
            </a:pPr>
            <a:r>
              <a:rPr lang="ar-MA" sz="2400" dirty="0">
                <a:latin typeface="Almarai Bold" pitchFamily="2" charset="-78"/>
                <a:cs typeface="Almarai Bold" pitchFamily="2" charset="-78"/>
              </a:rPr>
              <a:t>و يمكن الفصل بين مجموعة متعددة من الأنواع التي تختلف حسب كل وضعية  : </a:t>
            </a:r>
            <a:endParaRPr lang="fr-FR" sz="2400" dirty="0">
              <a:latin typeface="Almarai Bold" pitchFamily="2" charset="-78"/>
              <a:cs typeface="Almarai Bold" pitchFamily="2" charset="-78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16406A4-8EEA-1852-8A68-67648BA8CFED}"/>
              </a:ext>
            </a:extLst>
          </p:cNvPr>
          <p:cNvSpPr txBox="1"/>
          <p:nvPr/>
        </p:nvSpPr>
        <p:spPr>
          <a:xfrm>
            <a:off x="7608199" y="1704491"/>
            <a:ext cx="375039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800" dirty="0" err="1">
                <a:solidFill>
                  <a:schemeClr val="bg1"/>
                </a:solidFill>
                <a:highlight>
                  <a:srgbClr val="9EA3B7"/>
                </a:highlight>
                <a:latin typeface="Almarai Bold" pitchFamily="2" charset="-78"/>
                <a:cs typeface="Almarai Bold" pitchFamily="2" charset="-78"/>
              </a:rPr>
              <a:t>البداغوجيا</a:t>
            </a:r>
            <a:r>
              <a:rPr lang="ar-MA" sz="2800" dirty="0">
                <a:solidFill>
                  <a:schemeClr val="bg1"/>
                </a:solidFill>
                <a:highlight>
                  <a:srgbClr val="9EA3B7"/>
                </a:highlight>
                <a:latin typeface="Almarai Bold" pitchFamily="2" charset="-78"/>
                <a:cs typeface="Almarai Bold" pitchFamily="2" charset="-78"/>
              </a:rPr>
              <a:t> :</a:t>
            </a:r>
            <a:endParaRPr lang="fr-FR" sz="2800" dirty="0">
              <a:highlight>
                <a:srgbClr val="9EA3B7"/>
              </a:highlight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0CDAF188-4EA4-570E-F3EC-2857D42DFDF7}"/>
              </a:ext>
            </a:extLst>
          </p:cNvPr>
          <p:cNvGrpSpPr/>
          <p:nvPr/>
        </p:nvGrpSpPr>
        <p:grpSpPr>
          <a:xfrm>
            <a:off x="-7135392" y="499163"/>
            <a:ext cx="7885497" cy="599002"/>
            <a:chOff x="2769083" y="1544828"/>
            <a:chExt cx="7885497" cy="599002"/>
          </a:xfrm>
        </p:grpSpPr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8E811D57-8E8D-88A8-3F94-FDC4BE971CDA}"/>
                </a:ext>
              </a:extLst>
            </p:cNvPr>
            <p:cNvGrpSpPr/>
            <p:nvPr/>
          </p:nvGrpSpPr>
          <p:grpSpPr>
            <a:xfrm>
              <a:off x="2769083" y="1544828"/>
              <a:ext cx="7885497" cy="599002"/>
              <a:chOff x="1944303" y="3127317"/>
              <a:chExt cx="7885497" cy="599002"/>
            </a:xfrm>
          </p:grpSpPr>
          <p:sp>
            <p:nvSpPr>
              <p:cNvPr id="14" name="Freeform: Shape 13">
                <a:extLst>
                  <a:ext uri="{FF2B5EF4-FFF2-40B4-BE49-F238E27FC236}">
                    <a16:creationId xmlns:a16="http://schemas.microsoft.com/office/drawing/2014/main" id="{8C06AE15-7AE6-6C79-573F-AE4BA6D4C6D2}"/>
                  </a:ext>
                </a:extLst>
              </p:cNvPr>
              <p:cNvSpPr/>
              <p:nvPr/>
            </p:nvSpPr>
            <p:spPr>
              <a:xfrm>
                <a:off x="7425740" y="3127317"/>
                <a:ext cx="2404060" cy="598990"/>
              </a:xfrm>
              <a:custGeom>
                <a:avLst/>
                <a:gdLst>
                  <a:gd name="connsiteX0" fmla="*/ 594504 w 5503372"/>
                  <a:gd name="connsiteY0" fmla="*/ 0 h 598990"/>
                  <a:gd name="connsiteX1" fmla="*/ 5503372 w 5503372"/>
                  <a:gd name="connsiteY1" fmla="*/ 0 h 598990"/>
                  <a:gd name="connsiteX2" fmla="*/ 5503372 w 5503372"/>
                  <a:gd name="connsiteY2" fmla="*/ 598990 h 598990"/>
                  <a:gd name="connsiteX3" fmla="*/ 0 w 5503372"/>
                  <a:gd name="connsiteY3" fmla="*/ 598990 h 598990"/>
                  <a:gd name="connsiteX4" fmla="*/ 0 w 5503372"/>
                  <a:gd name="connsiteY4" fmla="*/ 594504 h 5989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03372" h="598990">
                    <a:moveTo>
                      <a:pt x="594504" y="0"/>
                    </a:moveTo>
                    <a:lnTo>
                      <a:pt x="5503372" y="0"/>
                    </a:lnTo>
                    <a:lnTo>
                      <a:pt x="5503372" y="598990"/>
                    </a:lnTo>
                    <a:lnTo>
                      <a:pt x="0" y="598990"/>
                    </a:lnTo>
                    <a:lnTo>
                      <a:pt x="0" y="594504"/>
                    </a:lnTo>
                    <a:close/>
                  </a:path>
                </a:pathLst>
              </a:custGeom>
              <a:solidFill>
                <a:srgbClr val="9EA3B7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lvl="4"/>
                <a:r>
                  <a:rPr lang="ar-MA" dirty="0">
                    <a:latin typeface="Almarai Bold" pitchFamily="2" charset="-78"/>
                    <a:cs typeface="Almarai Bold" pitchFamily="2" charset="-78"/>
                  </a:rPr>
                  <a:t>1</a:t>
                </a:r>
                <a:endParaRPr lang="fr-FR" dirty="0">
                  <a:latin typeface="Almarai Bold" pitchFamily="2" charset="-78"/>
                  <a:cs typeface="Almarai Bold" pitchFamily="2" charset="-78"/>
                </a:endParaRPr>
              </a:p>
            </p:txBody>
          </p:sp>
          <p:sp>
            <p:nvSpPr>
              <p:cNvPr id="15" name="Freeform: Shape 14">
                <a:extLst>
                  <a:ext uri="{FF2B5EF4-FFF2-40B4-BE49-F238E27FC236}">
                    <a16:creationId xmlns:a16="http://schemas.microsoft.com/office/drawing/2014/main" id="{04D35391-2FB8-139A-BE40-C4E46165FAD1}"/>
                  </a:ext>
                </a:extLst>
              </p:cNvPr>
              <p:cNvSpPr/>
              <p:nvPr/>
            </p:nvSpPr>
            <p:spPr>
              <a:xfrm rot="10800000">
                <a:off x="1944303" y="3127329"/>
                <a:ext cx="6268116" cy="598990"/>
              </a:xfrm>
              <a:custGeom>
                <a:avLst/>
                <a:gdLst>
                  <a:gd name="connsiteX0" fmla="*/ 594504 w 5503372"/>
                  <a:gd name="connsiteY0" fmla="*/ 0 h 598990"/>
                  <a:gd name="connsiteX1" fmla="*/ 5503372 w 5503372"/>
                  <a:gd name="connsiteY1" fmla="*/ 0 h 598990"/>
                  <a:gd name="connsiteX2" fmla="*/ 5503372 w 5503372"/>
                  <a:gd name="connsiteY2" fmla="*/ 598990 h 598990"/>
                  <a:gd name="connsiteX3" fmla="*/ 0 w 5503372"/>
                  <a:gd name="connsiteY3" fmla="*/ 598990 h 598990"/>
                  <a:gd name="connsiteX4" fmla="*/ 0 w 5503372"/>
                  <a:gd name="connsiteY4" fmla="*/ 594504 h 5989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03372" h="598990">
                    <a:moveTo>
                      <a:pt x="594504" y="0"/>
                    </a:moveTo>
                    <a:lnTo>
                      <a:pt x="5503372" y="0"/>
                    </a:lnTo>
                    <a:lnTo>
                      <a:pt x="5503372" y="598990"/>
                    </a:lnTo>
                    <a:lnTo>
                      <a:pt x="0" y="598990"/>
                    </a:lnTo>
                    <a:lnTo>
                      <a:pt x="0" y="594504"/>
                    </a:lnTo>
                    <a:close/>
                  </a:path>
                </a:pathLst>
              </a:custGeom>
              <a:solidFill>
                <a:srgbClr val="383D63"/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39700" h="139700" prst="divot"/>
              </a:sp3d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fr-FR" dirty="0"/>
              </a:p>
            </p:txBody>
          </p:sp>
        </p:grp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AD0AE0AA-14B7-B2B4-3DBC-6CFBA641AE2F}"/>
                </a:ext>
              </a:extLst>
            </p:cNvPr>
            <p:cNvSpPr txBox="1"/>
            <p:nvPr/>
          </p:nvSpPr>
          <p:spPr>
            <a:xfrm>
              <a:off x="5788025" y="1619250"/>
              <a:ext cx="320675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1" algn="ctr"/>
              <a:r>
                <a:rPr lang="ar-MA" dirty="0">
                  <a:solidFill>
                    <a:schemeClr val="bg1"/>
                  </a:solidFill>
                  <a:latin typeface="Almarai Bold" pitchFamily="2" charset="-78"/>
                  <a:cs typeface="Almarai Bold" pitchFamily="2" charset="-78"/>
                </a:rPr>
                <a:t>تمهيد</a:t>
              </a:r>
              <a:endParaRPr lang="fr-FR" dirty="0">
                <a:solidFill>
                  <a:schemeClr val="bg1"/>
                </a:solidFill>
                <a:latin typeface="Almarai Bold" pitchFamily="2" charset="-78"/>
                <a:cs typeface="Almarai Bold" pitchFamily="2" charset="-78"/>
              </a:endParaRP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15D5717A-5629-2678-8D40-56BAF56F6CA8}"/>
              </a:ext>
            </a:extLst>
          </p:cNvPr>
          <p:cNvGrpSpPr/>
          <p:nvPr/>
        </p:nvGrpSpPr>
        <p:grpSpPr>
          <a:xfrm>
            <a:off x="-7269225" y="1514961"/>
            <a:ext cx="8019330" cy="599002"/>
            <a:chOff x="2882900" y="2560626"/>
            <a:chExt cx="7771680" cy="599002"/>
          </a:xfrm>
        </p:grpSpPr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D8D218FF-12D1-7660-1E29-EB4EF8BFBBE0}"/>
                </a:ext>
              </a:extLst>
            </p:cNvPr>
            <p:cNvGrpSpPr/>
            <p:nvPr/>
          </p:nvGrpSpPr>
          <p:grpSpPr>
            <a:xfrm>
              <a:off x="2971799" y="2560626"/>
              <a:ext cx="7682781" cy="599002"/>
              <a:chOff x="2147019" y="3127317"/>
              <a:chExt cx="7682781" cy="599002"/>
            </a:xfrm>
          </p:grpSpPr>
          <p:sp>
            <p:nvSpPr>
              <p:cNvPr id="19" name="Freeform: Shape 18">
                <a:extLst>
                  <a:ext uri="{FF2B5EF4-FFF2-40B4-BE49-F238E27FC236}">
                    <a16:creationId xmlns:a16="http://schemas.microsoft.com/office/drawing/2014/main" id="{288C8589-B4BE-F06C-D1A6-1A4E86B3FA85}"/>
                  </a:ext>
                </a:extLst>
              </p:cNvPr>
              <p:cNvSpPr/>
              <p:nvPr/>
            </p:nvSpPr>
            <p:spPr>
              <a:xfrm>
                <a:off x="7425740" y="3127317"/>
                <a:ext cx="2404060" cy="598990"/>
              </a:xfrm>
              <a:custGeom>
                <a:avLst/>
                <a:gdLst>
                  <a:gd name="connsiteX0" fmla="*/ 594504 w 5503372"/>
                  <a:gd name="connsiteY0" fmla="*/ 0 h 598990"/>
                  <a:gd name="connsiteX1" fmla="*/ 5503372 w 5503372"/>
                  <a:gd name="connsiteY1" fmla="*/ 0 h 598990"/>
                  <a:gd name="connsiteX2" fmla="*/ 5503372 w 5503372"/>
                  <a:gd name="connsiteY2" fmla="*/ 598990 h 598990"/>
                  <a:gd name="connsiteX3" fmla="*/ 0 w 5503372"/>
                  <a:gd name="connsiteY3" fmla="*/ 598990 h 598990"/>
                  <a:gd name="connsiteX4" fmla="*/ 0 w 5503372"/>
                  <a:gd name="connsiteY4" fmla="*/ 594504 h 5989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03372" h="598990">
                    <a:moveTo>
                      <a:pt x="594504" y="0"/>
                    </a:moveTo>
                    <a:lnTo>
                      <a:pt x="5503372" y="0"/>
                    </a:lnTo>
                    <a:lnTo>
                      <a:pt x="5503372" y="598990"/>
                    </a:lnTo>
                    <a:lnTo>
                      <a:pt x="0" y="598990"/>
                    </a:lnTo>
                    <a:lnTo>
                      <a:pt x="0" y="594504"/>
                    </a:lnTo>
                    <a:close/>
                  </a:path>
                </a:pathLst>
              </a:custGeom>
              <a:solidFill>
                <a:srgbClr val="9EA3B7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lvl="4"/>
                <a:r>
                  <a:rPr lang="ar-MA" dirty="0">
                    <a:latin typeface="Almarai Bold" pitchFamily="2" charset="-78"/>
                    <a:cs typeface="Almarai Bold" pitchFamily="2" charset="-78"/>
                  </a:rPr>
                  <a:t>2</a:t>
                </a:r>
                <a:endParaRPr lang="fr-FR" dirty="0">
                  <a:latin typeface="Almarai Bold" pitchFamily="2" charset="-78"/>
                  <a:cs typeface="Almarai Bold" pitchFamily="2" charset="-78"/>
                </a:endParaRPr>
              </a:p>
            </p:txBody>
          </p:sp>
          <p:sp>
            <p:nvSpPr>
              <p:cNvPr id="20" name="Freeform: Shape 19">
                <a:extLst>
                  <a:ext uri="{FF2B5EF4-FFF2-40B4-BE49-F238E27FC236}">
                    <a16:creationId xmlns:a16="http://schemas.microsoft.com/office/drawing/2014/main" id="{478F9696-5F60-B43C-4960-644DD33A6A5E}"/>
                  </a:ext>
                </a:extLst>
              </p:cNvPr>
              <p:cNvSpPr/>
              <p:nvPr/>
            </p:nvSpPr>
            <p:spPr>
              <a:xfrm rot="10800000">
                <a:off x="2147019" y="3127329"/>
                <a:ext cx="6065399" cy="598990"/>
              </a:xfrm>
              <a:custGeom>
                <a:avLst/>
                <a:gdLst>
                  <a:gd name="connsiteX0" fmla="*/ 594504 w 5503372"/>
                  <a:gd name="connsiteY0" fmla="*/ 0 h 598990"/>
                  <a:gd name="connsiteX1" fmla="*/ 5503372 w 5503372"/>
                  <a:gd name="connsiteY1" fmla="*/ 0 h 598990"/>
                  <a:gd name="connsiteX2" fmla="*/ 5503372 w 5503372"/>
                  <a:gd name="connsiteY2" fmla="*/ 598990 h 598990"/>
                  <a:gd name="connsiteX3" fmla="*/ 0 w 5503372"/>
                  <a:gd name="connsiteY3" fmla="*/ 598990 h 598990"/>
                  <a:gd name="connsiteX4" fmla="*/ 0 w 5503372"/>
                  <a:gd name="connsiteY4" fmla="*/ 594504 h 5989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03372" h="598990">
                    <a:moveTo>
                      <a:pt x="594504" y="0"/>
                    </a:moveTo>
                    <a:lnTo>
                      <a:pt x="5503372" y="0"/>
                    </a:lnTo>
                    <a:lnTo>
                      <a:pt x="5503372" y="598990"/>
                    </a:lnTo>
                    <a:lnTo>
                      <a:pt x="0" y="598990"/>
                    </a:lnTo>
                    <a:lnTo>
                      <a:pt x="0" y="594504"/>
                    </a:lnTo>
                    <a:close/>
                  </a:path>
                </a:pathLst>
              </a:custGeom>
              <a:solidFill>
                <a:srgbClr val="383D63"/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39700" h="139700" prst="divot"/>
              </a:sp3d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fr-FR"/>
              </a:p>
            </p:txBody>
          </p:sp>
        </p:grp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9B04C1F5-4B51-8D85-6BE4-BC20D553DD9F}"/>
                </a:ext>
              </a:extLst>
            </p:cNvPr>
            <p:cNvSpPr txBox="1"/>
            <p:nvPr/>
          </p:nvSpPr>
          <p:spPr>
            <a:xfrm>
              <a:off x="2882900" y="2621204"/>
              <a:ext cx="531963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ar-MA" sz="1800" b="0" dirty="0">
                  <a:solidFill>
                    <a:srgbClr val="E3E3E3"/>
                  </a:solidFill>
                  <a:effectLst/>
                  <a:latin typeface="Almarai Bold" pitchFamily="2" charset="-78"/>
                  <a:ea typeface="Calibri" panose="020F0502020204030204" pitchFamily="34" charset="0"/>
                  <a:cs typeface="Almarai Bold" pitchFamily="2" charset="-78"/>
                </a:rPr>
                <a:t>الديداكتيك و أنواعه </a:t>
              </a:r>
              <a:endParaRPr lang="fr-FR" dirty="0">
                <a:solidFill>
                  <a:schemeClr val="bg1"/>
                </a:solidFill>
                <a:latin typeface="Almarai Bold" pitchFamily="2" charset="-78"/>
                <a:cs typeface="Almarai Bold" pitchFamily="2" charset="-78"/>
              </a:endParaRP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BDE93EBA-0993-4198-BD90-2626E6F72EF0}"/>
              </a:ext>
            </a:extLst>
          </p:cNvPr>
          <p:cNvGrpSpPr/>
          <p:nvPr/>
        </p:nvGrpSpPr>
        <p:grpSpPr>
          <a:xfrm>
            <a:off x="-6533813" y="2591325"/>
            <a:ext cx="7885497" cy="599002"/>
            <a:chOff x="2769083" y="4592221"/>
            <a:chExt cx="7885497" cy="599002"/>
          </a:xfrm>
        </p:grpSpPr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4D444558-5422-90DC-C5DC-3EC3F8E8A2F4}"/>
                </a:ext>
              </a:extLst>
            </p:cNvPr>
            <p:cNvGrpSpPr/>
            <p:nvPr/>
          </p:nvGrpSpPr>
          <p:grpSpPr>
            <a:xfrm>
              <a:off x="2769083" y="4592221"/>
              <a:ext cx="7885497" cy="599002"/>
              <a:chOff x="1944303" y="3127317"/>
              <a:chExt cx="7885497" cy="599002"/>
            </a:xfrm>
          </p:grpSpPr>
          <p:sp>
            <p:nvSpPr>
              <p:cNvPr id="27" name="Freeform: Shape 26">
                <a:extLst>
                  <a:ext uri="{FF2B5EF4-FFF2-40B4-BE49-F238E27FC236}">
                    <a16:creationId xmlns:a16="http://schemas.microsoft.com/office/drawing/2014/main" id="{C02615E9-10FD-B215-89C7-4F2F03828EAF}"/>
                  </a:ext>
                </a:extLst>
              </p:cNvPr>
              <p:cNvSpPr/>
              <p:nvPr/>
            </p:nvSpPr>
            <p:spPr>
              <a:xfrm>
                <a:off x="7425740" y="3127317"/>
                <a:ext cx="2404060" cy="598990"/>
              </a:xfrm>
              <a:custGeom>
                <a:avLst/>
                <a:gdLst>
                  <a:gd name="connsiteX0" fmla="*/ 594504 w 5503372"/>
                  <a:gd name="connsiteY0" fmla="*/ 0 h 598990"/>
                  <a:gd name="connsiteX1" fmla="*/ 5503372 w 5503372"/>
                  <a:gd name="connsiteY1" fmla="*/ 0 h 598990"/>
                  <a:gd name="connsiteX2" fmla="*/ 5503372 w 5503372"/>
                  <a:gd name="connsiteY2" fmla="*/ 598990 h 598990"/>
                  <a:gd name="connsiteX3" fmla="*/ 0 w 5503372"/>
                  <a:gd name="connsiteY3" fmla="*/ 598990 h 598990"/>
                  <a:gd name="connsiteX4" fmla="*/ 0 w 5503372"/>
                  <a:gd name="connsiteY4" fmla="*/ 594504 h 5989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03372" h="598990">
                    <a:moveTo>
                      <a:pt x="594504" y="0"/>
                    </a:moveTo>
                    <a:lnTo>
                      <a:pt x="5503372" y="0"/>
                    </a:lnTo>
                    <a:lnTo>
                      <a:pt x="5503372" y="598990"/>
                    </a:lnTo>
                    <a:lnTo>
                      <a:pt x="0" y="598990"/>
                    </a:lnTo>
                    <a:lnTo>
                      <a:pt x="0" y="594504"/>
                    </a:lnTo>
                    <a:close/>
                  </a:path>
                </a:pathLst>
              </a:custGeom>
              <a:solidFill>
                <a:srgbClr val="9EA3B7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lvl="4" algn="ctr"/>
                <a:r>
                  <a:rPr lang="ar-MA" dirty="0">
                    <a:latin typeface="Almarai Bold" pitchFamily="2" charset="-78"/>
                    <a:cs typeface="Almarai Bold" pitchFamily="2" charset="-78"/>
                  </a:rPr>
                  <a:t>3</a:t>
                </a:r>
                <a:endParaRPr lang="fr-FR" dirty="0">
                  <a:latin typeface="Almarai Bold" pitchFamily="2" charset="-78"/>
                  <a:cs typeface="Almarai Bold" pitchFamily="2" charset="-78"/>
                </a:endParaRPr>
              </a:p>
            </p:txBody>
          </p:sp>
          <p:sp>
            <p:nvSpPr>
              <p:cNvPr id="28" name="Freeform: Shape 27">
                <a:extLst>
                  <a:ext uri="{FF2B5EF4-FFF2-40B4-BE49-F238E27FC236}">
                    <a16:creationId xmlns:a16="http://schemas.microsoft.com/office/drawing/2014/main" id="{D8F0ED4D-D04A-6B6A-A4D9-6AB08BEBA70F}"/>
                  </a:ext>
                </a:extLst>
              </p:cNvPr>
              <p:cNvSpPr/>
              <p:nvPr/>
            </p:nvSpPr>
            <p:spPr>
              <a:xfrm rot="10800000">
                <a:off x="1944303" y="3127329"/>
                <a:ext cx="6268116" cy="598990"/>
              </a:xfrm>
              <a:custGeom>
                <a:avLst/>
                <a:gdLst>
                  <a:gd name="connsiteX0" fmla="*/ 594504 w 5503372"/>
                  <a:gd name="connsiteY0" fmla="*/ 0 h 598990"/>
                  <a:gd name="connsiteX1" fmla="*/ 5503372 w 5503372"/>
                  <a:gd name="connsiteY1" fmla="*/ 0 h 598990"/>
                  <a:gd name="connsiteX2" fmla="*/ 5503372 w 5503372"/>
                  <a:gd name="connsiteY2" fmla="*/ 598990 h 598990"/>
                  <a:gd name="connsiteX3" fmla="*/ 0 w 5503372"/>
                  <a:gd name="connsiteY3" fmla="*/ 598990 h 598990"/>
                  <a:gd name="connsiteX4" fmla="*/ 0 w 5503372"/>
                  <a:gd name="connsiteY4" fmla="*/ 594504 h 5989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03372" h="598990">
                    <a:moveTo>
                      <a:pt x="594504" y="0"/>
                    </a:moveTo>
                    <a:lnTo>
                      <a:pt x="5503372" y="0"/>
                    </a:lnTo>
                    <a:lnTo>
                      <a:pt x="5503372" y="598990"/>
                    </a:lnTo>
                    <a:lnTo>
                      <a:pt x="0" y="598990"/>
                    </a:lnTo>
                    <a:lnTo>
                      <a:pt x="0" y="594504"/>
                    </a:lnTo>
                    <a:close/>
                  </a:path>
                </a:pathLst>
              </a:custGeom>
              <a:solidFill>
                <a:srgbClr val="383D63"/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39700" h="139700" prst="divot"/>
              </a:sp3d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fr-FR"/>
              </a:p>
            </p:txBody>
          </p:sp>
        </p:grp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F4A7B6F5-E31D-9060-4B4B-0B69B49D7F7D}"/>
                </a:ext>
              </a:extLst>
            </p:cNvPr>
            <p:cNvSpPr txBox="1"/>
            <p:nvPr/>
          </p:nvSpPr>
          <p:spPr>
            <a:xfrm>
              <a:off x="2769083" y="4707050"/>
              <a:ext cx="535531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1" algn="r"/>
              <a:r>
                <a:rPr lang="ar-MA" dirty="0">
                  <a:solidFill>
                    <a:schemeClr val="bg1"/>
                  </a:solidFill>
                  <a:latin typeface="Almarai Bold" pitchFamily="2" charset="-78"/>
                  <a:cs typeface="Almarai Bold" pitchFamily="2" charset="-78"/>
                </a:rPr>
                <a:t>البيداغوجيا </a:t>
              </a:r>
              <a:r>
                <a:rPr lang="ar-MA" sz="1800" b="0" dirty="0">
                  <a:solidFill>
                    <a:srgbClr val="E3E3E3"/>
                  </a:solidFill>
                  <a:effectLst/>
                  <a:latin typeface="Almarai Bold" pitchFamily="2" charset="-78"/>
                  <a:ea typeface="Calibri" panose="020F0502020204030204" pitchFamily="34" charset="0"/>
                  <a:cs typeface="Almarai Bold" pitchFamily="2" charset="-78"/>
                </a:rPr>
                <a:t>و أنواعها </a:t>
              </a:r>
              <a:endParaRPr lang="fr-FR" dirty="0">
                <a:solidFill>
                  <a:schemeClr val="bg1"/>
                </a:solidFill>
                <a:latin typeface="Almarai Bold" pitchFamily="2" charset="-78"/>
                <a:cs typeface="Almarai Bold" pitchFamily="2" charset="-78"/>
              </a:endParaRP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C2FBE3C7-0886-4909-8A59-8398570FB2DA}"/>
              </a:ext>
            </a:extLst>
          </p:cNvPr>
          <p:cNvGrpSpPr/>
          <p:nvPr/>
        </p:nvGrpSpPr>
        <p:grpSpPr>
          <a:xfrm>
            <a:off x="-7135392" y="3537191"/>
            <a:ext cx="7885497" cy="599002"/>
            <a:chOff x="2769083" y="4592221"/>
            <a:chExt cx="7885497" cy="599002"/>
          </a:xfrm>
        </p:grpSpPr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40C9C704-5651-7D33-595A-F72BCBEB7448}"/>
                </a:ext>
              </a:extLst>
            </p:cNvPr>
            <p:cNvGrpSpPr/>
            <p:nvPr/>
          </p:nvGrpSpPr>
          <p:grpSpPr>
            <a:xfrm>
              <a:off x="2769083" y="4592221"/>
              <a:ext cx="7885497" cy="599002"/>
              <a:chOff x="1944303" y="3127317"/>
              <a:chExt cx="7885497" cy="599002"/>
            </a:xfrm>
          </p:grpSpPr>
          <p:sp>
            <p:nvSpPr>
              <p:cNvPr id="33" name="Freeform: Shape 32">
                <a:extLst>
                  <a:ext uri="{FF2B5EF4-FFF2-40B4-BE49-F238E27FC236}">
                    <a16:creationId xmlns:a16="http://schemas.microsoft.com/office/drawing/2014/main" id="{1C5AC598-31F0-6C03-0BF8-1948673B53CC}"/>
                  </a:ext>
                </a:extLst>
              </p:cNvPr>
              <p:cNvSpPr/>
              <p:nvPr/>
            </p:nvSpPr>
            <p:spPr>
              <a:xfrm>
                <a:off x="7425740" y="3127317"/>
                <a:ext cx="2404060" cy="598990"/>
              </a:xfrm>
              <a:custGeom>
                <a:avLst/>
                <a:gdLst>
                  <a:gd name="connsiteX0" fmla="*/ 594504 w 5503372"/>
                  <a:gd name="connsiteY0" fmla="*/ 0 h 598990"/>
                  <a:gd name="connsiteX1" fmla="*/ 5503372 w 5503372"/>
                  <a:gd name="connsiteY1" fmla="*/ 0 h 598990"/>
                  <a:gd name="connsiteX2" fmla="*/ 5503372 w 5503372"/>
                  <a:gd name="connsiteY2" fmla="*/ 598990 h 598990"/>
                  <a:gd name="connsiteX3" fmla="*/ 0 w 5503372"/>
                  <a:gd name="connsiteY3" fmla="*/ 598990 h 598990"/>
                  <a:gd name="connsiteX4" fmla="*/ 0 w 5503372"/>
                  <a:gd name="connsiteY4" fmla="*/ 594504 h 5989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03372" h="598990">
                    <a:moveTo>
                      <a:pt x="594504" y="0"/>
                    </a:moveTo>
                    <a:lnTo>
                      <a:pt x="5503372" y="0"/>
                    </a:lnTo>
                    <a:lnTo>
                      <a:pt x="5503372" y="598990"/>
                    </a:lnTo>
                    <a:lnTo>
                      <a:pt x="0" y="598990"/>
                    </a:lnTo>
                    <a:lnTo>
                      <a:pt x="0" y="594504"/>
                    </a:lnTo>
                    <a:close/>
                  </a:path>
                </a:pathLst>
              </a:custGeom>
              <a:solidFill>
                <a:srgbClr val="9EA3B7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lvl="3" algn="ctr"/>
                <a:r>
                  <a:rPr lang="ar-MA" dirty="0">
                    <a:latin typeface="Almarai Bold" pitchFamily="2" charset="-78"/>
                    <a:cs typeface="Almarai Bold" pitchFamily="2" charset="-78"/>
                  </a:rPr>
                  <a:t>4</a:t>
                </a:r>
                <a:endParaRPr lang="fr-FR" dirty="0">
                  <a:latin typeface="Almarai Bold" pitchFamily="2" charset="-78"/>
                  <a:cs typeface="Almarai Bold" pitchFamily="2" charset="-78"/>
                </a:endParaRPr>
              </a:p>
            </p:txBody>
          </p:sp>
          <p:sp>
            <p:nvSpPr>
              <p:cNvPr id="34" name="Freeform: Shape 33">
                <a:extLst>
                  <a:ext uri="{FF2B5EF4-FFF2-40B4-BE49-F238E27FC236}">
                    <a16:creationId xmlns:a16="http://schemas.microsoft.com/office/drawing/2014/main" id="{F8282FD9-040C-E4B3-1BCD-5D6AAE7E1E9D}"/>
                  </a:ext>
                </a:extLst>
              </p:cNvPr>
              <p:cNvSpPr/>
              <p:nvPr/>
            </p:nvSpPr>
            <p:spPr>
              <a:xfrm rot="10800000">
                <a:off x="1944303" y="3127329"/>
                <a:ext cx="6268116" cy="598990"/>
              </a:xfrm>
              <a:custGeom>
                <a:avLst/>
                <a:gdLst>
                  <a:gd name="connsiteX0" fmla="*/ 594504 w 5503372"/>
                  <a:gd name="connsiteY0" fmla="*/ 0 h 598990"/>
                  <a:gd name="connsiteX1" fmla="*/ 5503372 w 5503372"/>
                  <a:gd name="connsiteY1" fmla="*/ 0 h 598990"/>
                  <a:gd name="connsiteX2" fmla="*/ 5503372 w 5503372"/>
                  <a:gd name="connsiteY2" fmla="*/ 598990 h 598990"/>
                  <a:gd name="connsiteX3" fmla="*/ 0 w 5503372"/>
                  <a:gd name="connsiteY3" fmla="*/ 598990 h 598990"/>
                  <a:gd name="connsiteX4" fmla="*/ 0 w 5503372"/>
                  <a:gd name="connsiteY4" fmla="*/ 594504 h 5989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03372" h="598990">
                    <a:moveTo>
                      <a:pt x="594504" y="0"/>
                    </a:moveTo>
                    <a:lnTo>
                      <a:pt x="5503372" y="0"/>
                    </a:lnTo>
                    <a:lnTo>
                      <a:pt x="5503372" y="598990"/>
                    </a:lnTo>
                    <a:lnTo>
                      <a:pt x="0" y="598990"/>
                    </a:lnTo>
                    <a:lnTo>
                      <a:pt x="0" y="594504"/>
                    </a:lnTo>
                    <a:close/>
                  </a:path>
                </a:pathLst>
              </a:custGeom>
              <a:solidFill>
                <a:srgbClr val="383D63"/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39700" h="139700" prst="divot"/>
              </a:sp3d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fr-FR"/>
              </a:p>
            </p:txBody>
          </p:sp>
        </p:grp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B8FEFA96-3EEA-C177-0F64-7A9BBD45A268}"/>
                </a:ext>
              </a:extLst>
            </p:cNvPr>
            <p:cNvSpPr txBox="1"/>
            <p:nvPr/>
          </p:nvSpPr>
          <p:spPr>
            <a:xfrm>
              <a:off x="2769083" y="4707050"/>
              <a:ext cx="535531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1" algn="r"/>
              <a:r>
                <a:rPr lang="ar-MA" dirty="0">
                  <a:solidFill>
                    <a:schemeClr val="bg1"/>
                  </a:solidFill>
                  <a:latin typeface="Almarai Bold" pitchFamily="2" charset="-78"/>
                  <a:cs typeface="Almarai Bold" pitchFamily="2" charset="-78"/>
                </a:rPr>
                <a:t>العلاقة بين </a:t>
              </a:r>
              <a:r>
                <a:rPr lang="ar-MA" sz="1800" b="0" dirty="0">
                  <a:solidFill>
                    <a:srgbClr val="E3E3E3"/>
                  </a:solidFill>
                  <a:effectLst/>
                  <a:latin typeface="Almarai Bold" pitchFamily="2" charset="-78"/>
                  <a:ea typeface="Calibri" panose="020F0502020204030204" pitchFamily="34" charset="0"/>
                  <a:cs typeface="Almarai Bold" pitchFamily="2" charset="-78"/>
                </a:rPr>
                <a:t>الديداكتيك و </a:t>
              </a:r>
              <a:r>
                <a:rPr lang="ar-MA" dirty="0">
                  <a:solidFill>
                    <a:schemeClr val="bg1"/>
                  </a:solidFill>
                  <a:latin typeface="Almarai Bold" pitchFamily="2" charset="-78"/>
                  <a:cs typeface="Almarai Bold" pitchFamily="2" charset="-78"/>
                </a:rPr>
                <a:t>البيداغوجيا</a:t>
              </a:r>
              <a:endParaRPr lang="fr-FR" dirty="0">
                <a:solidFill>
                  <a:schemeClr val="bg1"/>
                </a:solidFill>
                <a:latin typeface="Almarai Bold" pitchFamily="2" charset="-78"/>
                <a:cs typeface="Almarai Bold" pitchFamily="2" charset="-78"/>
              </a:endParaRPr>
            </a:p>
          </p:txBody>
        </p: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B3B1A984-95FA-4E7E-A505-7CE5D1532938}"/>
              </a:ext>
            </a:extLst>
          </p:cNvPr>
          <p:cNvGrpSpPr/>
          <p:nvPr/>
        </p:nvGrpSpPr>
        <p:grpSpPr>
          <a:xfrm>
            <a:off x="14950273" y="2078252"/>
            <a:ext cx="2904467" cy="2706415"/>
            <a:chOff x="2853326" y="1521451"/>
            <a:chExt cx="2904467" cy="2706415"/>
          </a:xfrm>
        </p:grpSpPr>
        <p:sp>
          <p:nvSpPr>
            <p:cNvPr id="59" name="Rectangle: Rounded Corners 58">
              <a:extLst>
                <a:ext uri="{FF2B5EF4-FFF2-40B4-BE49-F238E27FC236}">
                  <a16:creationId xmlns:a16="http://schemas.microsoft.com/office/drawing/2014/main" id="{065CEA90-24E3-8643-EAF6-4DC45203E3AA}"/>
                </a:ext>
              </a:extLst>
            </p:cNvPr>
            <p:cNvSpPr/>
            <p:nvPr/>
          </p:nvSpPr>
          <p:spPr>
            <a:xfrm>
              <a:off x="2858568" y="2521175"/>
              <a:ext cx="2899225" cy="598990"/>
            </a:xfrm>
            <a:prstGeom prst="roundRect">
              <a:avLst/>
            </a:prstGeom>
            <a:solidFill>
              <a:srgbClr val="383D6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dirty="0">
                  <a:latin typeface="Almarai Bold" pitchFamily="2" charset="-78"/>
                  <a:cs typeface="Almarai Bold" pitchFamily="2" charset="-78"/>
                </a:rPr>
                <a:t>بيداغوجية اللعب </a:t>
              </a:r>
            </a:p>
          </p:txBody>
        </p:sp>
        <p:sp>
          <p:nvSpPr>
            <p:cNvPr id="60" name="Rectangle: Rounded Corners 59">
              <a:extLst>
                <a:ext uri="{FF2B5EF4-FFF2-40B4-BE49-F238E27FC236}">
                  <a16:creationId xmlns:a16="http://schemas.microsoft.com/office/drawing/2014/main" id="{8256159A-BD1A-3D79-3E33-C5340DEA3093}"/>
                </a:ext>
              </a:extLst>
            </p:cNvPr>
            <p:cNvSpPr/>
            <p:nvPr/>
          </p:nvSpPr>
          <p:spPr>
            <a:xfrm>
              <a:off x="2853326" y="1521451"/>
              <a:ext cx="2899225" cy="598990"/>
            </a:xfrm>
            <a:prstGeom prst="roundRect">
              <a:avLst/>
            </a:prstGeom>
            <a:solidFill>
              <a:srgbClr val="383D6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dirty="0">
                  <a:latin typeface="Almarai Bold" pitchFamily="2" charset="-78"/>
                  <a:cs typeface="Almarai Bold" pitchFamily="2" charset="-78"/>
                </a:rPr>
                <a:t>بيداغوجية  الخطأ</a:t>
              </a:r>
            </a:p>
          </p:txBody>
        </p:sp>
        <p:sp>
          <p:nvSpPr>
            <p:cNvPr id="61" name="Rectangle: Rounded Corners 60">
              <a:extLst>
                <a:ext uri="{FF2B5EF4-FFF2-40B4-BE49-F238E27FC236}">
                  <a16:creationId xmlns:a16="http://schemas.microsoft.com/office/drawing/2014/main" id="{125D9C3D-11D5-6E2F-8F39-86CBAFC91F20}"/>
                </a:ext>
              </a:extLst>
            </p:cNvPr>
            <p:cNvSpPr/>
            <p:nvPr/>
          </p:nvSpPr>
          <p:spPr>
            <a:xfrm>
              <a:off x="2853326" y="3628876"/>
              <a:ext cx="2899225" cy="598990"/>
            </a:xfrm>
            <a:prstGeom prst="roundRect">
              <a:avLst/>
            </a:prstGeom>
            <a:solidFill>
              <a:srgbClr val="383D6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1800" b="1" dirty="0">
                  <a:effectLst/>
                  <a:latin typeface="Almarai Bold" pitchFamily="2" charset="-78"/>
                  <a:ea typeface="Calibri" panose="020F0502020204030204" pitchFamily="34" charset="0"/>
                  <a:cs typeface="Almarai Bold" pitchFamily="2" charset="-78"/>
                </a:rPr>
                <a:t>بيداغوجيا الدعم</a:t>
              </a:r>
            </a:p>
          </p:txBody>
        </p:sp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B3C876EF-AB5C-B104-1833-88BB73E58C19}"/>
              </a:ext>
            </a:extLst>
          </p:cNvPr>
          <p:cNvGrpSpPr/>
          <p:nvPr/>
        </p:nvGrpSpPr>
        <p:grpSpPr>
          <a:xfrm>
            <a:off x="8838843" y="-4091409"/>
            <a:ext cx="2899226" cy="3724538"/>
            <a:chOff x="7202675" y="1510395"/>
            <a:chExt cx="2899226" cy="3724538"/>
          </a:xfrm>
        </p:grpSpPr>
        <p:sp>
          <p:nvSpPr>
            <p:cNvPr id="63" name="Rectangle: Rounded Corners 62">
              <a:extLst>
                <a:ext uri="{FF2B5EF4-FFF2-40B4-BE49-F238E27FC236}">
                  <a16:creationId xmlns:a16="http://schemas.microsoft.com/office/drawing/2014/main" id="{255C7E12-4720-CBEA-D7E8-CD9CB0CC1EFD}"/>
                </a:ext>
              </a:extLst>
            </p:cNvPr>
            <p:cNvSpPr/>
            <p:nvPr/>
          </p:nvSpPr>
          <p:spPr>
            <a:xfrm>
              <a:off x="7202676" y="1510395"/>
              <a:ext cx="2899225" cy="598990"/>
            </a:xfrm>
            <a:prstGeom prst="roundRect">
              <a:avLst/>
            </a:prstGeom>
            <a:solidFill>
              <a:srgbClr val="383D6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dirty="0">
                  <a:latin typeface="Almarai Bold" pitchFamily="2" charset="-78"/>
                  <a:cs typeface="Almarai Bold" pitchFamily="2" charset="-78"/>
                </a:rPr>
                <a:t>البيداغوجيا الفارقية </a:t>
              </a:r>
            </a:p>
          </p:txBody>
        </p:sp>
        <p:sp>
          <p:nvSpPr>
            <p:cNvPr id="64" name="Rectangle: Rounded Corners 63">
              <a:extLst>
                <a:ext uri="{FF2B5EF4-FFF2-40B4-BE49-F238E27FC236}">
                  <a16:creationId xmlns:a16="http://schemas.microsoft.com/office/drawing/2014/main" id="{A3D81463-6971-91FA-C30F-27AC3DE187B1}"/>
                </a:ext>
              </a:extLst>
            </p:cNvPr>
            <p:cNvSpPr/>
            <p:nvPr/>
          </p:nvSpPr>
          <p:spPr>
            <a:xfrm>
              <a:off x="7202675" y="2553647"/>
              <a:ext cx="2899225" cy="598990"/>
            </a:xfrm>
            <a:prstGeom prst="roundRect">
              <a:avLst/>
            </a:prstGeom>
            <a:solidFill>
              <a:srgbClr val="383D6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dirty="0">
                  <a:latin typeface="Almarai Bold" pitchFamily="2" charset="-78"/>
                  <a:cs typeface="Almarai Bold" pitchFamily="2" charset="-78"/>
                </a:rPr>
                <a:t>بيداغوجية حل المشكلات </a:t>
              </a:r>
            </a:p>
          </p:txBody>
        </p:sp>
        <p:sp>
          <p:nvSpPr>
            <p:cNvPr id="65" name="Rectangle: Rounded Corners 64">
              <a:extLst>
                <a:ext uri="{FF2B5EF4-FFF2-40B4-BE49-F238E27FC236}">
                  <a16:creationId xmlns:a16="http://schemas.microsoft.com/office/drawing/2014/main" id="{FB2082B9-B346-756D-1ACA-25B577BE8E7D}"/>
                </a:ext>
              </a:extLst>
            </p:cNvPr>
            <p:cNvSpPr/>
            <p:nvPr/>
          </p:nvSpPr>
          <p:spPr>
            <a:xfrm>
              <a:off x="7202675" y="4635943"/>
              <a:ext cx="2899225" cy="598990"/>
            </a:xfrm>
            <a:prstGeom prst="roundRect">
              <a:avLst/>
            </a:prstGeom>
            <a:solidFill>
              <a:srgbClr val="383D6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dirty="0">
                  <a:latin typeface="Almarai Bold" pitchFamily="2" charset="-78"/>
                  <a:cs typeface="Almarai Bold" pitchFamily="2" charset="-78"/>
                </a:rPr>
                <a:t>بيداغوجية الإدماج</a:t>
              </a:r>
            </a:p>
          </p:txBody>
        </p:sp>
        <p:sp>
          <p:nvSpPr>
            <p:cNvPr id="66" name="Rectangle: Rounded Corners 65">
              <a:extLst>
                <a:ext uri="{FF2B5EF4-FFF2-40B4-BE49-F238E27FC236}">
                  <a16:creationId xmlns:a16="http://schemas.microsoft.com/office/drawing/2014/main" id="{EB314042-3825-80DC-2F1C-88C81C66E803}"/>
                </a:ext>
              </a:extLst>
            </p:cNvPr>
            <p:cNvSpPr/>
            <p:nvPr/>
          </p:nvSpPr>
          <p:spPr>
            <a:xfrm>
              <a:off x="7202675" y="3594795"/>
              <a:ext cx="2899225" cy="598990"/>
            </a:xfrm>
            <a:prstGeom prst="roundRect">
              <a:avLst/>
            </a:prstGeom>
            <a:solidFill>
              <a:srgbClr val="383D6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1800" b="1" dirty="0">
                  <a:effectLst/>
                  <a:latin typeface="Almarai Bold" pitchFamily="2" charset="-78"/>
                  <a:ea typeface="Calibri" panose="020F0502020204030204" pitchFamily="34" charset="0"/>
                  <a:cs typeface="Almarai Bold" pitchFamily="2" charset="-78"/>
                </a:rPr>
                <a:t>بيداغوجيا التعاقد</a:t>
              </a:r>
              <a:endParaRPr lang="fr-FR" sz="1800" dirty="0">
                <a:effectLst/>
                <a:latin typeface="Almarai Bold" pitchFamily="2" charset="-78"/>
                <a:ea typeface="Calibri" panose="020F0502020204030204" pitchFamily="34" charset="0"/>
                <a:cs typeface="Almarai Bold" pitchFamily="2" charset="-78"/>
              </a:endParaRPr>
            </a:p>
          </p:txBody>
        </p:sp>
      </p:grpSp>
      <p:grpSp>
        <p:nvGrpSpPr>
          <p:cNvPr id="67" name="Group 66">
            <a:extLst>
              <a:ext uri="{FF2B5EF4-FFF2-40B4-BE49-F238E27FC236}">
                <a16:creationId xmlns:a16="http://schemas.microsoft.com/office/drawing/2014/main" id="{9C547547-1655-39EE-3A77-A80D6A34B3E8}"/>
              </a:ext>
            </a:extLst>
          </p:cNvPr>
          <p:cNvGrpSpPr/>
          <p:nvPr/>
        </p:nvGrpSpPr>
        <p:grpSpPr>
          <a:xfrm>
            <a:off x="5595143" y="-2916289"/>
            <a:ext cx="917278" cy="2345827"/>
            <a:chOff x="5595143" y="1685186"/>
            <a:chExt cx="917278" cy="2345827"/>
          </a:xfrm>
        </p:grpSpPr>
        <p:cxnSp>
          <p:nvCxnSpPr>
            <p:cNvPr id="68" name="Straight Connector 67">
              <a:extLst>
                <a:ext uri="{FF2B5EF4-FFF2-40B4-BE49-F238E27FC236}">
                  <a16:creationId xmlns:a16="http://schemas.microsoft.com/office/drawing/2014/main" id="{E88423E7-06C7-6CBF-8352-7EC2E198F31D}"/>
                </a:ext>
              </a:extLst>
            </p:cNvPr>
            <p:cNvCxnSpPr>
              <a:cxnSpLocks/>
              <a:endCxn id="71" idx="4"/>
            </p:cNvCxnSpPr>
            <p:nvPr/>
          </p:nvCxnSpPr>
          <p:spPr>
            <a:xfrm>
              <a:off x="6373482" y="1733107"/>
              <a:ext cx="2216" cy="2297906"/>
            </a:xfrm>
            <a:prstGeom prst="line">
              <a:avLst/>
            </a:prstGeom>
            <a:ln w="57150">
              <a:solidFill>
                <a:srgbClr val="383D63"/>
              </a:solidFill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sp>
          <p:nvSpPr>
            <p:cNvPr id="69" name="Oval 68">
              <a:extLst>
                <a:ext uri="{FF2B5EF4-FFF2-40B4-BE49-F238E27FC236}">
                  <a16:creationId xmlns:a16="http://schemas.microsoft.com/office/drawing/2014/main" id="{A53C56A1-6BB3-CD2D-F2A0-D30BFF19C260}"/>
                </a:ext>
              </a:extLst>
            </p:cNvPr>
            <p:cNvSpPr/>
            <p:nvPr/>
          </p:nvSpPr>
          <p:spPr>
            <a:xfrm>
              <a:off x="6238974" y="1685186"/>
              <a:ext cx="273447" cy="273447"/>
            </a:xfrm>
            <a:prstGeom prst="ellipse">
              <a:avLst/>
            </a:prstGeom>
            <a:solidFill>
              <a:srgbClr val="383D63"/>
            </a:solidFill>
            <a:ln>
              <a:solidFill>
                <a:srgbClr val="383D6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70" name="Oval 69">
              <a:extLst>
                <a:ext uri="{FF2B5EF4-FFF2-40B4-BE49-F238E27FC236}">
                  <a16:creationId xmlns:a16="http://schemas.microsoft.com/office/drawing/2014/main" id="{6D09CD4C-68A3-B2B7-5EE8-E3ED7D17906A}"/>
                </a:ext>
              </a:extLst>
            </p:cNvPr>
            <p:cNvSpPr/>
            <p:nvPr/>
          </p:nvSpPr>
          <p:spPr>
            <a:xfrm>
              <a:off x="6238974" y="2719620"/>
              <a:ext cx="273447" cy="273447"/>
            </a:xfrm>
            <a:prstGeom prst="ellipse">
              <a:avLst/>
            </a:prstGeom>
            <a:solidFill>
              <a:srgbClr val="383D63"/>
            </a:solidFill>
            <a:ln>
              <a:solidFill>
                <a:srgbClr val="383D6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71" name="Oval 70">
              <a:extLst>
                <a:ext uri="{FF2B5EF4-FFF2-40B4-BE49-F238E27FC236}">
                  <a16:creationId xmlns:a16="http://schemas.microsoft.com/office/drawing/2014/main" id="{1BCFB97E-9D50-F4B7-34DF-E15ACA23CCF6}"/>
                </a:ext>
              </a:extLst>
            </p:cNvPr>
            <p:cNvSpPr/>
            <p:nvPr/>
          </p:nvSpPr>
          <p:spPr>
            <a:xfrm>
              <a:off x="6238974" y="3757566"/>
              <a:ext cx="273447" cy="273447"/>
            </a:xfrm>
            <a:prstGeom prst="ellipse">
              <a:avLst/>
            </a:prstGeom>
            <a:solidFill>
              <a:srgbClr val="383D63"/>
            </a:solidFill>
            <a:ln>
              <a:solidFill>
                <a:srgbClr val="383D6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9F35143C-FEC1-69C3-502F-583884C5ED4B}"/>
                </a:ext>
              </a:extLst>
            </p:cNvPr>
            <p:cNvCxnSpPr/>
            <p:nvPr/>
          </p:nvCxnSpPr>
          <p:spPr>
            <a:xfrm flipH="1">
              <a:off x="5595143" y="1818217"/>
              <a:ext cx="917278" cy="0"/>
            </a:xfrm>
            <a:prstGeom prst="line">
              <a:avLst/>
            </a:prstGeom>
            <a:ln w="38100">
              <a:solidFill>
                <a:srgbClr val="383D6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6B4AA647-CF8C-DE6B-1CFB-C01495F3EF93}"/>
                </a:ext>
              </a:extLst>
            </p:cNvPr>
            <p:cNvCxnSpPr/>
            <p:nvPr/>
          </p:nvCxnSpPr>
          <p:spPr>
            <a:xfrm flipH="1">
              <a:off x="5595143" y="2859617"/>
              <a:ext cx="917278" cy="0"/>
            </a:xfrm>
            <a:prstGeom prst="line">
              <a:avLst/>
            </a:prstGeom>
            <a:ln w="38100">
              <a:solidFill>
                <a:srgbClr val="383D6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6255DC3E-4E8D-DFC9-BA3D-FB74F46B23BE}"/>
                </a:ext>
              </a:extLst>
            </p:cNvPr>
            <p:cNvCxnSpPr/>
            <p:nvPr/>
          </p:nvCxnSpPr>
          <p:spPr>
            <a:xfrm flipH="1">
              <a:off x="5595143" y="3907367"/>
              <a:ext cx="917278" cy="0"/>
            </a:xfrm>
            <a:prstGeom prst="line">
              <a:avLst/>
            </a:prstGeom>
            <a:ln w="38100">
              <a:solidFill>
                <a:srgbClr val="383D6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5" name="Oval 74">
              <a:extLst>
                <a:ext uri="{FF2B5EF4-FFF2-40B4-BE49-F238E27FC236}">
                  <a16:creationId xmlns:a16="http://schemas.microsoft.com/office/drawing/2014/main" id="{B14ABC3F-7520-AD60-7E1E-AB3DFB6A9FFC}"/>
                </a:ext>
              </a:extLst>
            </p:cNvPr>
            <p:cNvSpPr/>
            <p:nvPr/>
          </p:nvSpPr>
          <p:spPr>
            <a:xfrm>
              <a:off x="6325213" y="1772633"/>
              <a:ext cx="101600" cy="101600"/>
            </a:xfrm>
            <a:prstGeom prst="ellipse">
              <a:avLst/>
            </a:prstGeom>
            <a:solidFill>
              <a:srgbClr val="9EA3B7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76" name="Oval 75">
              <a:extLst>
                <a:ext uri="{FF2B5EF4-FFF2-40B4-BE49-F238E27FC236}">
                  <a16:creationId xmlns:a16="http://schemas.microsoft.com/office/drawing/2014/main" id="{FE447CD9-72EB-55DA-B595-152140201A5C}"/>
                </a:ext>
              </a:extLst>
            </p:cNvPr>
            <p:cNvSpPr/>
            <p:nvPr/>
          </p:nvSpPr>
          <p:spPr>
            <a:xfrm>
              <a:off x="6325213" y="2815167"/>
              <a:ext cx="101600" cy="101600"/>
            </a:xfrm>
            <a:prstGeom prst="ellipse">
              <a:avLst/>
            </a:prstGeom>
            <a:solidFill>
              <a:srgbClr val="9EA3B7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77" name="Oval 76">
              <a:extLst>
                <a:ext uri="{FF2B5EF4-FFF2-40B4-BE49-F238E27FC236}">
                  <a16:creationId xmlns:a16="http://schemas.microsoft.com/office/drawing/2014/main" id="{67BA17F8-2ED1-C980-B64F-B8AE742D64CF}"/>
                </a:ext>
              </a:extLst>
            </p:cNvPr>
            <p:cNvSpPr/>
            <p:nvPr/>
          </p:nvSpPr>
          <p:spPr>
            <a:xfrm>
              <a:off x="6325213" y="3835628"/>
              <a:ext cx="101600" cy="101600"/>
            </a:xfrm>
            <a:prstGeom prst="ellipse">
              <a:avLst/>
            </a:prstGeom>
            <a:solidFill>
              <a:srgbClr val="9EA3B7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78" name="Group 77">
            <a:extLst>
              <a:ext uri="{FF2B5EF4-FFF2-40B4-BE49-F238E27FC236}">
                <a16:creationId xmlns:a16="http://schemas.microsoft.com/office/drawing/2014/main" id="{677AAF1F-DA0E-3387-CAE8-78CF761DB9D7}"/>
              </a:ext>
            </a:extLst>
          </p:cNvPr>
          <p:cNvGrpSpPr/>
          <p:nvPr/>
        </p:nvGrpSpPr>
        <p:grpSpPr>
          <a:xfrm>
            <a:off x="19360307" y="1685186"/>
            <a:ext cx="1036208" cy="3392281"/>
            <a:chOff x="10052050" y="1685186"/>
            <a:chExt cx="1036208" cy="3392281"/>
          </a:xfrm>
        </p:grpSpPr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BFD4A3F3-E227-730A-10F3-1C2BDDD687C6}"/>
                </a:ext>
              </a:extLst>
            </p:cNvPr>
            <p:cNvCxnSpPr/>
            <p:nvPr/>
          </p:nvCxnSpPr>
          <p:spPr>
            <a:xfrm>
              <a:off x="10949319" y="1733107"/>
              <a:ext cx="0" cy="3221665"/>
            </a:xfrm>
            <a:prstGeom prst="line">
              <a:avLst/>
            </a:prstGeom>
            <a:ln w="57150">
              <a:solidFill>
                <a:srgbClr val="383D63"/>
              </a:solidFill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sp>
          <p:nvSpPr>
            <p:cNvPr id="80" name="Oval 79">
              <a:extLst>
                <a:ext uri="{FF2B5EF4-FFF2-40B4-BE49-F238E27FC236}">
                  <a16:creationId xmlns:a16="http://schemas.microsoft.com/office/drawing/2014/main" id="{EE2E3DB2-FC81-1BD6-C7CD-42FA7297E407}"/>
                </a:ext>
              </a:extLst>
            </p:cNvPr>
            <p:cNvSpPr/>
            <p:nvPr/>
          </p:nvSpPr>
          <p:spPr>
            <a:xfrm>
              <a:off x="10814811" y="1685186"/>
              <a:ext cx="273447" cy="273447"/>
            </a:xfrm>
            <a:prstGeom prst="ellipse">
              <a:avLst/>
            </a:prstGeom>
            <a:solidFill>
              <a:srgbClr val="383D63"/>
            </a:solidFill>
            <a:ln>
              <a:solidFill>
                <a:srgbClr val="383D6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81" name="Oval 80">
              <a:extLst>
                <a:ext uri="{FF2B5EF4-FFF2-40B4-BE49-F238E27FC236}">
                  <a16:creationId xmlns:a16="http://schemas.microsoft.com/office/drawing/2014/main" id="{3CAA74D1-6DF6-91E6-E796-47F5039B0947}"/>
                </a:ext>
              </a:extLst>
            </p:cNvPr>
            <p:cNvSpPr/>
            <p:nvPr/>
          </p:nvSpPr>
          <p:spPr>
            <a:xfrm>
              <a:off x="10814811" y="2719620"/>
              <a:ext cx="273447" cy="273447"/>
            </a:xfrm>
            <a:prstGeom prst="ellipse">
              <a:avLst/>
            </a:prstGeom>
            <a:solidFill>
              <a:srgbClr val="383D63"/>
            </a:solidFill>
            <a:ln>
              <a:solidFill>
                <a:srgbClr val="383D6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82" name="Oval 81">
              <a:extLst>
                <a:ext uri="{FF2B5EF4-FFF2-40B4-BE49-F238E27FC236}">
                  <a16:creationId xmlns:a16="http://schemas.microsoft.com/office/drawing/2014/main" id="{BA40B24E-2AF9-9A26-139E-195A134EDAC9}"/>
                </a:ext>
              </a:extLst>
            </p:cNvPr>
            <p:cNvSpPr/>
            <p:nvPr/>
          </p:nvSpPr>
          <p:spPr>
            <a:xfrm>
              <a:off x="10814811" y="3757566"/>
              <a:ext cx="273447" cy="273447"/>
            </a:xfrm>
            <a:prstGeom prst="ellipse">
              <a:avLst/>
            </a:prstGeom>
            <a:solidFill>
              <a:srgbClr val="383D63"/>
            </a:solidFill>
            <a:ln>
              <a:solidFill>
                <a:srgbClr val="383D6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83" name="Oval 82">
              <a:extLst>
                <a:ext uri="{FF2B5EF4-FFF2-40B4-BE49-F238E27FC236}">
                  <a16:creationId xmlns:a16="http://schemas.microsoft.com/office/drawing/2014/main" id="{03440757-4583-BDE8-F18B-E2001A705C0C}"/>
                </a:ext>
              </a:extLst>
            </p:cNvPr>
            <p:cNvSpPr/>
            <p:nvPr/>
          </p:nvSpPr>
          <p:spPr>
            <a:xfrm>
              <a:off x="10814811" y="4804020"/>
              <a:ext cx="273447" cy="273447"/>
            </a:xfrm>
            <a:prstGeom prst="ellipse">
              <a:avLst/>
            </a:prstGeom>
            <a:solidFill>
              <a:srgbClr val="383D63"/>
            </a:solidFill>
            <a:ln>
              <a:solidFill>
                <a:srgbClr val="383D6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cxnSp>
          <p:nvCxnSpPr>
            <p:cNvPr id="84" name="Straight Connector 83">
              <a:extLst>
                <a:ext uri="{FF2B5EF4-FFF2-40B4-BE49-F238E27FC236}">
                  <a16:creationId xmlns:a16="http://schemas.microsoft.com/office/drawing/2014/main" id="{7B64AD83-9F14-61FC-CEA9-480193E553B1}"/>
                </a:ext>
              </a:extLst>
            </p:cNvPr>
            <p:cNvCxnSpPr/>
            <p:nvPr/>
          </p:nvCxnSpPr>
          <p:spPr>
            <a:xfrm flipH="1">
              <a:off x="10052050" y="1818217"/>
              <a:ext cx="917278" cy="0"/>
            </a:xfrm>
            <a:prstGeom prst="line">
              <a:avLst/>
            </a:prstGeom>
            <a:ln w="38100">
              <a:solidFill>
                <a:srgbClr val="383D6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Connector 84">
              <a:extLst>
                <a:ext uri="{FF2B5EF4-FFF2-40B4-BE49-F238E27FC236}">
                  <a16:creationId xmlns:a16="http://schemas.microsoft.com/office/drawing/2014/main" id="{81E388C7-C52F-0E5D-E30C-A4DA721CCDB8}"/>
                </a:ext>
              </a:extLst>
            </p:cNvPr>
            <p:cNvCxnSpPr/>
            <p:nvPr/>
          </p:nvCxnSpPr>
          <p:spPr>
            <a:xfrm flipH="1">
              <a:off x="10052050" y="2859617"/>
              <a:ext cx="917278" cy="0"/>
            </a:xfrm>
            <a:prstGeom prst="line">
              <a:avLst/>
            </a:prstGeom>
            <a:ln w="38100">
              <a:solidFill>
                <a:srgbClr val="383D6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Straight Connector 85">
              <a:extLst>
                <a:ext uri="{FF2B5EF4-FFF2-40B4-BE49-F238E27FC236}">
                  <a16:creationId xmlns:a16="http://schemas.microsoft.com/office/drawing/2014/main" id="{2F45446C-0191-7A8D-C46C-40CF018A2BDD}"/>
                </a:ext>
              </a:extLst>
            </p:cNvPr>
            <p:cNvCxnSpPr/>
            <p:nvPr/>
          </p:nvCxnSpPr>
          <p:spPr>
            <a:xfrm flipH="1">
              <a:off x="10052050" y="3907367"/>
              <a:ext cx="917278" cy="0"/>
            </a:xfrm>
            <a:prstGeom prst="line">
              <a:avLst/>
            </a:prstGeom>
            <a:ln w="38100">
              <a:solidFill>
                <a:srgbClr val="383D6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Straight Connector 86">
              <a:extLst>
                <a:ext uri="{FF2B5EF4-FFF2-40B4-BE49-F238E27FC236}">
                  <a16:creationId xmlns:a16="http://schemas.microsoft.com/office/drawing/2014/main" id="{A259DE20-9CDF-F613-91A1-0E4E02AEE2EC}"/>
                </a:ext>
              </a:extLst>
            </p:cNvPr>
            <p:cNvCxnSpPr/>
            <p:nvPr/>
          </p:nvCxnSpPr>
          <p:spPr>
            <a:xfrm flipH="1">
              <a:off x="10052050" y="4954772"/>
              <a:ext cx="917278" cy="0"/>
            </a:xfrm>
            <a:prstGeom prst="line">
              <a:avLst/>
            </a:prstGeom>
            <a:ln w="38100">
              <a:solidFill>
                <a:srgbClr val="383D6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8" name="Oval 87">
              <a:extLst>
                <a:ext uri="{FF2B5EF4-FFF2-40B4-BE49-F238E27FC236}">
                  <a16:creationId xmlns:a16="http://schemas.microsoft.com/office/drawing/2014/main" id="{9431EEA8-104B-1E93-052B-0E168D939A6C}"/>
                </a:ext>
              </a:extLst>
            </p:cNvPr>
            <p:cNvSpPr/>
            <p:nvPr/>
          </p:nvSpPr>
          <p:spPr>
            <a:xfrm>
              <a:off x="10892770" y="4889943"/>
              <a:ext cx="101600" cy="101600"/>
            </a:xfrm>
            <a:prstGeom prst="ellipse">
              <a:avLst/>
            </a:prstGeom>
            <a:solidFill>
              <a:srgbClr val="9EA3B7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89" name="Oval 88">
              <a:extLst>
                <a:ext uri="{FF2B5EF4-FFF2-40B4-BE49-F238E27FC236}">
                  <a16:creationId xmlns:a16="http://schemas.microsoft.com/office/drawing/2014/main" id="{7BB99023-5262-65A2-47F2-09A531B791DF}"/>
                </a:ext>
              </a:extLst>
            </p:cNvPr>
            <p:cNvSpPr/>
            <p:nvPr/>
          </p:nvSpPr>
          <p:spPr>
            <a:xfrm>
              <a:off x="10892770" y="3847234"/>
              <a:ext cx="101600" cy="101600"/>
            </a:xfrm>
            <a:prstGeom prst="ellipse">
              <a:avLst/>
            </a:prstGeom>
            <a:solidFill>
              <a:srgbClr val="9EA3B7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90" name="Oval 89">
              <a:extLst>
                <a:ext uri="{FF2B5EF4-FFF2-40B4-BE49-F238E27FC236}">
                  <a16:creationId xmlns:a16="http://schemas.microsoft.com/office/drawing/2014/main" id="{D98C162E-10E0-70E1-DEFA-623B2A1D0DD3}"/>
                </a:ext>
              </a:extLst>
            </p:cNvPr>
            <p:cNvSpPr/>
            <p:nvPr/>
          </p:nvSpPr>
          <p:spPr>
            <a:xfrm>
              <a:off x="10892770" y="2802342"/>
              <a:ext cx="101600" cy="101600"/>
            </a:xfrm>
            <a:prstGeom prst="ellipse">
              <a:avLst/>
            </a:prstGeom>
            <a:solidFill>
              <a:srgbClr val="9EA3B7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91" name="Oval 90">
              <a:extLst>
                <a:ext uri="{FF2B5EF4-FFF2-40B4-BE49-F238E27FC236}">
                  <a16:creationId xmlns:a16="http://schemas.microsoft.com/office/drawing/2014/main" id="{1A6DEA4D-F6DF-6F42-B24A-5C92F12AE5FB}"/>
                </a:ext>
              </a:extLst>
            </p:cNvPr>
            <p:cNvSpPr/>
            <p:nvPr/>
          </p:nvSpPr>
          <p:spPr>
            <a:xfrm>
              <a:off x="10892770" y="1772633"/>
              <a:ext cx="101600" cy="101600"/>
            </a:xfrm>
            <a:prstGeom prst="ellipse">
              <a:avLst/>
            </a:prstGeom>
            <a:solidFill>
              <a:srgbClr val="9EA3B7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92" name="Group 91">
            <a:extLst>
              <a:ext uri="{FF2B5EF4-FFF2-40B4-BE49-F238E27FC236}">
                <a16:creationId xmlns:a16="http://schemas.microsoft.com/office/drawing/2014/main" id="{FDB75009-9EEE-BCEA-370C-F3CBDE878989}"/>
              </a:ext>
            </a:extLst>
          </p:cNvPr>
          <p:cNvGrpSpPr>
            <a:grpSpLocks/>
          </p:cNvGrpSpPr>
          <p:nvPr/>
        </p:nvGrpSpPr>
        <p:grpSpPr>
          <a:xfrm>
            <a:off x="0" y="6259007"/>
            <a:ext cx="12192000" cy="598993"/>
            <a:chOff x="0" y="6259007"/>
            <a:chExt cx="12192000" cy="598993"/>
          </a:xfrm>
        </p:grpSpPr>
        <p:sp>
          <p:nvSpPr>
            <p:cNvPr id="93" name="Rectangle 92">
              <a:extLst>
                <a:ext uri="{FF2B5EF4-FFF2-40B4-BE49-F238E27FC236}">
                  <a16:creationId xmlns:a16="http://schemas.microsoft.com/office/drawing/2014/main" id="{B289DE3A-A3B7-B39C-A778-BA9EE8C73C22}"/>
                </a:ext>
              </a:extLst>
            </p:cNvPr>
            <p:cNvSpPr>
              <a:spLocks/>
            </p:cNvSpPr>
            <p:nvPr/>
          </p:nvSpPr>
          <p:spPr>
            <a:xfrm>
              <a:off x="0" y="6259010"/>
              <a:ext cx="12192000" cy="598990"/>
            </a:xfrm>
            <a:prstGeom prst="rect">
              <a:avLst/>
            </a:prstGeom>
            <a:solidFill>
              <a:srgbClr val="383D6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6"/>
              <a:r>
                <a:rPr lang="ar-MA" sz="2400" dirty="0">
                  <a:latin typeface="Almarai Bold" pitchFamily="2" charset="-78"/>
                  <a:cs typeface="Almarai Bold" pitchFamily="2" charset="-78"/>
                </a:rPr>
                <a:t> </a:t>
              </a:r>
              <a:endParaRPr lang="fr-FR" sz="2400" dirty="0">
                <a:latin typeface="Almarai Bold" pitchFamily="2" charset="-78"/>
                <a:cs typeface="Almarai Bold" pitchFamily="2" charset="-78"/>
              </a:endParaRPr>
            </a:p>
          </p:txBody>
        </p:sp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36651E61-1E54-1386-7410-D90D310C30DF}"/>
                </a:ext>
              </a:extLst>
            </p:cNvPr>
            <p:cNvSpPr>
              <a:spLocks/>
            </p:cNvSpPr>
            <p:nvPr/>
          </p:nvSpPr>
          <p:spPr>
            <a:xfrm rot="16200000" flipV="1">
              <a:off x="10612343" y="5278343"/>
              <a:ext cx="598989" cy="2560317"/>
            </a:xfrm>
            <a:custGeom>
              <a:avLst/>
              <a:gdLst>
                <a:gd name="connsiteX0" fmla="*/ 860323 w 860323"/>
                <a:gd name="connsiteY0" fmla="*/ 4391640 h 5350653"/>
                <a:gd name="connsiteX1" fmla="*/ 860323 w 860323"/>
                <a:gd name="connsiteY1" fmla="*/ 0 h 5350653"/>
                <a:gd name="connsiteX2" fmla="*/ 0 w 860323"/>
                <a:gd name="connsiteY2" fmla="*/ 0 h 5350653"/>
                <a:gd name="connsiteX3" fmla="*/ 0 w 860323"/>
                <a:gd name="connsiteY3" fmla="*/ 5350653 h 5350653"/>
                <a:gd name="connsiteX4" fmla="*/ 51263 w 860323"/>
                <a:gd name="connsiteY4" fmla="*/ 5303381 h 5350653"/>
                <a:gd name="connsiteX5" fmla="*/ 740624 w 860323"/>
                <a:gd name="connsiteY5" fmla="*/ 4410199 h 53506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60323" h="5350653">
                  <a:moveTo>
                    <a:pt x="860323" y="4391640"/>
                  </a:moveTo>
                  <a:lnTo>
                    <a:pt x="860323" y="0"/>
                  </a:lnTo>
                  <a:lnTo>
                    <a:pt x="0" y="0"/>
                  </a:lnTo>
                  <a:lnTo>
                    <a:pt x="0" y="5350653"/>
                  </a:lnTo>
                  <a:lnTo>
                    <a:pt x="51263" y="5303381"/>
                  </a:lnTo>
                  <a:cubicBezTo>
                    <a:pt x="254192" y="5071082"/>
                    <a:pt x="403404" y="4518411"/>
                    <a:pt x="740624" y="4410199"/>
                  </a:cubicBezTo>
                  <a:close/>
                </a:path>
              </a:pathLst>
            </a:custGeom>
            <a:solidFill>
              <a:srgbClr val="9EA3B7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wrap="square" rtlCol="0" anchor="ctr">
              <a:noAutofit/>
            </a:bodyPr>
            <a:lstStyle/>
            <a:p>
              <a:pPr algn="ctr"/>
              <a:r>
                <a:rPr lang="ar-MA" sz="2400" dirty="0">
                  <a:latin typeface="Almarai Bold" pitchFamily="2" charset="-78"/>
                  <a:cs typeface="Almarai Bold" pitchFamily="2" charset="-78"/>
                </a:rPr>
                <a:t> </a:t>
              </a:r>
              <a:endParaRPr lang="fr-FR" sz="2400" dirty="0">
                <a:latin typeface="Almarai Bold" pitchFamily="2" charset="-78"/>
                <a:cs typeface="Almarai Bold" pitchFamily="2" charset="-78"/>
              </a:endParaRPr>
            </a:p>
          </p:txBody>
        </p:sp>
      </p:grpSp>
      <p:sp>
        <p:nvSpPr>
          <p:cNvPr id="97" name="Rectangle 96">
            <a:extLst>
              <a:ext uri="{FF2B5EF4-FFF2-40B4-BE49-F238E27FC236}">
                <a16:creationId xmlns:a16="http://schemas.microsoft.com/office/drawing/2014/main" id="{518AF2D3-2666-75AD-36AB-D76C7F9E99A3}"/>
              </a:ext>
            </a:extLst>
          </p:cNvPr>
          <p:cNvSpPr/>
          <p:nvPr/>
        </p:nvSpPr>
        <p:spPr>
          <a:xfrm>
            <a:off x="1" y="6259006"/>
            <a:ext cx="986366" cy="598990"/>
          </a:xfrm>
          <a:prstGeom prst="rect">
            <a:avLst/>
          </a:prstGeom>
          <a:solidFill>
            <a:srgbClr val="383D6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dirty="0">
                <a:latin typeface="Almarai Bold" pitchFamily="2" charset="-78"/>
                <a:cs typeface="Almarai Bold" pitchFamily="2" charset="-78"/>
              </a:rPr>
              <a:t>7</a:t>
            </a:r>
            <a:endParaRPr lang="fr-FR" dirty="0">
              <a:latin typeface="Almarai Bold" pitchFamily="2" charset="-78"/>
              <a:cs typeface="Almarai Bold" pitchFamily="2" charset="-78"/>
            </a:endParaRPr>
          </a:p>
        </p:txBody>
      </p:sp>
      <p:cxnSp>
        <p:nvCxnSpPr>
          <p:cNvPr id="98" name="Straight Connector 97">
            <a:extLst>
              <a:ext uri="{FF2B5EF4-FFF2-40B4-BE49-F238E27FC236}">
                <a16:creationId xmlns:a16="http://schemas.microsoft.com/office/drawing/2014/main" id="{95C6AFE7-52E8-0EE0-C663-BF29237AF54F}"/>
              </a:ext>
            </a:extLst>
          </p:cNvPr>
          <p:cNvCxnSpPr/>
          <p:nvPr/>
        </p:nvCxnSpPr>
        <p:spPr>
          <a:xfrm>
            <a:off x="1006667" y="6259003"/>
            <a:ext cx="0" cy="598997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D96C59FB-83EE-8958-39F6-3C92B79BFD18}"/>
              </a:ext>
            </a:extLst>
          </p:cNvPr>
          <p:cNvCxnSpPr>
            <a:cxnSpLocks/>
          </p:cNvCxnSpPr>
          <p:nvPr/>
        </p:nvCxnSpPr>
        <p:spPr>
          <a:xfrm>
            <a:off x="11748977" y="7357163"/>
            <a:ext cx="0" cy="5759840"/>
          </a:xfrm>
          <a:prstGeom prst="line">
            <a:avLst/>
          </a:prstGeom>
          <a:ln w="76200">
            <a:solidFill>
              <a:srgbClr val="9EA3B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4" name="Group 23">
            <a:extLst>
              <a:ext uri="{FF2B5EF4-FFF2-40B4-BE49-F238E27FC236}">
                <a16:creationId xmlns:a16="http://schemas.microsoft.com/office/drawing/2014/main" id="{7A71700C-1740-A5CD-EED4-796473BA9B42}"/>
              </a:ext>
            </a:extLst>
          </p:cNvPr>
          <p:cNvGrpSpPr/>
          <p:nvPr/>
        </p:nvGrpSpPr>
        <p:grpSpPr>
          <a:xfrm>
            <a:off x="12651564" y="4171200"/>
            <a:ext cx="440668" cy="440668"/>
            <a:chOff x="11527234" y="3789215"/>
            <a:chExt cx="440668" cy="440668"/>
          </a:xfrm>
        </p:grpSpPr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92453528-BE1C-7F97-EC82-36E876FB6197}"/>
                </a:ext>
              </a:extLst>
            </p:cNvPr>
            <p:cNvSpPr/>
            <p:nvPr/>
          </p:nvSpPr>
          <p:spPr>
            <a:xfrm>
              <a:off x="11527234" y="3789215"/>
              <a:ext cx="440668" cy="440668"/>
            </a:xfrm>
            <a:prstGeom prst="ellipse">
              <a:avLst/>
            </a:prstGeom>
            <a:solidFill>
              <a:srgbClr val="9EA3B7"/>
            </a:solidFill>
            <a:ln>
              <a:solidFill>
                <a:srgbClr val="9EA3B7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6FFF3BAA-FC2E-92B6-CBC1-85AB7AFFA898}"/>
                </a:ext>
              </a:extLst>
            </p:cNvPr>
            <p:cNvSpPr/>
            <p:nvPr/>
          </p:nvSpPr>
          <p:spPr>
            <a:xfrm>
              <a:off x="11644781" y="3906762"/>
              <a:ext cx="205574" cy="205574"/>
            </a:xfrm>
            <a:prstGeom prst="ellipse">
              <a:avLst/>
            </a:prstGeom>
            <a:solidFill>
              <a:srgbClr val="383D6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7BABED13-AF55-1828-68BC-67BAC2DDDD93}"/>
              </a:ext>
            </a:extLst>
          </p:cNvPr>
          <p:cNvGrpSpPr/>
          <p:nvPr/>
        </p:nvGrpSpPr>
        <p:grpSpPr>
          <a:xfrm>
            <a:off x="12651564" y="1014622"/>
            <a:ext cx="440668" cy="440668"/>
            <a:chOff x="11527234" y="1791479"/>
            <a:chExt cx="440668" cy="440668"/>
          </a:xfrm>
        </p:grpSpPr>
        <p:sp>
          <p:nvSpPr>
            <p:cNvPr id="35" name="Oval 34">
              <a:extLst>
                <a:ext uri="{FF2B5EF4-FFF2-40B4-BE49-F238E27FC236}">
                  <a16:creationId xmlns:a16="http://schemas.microsoft.com/office/drawing/2014/main" id="{D3027E30-7023-FC98-C572-4E06B2A92D70}"/>
                </a:ext>
              </a:extLst>
            </p:cNvPr>
            <p:cNvSpPr/>
            <p:nvPr/>
          </p:nvSpPr>
          <p:spPr>
            <a:xfrm>
              <a:off x="11527234" y="1791479"/>
              <a:ext cx="440668" cy="440668"/>
            </a:xfrm>
            <a:prstGeom prst="ellipse">
              <a:avLst/>
            </a:prstGeom>
            <a:solidFill>
              <a:srgbClr val="9EA3B7"/>
            </a:solidFill>
            <a:ln>
              <a:solidFill>
                <a:srgbClr val="9EA3B7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6" name="Oval 35">
              <a:extLst>
                <a:ext uri="{FF2B5EF4-FFF2-40B4-BE49-F238E27FC236}">
                  <a16:creationId xmlns:a16="http://schemas.microsoft.com/office/drawing/2014/main" id="{670B2CE1-12F3-DBC5-DF3D-08F1E90A8D5A}"/>
                </a:ext>
              </a:extLst>
            </p:cNvPr>
            <p:cNvSpPr/>
            <p:nvPr/>
          </p:nvSpPr>
          <p:spPr>
            <a:xfrm>
              <a:off x="11644781" y="1909026"/>
              <a:ext cx="205574" cy="205574"/>
            </a:xfrm>
            <a:prstGeom prst="ellipse">
              <a:avLst/>
            </a:prstGeom>
            <a:solidFill>
              <a:srgbClr val="383D6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196965090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>
        <p159:morph option="byObject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438B43-6027-A34B-FBD7-F6255C65C2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6A906748-F422-484F-D7CB-3B232443E20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1"/>
            <a:ext cx="12192000" cy="6857999"/>
          </a:xfrm>
          <a:prstGeom prst="rect">
            <a:avLst/>
          </a:prstGeom>
          <a:solidFill>
            <a:srgbClr val="ED7D31">
              <a:alpha val="17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D9C3B90-1511-E2F0-64DE-E79365BDC57C}"/>
              </a:ext>
            </a:extLst>
          </p:cNvPr>
          <p:cNvGrpSpPr/>
          <p:nvPr/>
        </p:nvGrpSpPr>
        <p:grpSpPr>
          <a:xfrm>
            <a:off x="3911712" y="55409"/>
            <a:ext cx="8280284" cy="599002"/>
            <a:chOff x="2769083" y="1544828"/>
            <a:chExt cx="7885497" cy="599002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9826C928-DE48-5F2D-47CC-296A56D62B10}"/>
                </a:ext>
              </a:extLst>
            </p:cNvPr>
            <p:cNvGrpSpPr/>
            <p:nvPr/>
          </p:nvGrpSpPr>
          <p:grpSpPr>
            <a:xfrm>
              <a:off x="2769083" y="1544828"/>
              <a:ext cx="7885497" cy="599002"/>
              <a:chOff x="1944303" y="3127317"/>
              <a:chExt cx="7885497" cy="599002"/>
            </a:xfrm>
          </p:grpSpPr>
          <p:sp>
            <p:nvSpPr>
              <p:cNvPr id="7" name="Freeform: Shape 6">
                <a:extLst>
                  <a:ext uri="{FF2B5EF4-FFF2-40B4-BE49-F238E27FC236}">
                    <a16:creationId xmlns:a16="http://schemas.microsoft.com/office/drawing/2014/main" id="{476604AC-89F7-6054-25FE-C2C78B69BC33}"/>
                  </a:ext>
                </a:extLst>
              </p:cNvPr>
              <p:cNvSpPr/>
              <p:nvPr/>
            </p:nvSpPr>
            <p:spPr>
              <a:xfrm>
                <a:off x="7425740" y="3127317"/>
                <a:ext cx="2404060" cy="598990"/>
              </a:xfrm>
              <a:custGeom>
                <a:avLst/>
                <a:gdLst>
                  <a:gd name="connsiteX0" fmla="*/ 594504 w 5503372"/>
                  <a:gd name="connsiteY0" fmla="*/ 0 h 598990"/>
                  <a:gd name="connsiteX1" fmla="*/ 5503372 w 5503372"/>
                  <a:gd name="connsiteY1" fmla="*/ 0 h 598990"/>
                  <a:gd name="connsiteX2" fmla="*/ 5503372 w 5503372"/>
                  <a:gd name="connsiteY2" fmla="*/ 598990 h 598990"/>
                  <a:gd name="connsiteX3" fmla="*/ 0 w 5503372"/>
                  <a:gd name="connsiteY3" fmla="*/ 598990 h 598990"/>
                  <a:gd name="connsiteX4" fmla="*/ 0 w 5503372"/>
                  <a:gd name="connsiteY4" fmla="*/ 594504 h 5989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03372" h="598990">
                    <a:moveTo>
                      <a:pt x="594504" y="0"/>
                    </a:moveTo>
                    <a:lnTo>
                      <a:pt x="5503372" y="0"/>
                    </a:lnTo>
                    <a:lnTo>
                      <a:pt x="5503372" y="598990"/>
                    </a:lnTo>
                    <a:lnTo>
                      <a:pt x="0" y="598990"/>
                    </a:lnTo>
                    <a:lnTo>
                      <a:pt x="0" y="594504"/>
                    </a:lnTo>
                    <a:close/>
                  </a:path>
                </a:pathLst>
              </a:custGeom>
              <a:solidFill>
                <a:srgbClr val="9EA3B7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lvl="1" algn="ctr"/>
                <a:endParaRPr lang="fr-FR" dirty="0">
                  <a:latin typeface="Almarai Bold" pitchFamily="2" charset="-78"/>
                  <a:cs typeface="Almarai Bold" pitchFamily="2" charset="-78"/>
                </a:endParaRPr>
              </a:p>
            </p:txBody>
          </p:sp>
          <p:sp>
            <p:nvSpPr>
              <p:cNvPr id="12" name="Freeform: Shape 11">
                <a:extLst>
                  <a:ext uri="{FF2B5EF4-FFF2-40B4-BE49-F238E27FC236}">
                    <a16:creationId xmlns:a16="http://schemas.microsoft.com/office/drawing/2014/main" id="{6DE2A066-FE59-8A80-6E93-A2CA46AB6B59}"/>
                  </a:ext>
                </a:extLst>
              </p:cNvPr>
              <p:cNvSpPr/>
              <p:nvPr/>
            </p:nvSpPr>
            <p:spPr>
              <a:xfrm rot="10800000">
                <a:off x="1944303" y="3127329"/>
                <a:ext cx="6268116" cy="598990"/>
              </a:xfrm>
              <a:custGeom>
                <a:avLst/>
                <a:gdLst>
                  <a:gd name="connsiteX0" fmla="*/ 594504 w 5503372"/>
                  <a:gd name="connsiteY0" fmla="*/ 0 h 598990"/>
                  <a:gd name="connsiteX1" fmla="*/ 5503372 w 5503372"/>
                  <a:gd name="connsiteY1" fmla="*/ 0 h 598990"/>
                  <a:gd name="connsiteX2" fmla="*/ 5503372 w 5503372"/>
                  <a:gd name="connsiteY2" fmla="*/ 598990 h 598990"/>
                  <a:gd name="connsiteX3" fmla="*/ 0 w 5503372"/>
                  <a:gd name="connsiteY3" fmla="*/ 598990 h 598990"/>
                  <a:gd name="connsiteX4" fmla="*/ 0 w 5503372"/>
                  <a:gd name="connsiteY4" fmla="*/ 594504 h 5989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03372" h="598990">
                    <a:moveTo>
                      <a:pt x="594504" y="0"/>
                    </a:moveTo>
                    <a:lnTo>
                      <a:pt x="5503372" y="0"/>
                    </a:lnTo>
                    <a:lnTo>
                      <a:pt x="5503372" y="598990"/>
                    </a:lnTo>
                    <a:lnTo>
                      <a:pt x="0" y="598990"/>
                    </a:lnTo>
                    <a:lnTo>
                      <a:pt x="0" y="594504"/>
                    </a:lnTo>
                    <a:close/>
                  </a:path>
                </a:pathLst>
              </a:custGeom>
              <a:solidFill>
                <a:srgbClr val="383D63"/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39700" h="139700" prst="divot"/>
              </a:sp3d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fr-FR" dirty="0"/>
              </a:p>
            </p:txBody>
          </p:sp>
        </p:grp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51FFF971-0BAF-FD4D-01EA-881059DC0C34}"/>
                </a:ext>
              </a:extLst>
            </p:cNvPr>
            <p:cNvSpPr txBox="1"/>
            <p:nvPr/>
          </p:nvSpPr>
          <p:spPr>
            <a:xfrm>
              <a:off x="4862195" y="1619250"/>
              <a:ext cx="320675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1" algn="r"/>
              <a:r>
                <a:rPr lang="ar-MA" dirty="0">
                  <a:solidFill>
                    <a:schemeClr val="bg1"/>
                  </a:solidFill>
                  <a:latin typeface="Almarai Bold" pitchFamily="2" charset="-78"/>
                  <a:cs typeface="Almarai Bold" pitchFamily="2" charset="-78"/>
                </a:rPr>
                <a:t>البيداغوجيا </a:t>
              </a:r>
              <a:r>
                <a:rPr lang="ar-MA" sz="1800" b="0" dirty="0">
                  <a:solidFill>
                    <a:srgbClr val="E3E3E3"/>
                  </a:solidFill>
                  <a:effectLst/>
                  <a:latin typeface="Almarai Bold" pitchFamily="2" charset="-78"/>
                  <a:ea typeface="Calibri" panose="020F0502020204030204" pitchFamily="34" charset="0"/>
                  <a:cs typeface="Almarai Bold" pitchFamily="2" charset="-78"/>
                </a:rPr>
                <a:t>و أنواعها </a:t>
              </a:r>
              <a:endParaRPr lang="fr-FR" dirty="0">
                <a:solidFill>
                  <a:schemeClr val="bg1"/>
                </a:solidFill>
                <a:latin typeface="Almarai Bold" pitchFamily="2" charset="-78"/>
                <a:cs typeface="Almarai Bold" pitchFamily="2" charset="-78"/>
              </a:endParaRP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A4A0B3D1-E936-AAD7-2573-3292961E680A}"/>
              </a:ext>
            </a:extLst>
          </p:cNvPr>
          <p:cNvGrpSpPr/>
          <p:nvPr/>
        </p:nvGrpSpPr>
        <p:grpSpPr>
          <a:xfrm>
            <a:off x="-7135392" y="499163"/>
            <a:ext cx="7885497" cy="599002"/>
            <a:chOff x="2769083" y="1544828"/>
            <a:chExt cx="7885497" cy="599002"/>
          </a:xfrm>
        </p:grpSpPr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8AE1B368-0055-B0E1-CAC2-BD52A6FF9533}"/>
                </a:ext>
              </a:extLst>
            </p:cNvPr>
            <p:cNvGrpSpPr/>
            <p:nvPr/>
          </p:nvGrpSpPr>
          <p:grpSpPr>
            <a:xfrm>
              <a:off x="2769083" y="1544828"/>
              <a:ext cx="7885497" cy="599002"/>
              <a:chOff x="1944303" y="3127317"/>
              <a:chExt cx="7885497" cy="599002"/>
            </a:xfrm>
          </p:grpSpPr>
          <p:sp>
            <p:nvSpPr>
              <p:cNvPr id="14" name="Freeform: Shape 13">
                <a:extLst>
                  <a:ext uri="{FF2B5EF4-FFF2-40B4-BE49-F238E27FC236}">
                    <a16:creationId xmlns:a16="http://schemas.microsoft.com/office/drawing/2014/main" id="{70C4CD2D-D95B-C77B-BB6F-CE3228F93FC3}"/>
                  </a:ext>
                </a:extLst>
              </p:cNvPr>
              <p:cNvSpPr/>
              <p:nvPr/>
            </p:nvSpPr>
            <p:spPr>
              <a:xfrm>
                <a:off x="7425740" y="3127317"/>
                <a:ext cx="2404060" cy="598990"/>
              </a:xfrm>
              <a:custGeom>
                <a:avLst/>
                <a:gdLst>
                  <a:gd name="connsiteX0" fmla="*/ 594504 w 5503372"/>
                  <a:gd name="connsiteY0" fmla="*/ 0 h 598990"/>
                  <a:gd name="connsiteX1" fmla="*/ 5503372 w 5503372"/>
                  <a:gd name="connsiteY1" fmla="*/ 0 h 598990"/>
                  <a:gd name="connsiteX2" fmla="*/ 5503372 w 5503372"/>
                  <a:gd name="connsiteY2" fmla="*/ 598990 h 598990"/>
                  <a:gd name="connsiteX3" fmla="*/ 0 w 5503372"/>
                  <a:gd name="connsiteY3" fmla="*/ 598990 h 598990"/>
                  <a:gd name="connsiteX4" fmla="*/ 0 w 5503372"/>
                  <a:gd name="connsiteY4" fmla="*/ 594504 h 5989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03372" h="598990">
                    <a:moveTo>
                      <a:pt x="594504" y="0"/>
                    </a:moveTo>
                    <a:lnTo>
                      <a:pt x="5503372" y="0"/>
                    </a:lnTo>
                    <a:lnTo>
                      <a:pt x="5503372" y="598990"/>
                    </a:lnTo>
                    <a:lnTo>
                      <a:pt x="0" y="598990"/>
                    </a:lnTo>
                    <a:lnTo>
                      <a:pt x="0" y="594504"/>
                    </a:lnTo>
                    <a:close/>
                  </a:path>
                </a:pathLst>
              </a:custGeom>
              <a:solidFill>
                <a:srgbClr val="9EA3B7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lvl="4"/>
                <a:r>
                  <a:rPr lang="ar-MA" dirty="0">
                    <a:latin typeface="Almarai Bold" pitchFamily="2" charset="-78"/>
                    <a:cs typeface="Almarai Bold" pitchFamily="2" charset="-78"/>
                  </a:rPr>
                  <a:t>1</a:t>
                </a:r>
                <a:endParaRPr lang="fr-FR" dirty="0">
                  <a:latin typeface="Almarai Bold" pitchFamily="2" charset="-78"/>
                  <a:cs typeface="Almarai Bold" pitchFamily="2" charset="-78"/>
                </a:endParaRPr>
              </a:p>
            </p:txBody>
          </p:sp>
          <p:sp>
            <p:nvSpPr>
              <p:cNvPr id="15" name="Freeform: Shape 14">
                <a:extLst>
                  <a:ext uri="{FF2B5EF4-FFF2-40B4-BE49-F238E27FC236}">
                    <a16:creationId xmlns:a16="http://schemas.microsoft.com/office/drawing/2014/main" id="{3CCAADC0-CF03-AF24-9B22-5B3792F24351}"/>
                  </a:ext>
                </a:extLst>
              </p:cNvPr>
              <p:cNvSpPr/>
              <p:nvPr/>
            </p:nvSpPr>
            <p:spPr>
              <a:xfrm rot="10800000">
                <a:off x="1944303" y="3127329"/>
                <a:ext cx="6268116" cy="598990"/>
              </a:xfrm>
              <a:custGeom>
                <a:avLst/>
                <a:gdLst>
                  <a:gd name="connsiteX0" fmla="*/ 594504 w 5503372"/>
                  <a:gd name="connsiteY0" fmla="*/ 0 h 598990"/>
                  <a:gd name="connsiteX1" fmla="*/ 5503372 w 5503372"/>
                  <a:gd name="connsiteY1" fmla="*/ 0 h 598990"/>
                  <a:gd name="connsiteX2" fmla="*/ 5503372 w 5503372"/>
                  <a:gd name="connsiteY2" fmla="*/ 598990 h 598990"/>
                  <a:gd name="connsiteX3" fmla="*/ 0 w 5503372"/>
                  <a:gd name="connsiteY3" fmla="*/ 598990 h 598990"/>
                  <a:gd name="connsiteX4" fmla="*/ 0 w 5503372"/>
                  <a:gd name="connsiteY4" fmla="*/ 594504 h 5989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03372" h="598990">
                    <a:moveTo>
                      <a:pt x="594504" y="0"/>
                    </a:moveTo>
                    <a:lnTo>
                      <a:pt x="5503372" y="0"/>
                    </a:lnTo>
                    <a:lnTo>
                      <a:pt x="5503372" y="598990"/>
                    </a:lnTo>
                    <a:lnTo>
                      <a:pt x="0" y="598990"/>
                    </a:lnTo>
                    <a:lnTo>
                      <a:pt x="0" y="594504"/>
                    </a:lnTo>
                    <a:close/>
                  </a:path>
                </a:pathLst>
              </a:custGeom>
              <a:solidFill>
                <a:srgbClr val="383D63"/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39700" h="139700" prst="divot"/>
              </a:sp3d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fr-FR" dirty="0"/>
              </a:p>
            </p:txBody>
          </p:sp>
        </p:grp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474668BC-2627-19C1-8082-82AEDE71A8D6}"/>
                </a:ext>
              </a:extLst>
            </p:cNvPr>
            <p:cNvSpPr txBox="1"/>
            <p:nvPr/>
          </p:nvSpPr>
          <p:spPr>
            <a:xfrm>
              <a:off x="5788025" y="1619250"/>
              <a:ext cx="320675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1" algn="ctr"/>
              <a:r>
                <a:rPr lang="ar-MA" dirty="0">
                  <a:solidFill>
                    <a:schemeClr val="bg1"/>
                  </a:solidFill>
                  <a:latin typeface="Almarai Bold" pitchFamily="2" charset="-78"/>
                  <a:cs typeface="Almarai Bold" pitchFamily="2" charset="-78"/>
                </a:rPr>
                <a:t>تمهيد</a:t>
              </a:r>
              <a:endParaRPr lang="fr-FR" dirty="0">
                <a:solidFill>
                  <a:schemeClr val="bg1"/>
                </a:solidFill>
                <a:latin typeface="Almarai Bold" pitchFamily="2" charset="-78"/>
                <a:cs typeface="Almarai Bold" pitchFamily="2" charset="-78"/>
              </a:endParaRP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726CE0AE-B164-7C36-9176-3C18F3AE7790}"/>
              </a:ext>
            </a:extLst>
          </p:cNvPr>
          <p:cNvGrpSpPr/>
          <p:nvPr/>
        </p:nvGrpSpPr>
        <p:grpSpPr>
          <a:xfrm>
            <a:off x="-7269225" y="1514961"/>
            <a:ext cx="8019330" cy="599002"/>
            <a:chOff x="2882900" y="2560626"/>
            <a:chExt cx="7771680" cy="599002"/>
          </a:xfrm>
        </p:grpSpPr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BDD14E34-0A27-CC3A-F670-E6A02F7F1D74}"/>
                </a:ext>
              </a:extLst>
            </p:cNvPr>
            <p:cNvGrpSpPr/>
            <p:nvPr/>
          </p:nvGrpSpPr>
          <p:grpSpPr>
            <a:xfrm>
              <a:off x="2971799" y="2560626"/>
              <a:ext cx="7682781" cy="599002"/>
              <a:chOff x="2147019" y="3127317"/>
              <a:chExt cx="7682781" cy="599002"/>
            </a:xfrm>
          </p:grpSpPr>
          <p:sp>
            <p:nvSpPr>
              <p:cNvPr id="19" name="Freeform: Shape 18">
                <a:extLst>
                  <a:ext uri="{FF2B5EF4-FFF2-40B4-BE49-F238E27FC236}">
                    <a16:creationId xmlns:a16="http://schemas.microsoft.com/office/drawing/2014/main" id="{FCE68E9E-073C-8B34-5C0B-1F525B173C30}"/>
                  </a:ext>
                </a:extLst>
              </p:cNvPr>
              <p:cNvSpPr/>
              <p:nvPr/>
            </p:nvSpPr>
            <p:spPr>
              <a:xfrm>
                <a:off x="7425740" y="3127317"/>
                <a:ext cx="2404060" cy="598990"/>
              </a:xfrm>
              <a:custGeom>
                <a:avLst/>
                <a:gdLst>
                  <a:gd name="connsiteX0" fmla="*/ 594504 w 5503372"/>
                  <a:gd name="connsiteY0" fmla="*/ 0 h 598990"/>
                  <a:gd name="connsiteX1" fmla="*/ 5503372 w 5503372"/>
                  <a:gd name="connsiteY1" fmla="*/ 0 h 598990"/>
                  <a:gd name="connsiteX2" fmla="*/ 5503372 w 5503372"/>
                  <a:gd name="connsiteY2" fmla="*/ 598990 h 598990"/>
                  <a:gd name="connsiteX3" fmla="*/ 0 w 5503372"/>
                  <a:gd name="connsiteY3" fmla="*/ 598990 h 598990"/>
                  <a:gd name="connsiteX4" fmla="*/ 0 w 5503372"/>
                  <a:gd name="connsiteY4" fmla="*/ 594504 h 5989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03372" h="598990">
                    <a:moveTo>
                      <a:pt x="594504" y="0"/>
                    </a:moveTo>
                    <a:lnTo>
                      <a:pt x="5503372" y="0"/>
                    </a:lnTo>
                    <a:lnTo>
                      <a:pt x="5503372" y="598990"/>
                    </a:lnTo>
                    <a:lnTo>
                      <a:pt x="0" y="598990"/>
                    </a:lnTo>
                    <a:lnTo>
                      <a:pt x="0" y="594504"/>
                    </a:lnTo>
                    <a:close/>
                  </a:path>
                </a:pathLst>
              </a:custGeom>
              <a:solidFill>
                <a:srgbClr val="9EA3B7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lvl="4"/>
                <a:r>
                  <a:rPr lang="ar-MA" dirty="0">
                    <a:latin typeface="Almarai Bold" pitchFamily="2" charset="-78"/>
                    <a:cs typeface="Almarai Bold" pitchFamily="2" charset="-78"/>
                  </a:rPr>
                  <a:t>2</a:t>
                </a:r>
                <a:endParaRPr lang="fr-FR" dirty="0">
                  <a:latin typeface="Almarai Bold" pitchFamily="2" charset="-78"/>
                  <a:cs typeface="Almarai Bold" pitchFamily="2" charset="-78"/>
                </a:endParaRPr>
              </a:p>
            </p:txBody>
          </p:sp>
          <p:sp>
            <p:nvSpPr>
              <p:cNvPr id="20" name="Freeform: Shape 19">
                <a:extLst>
                  <a:ext uri="{FF2B5EF4-FFF2-40B4-BE49-F238E27FC236}">
                    <a16:creationId xmlns:a16="http://schemas.microsoft.com/office/drawing/2014/main" id="{4B8FC0CE-EDF0-3971-E0DF-4838C015790B}"/>
                  </a:ext>
                </a:extLst>
              </p:cNvPr>
              <p:cNvSpPr/>
              <p:nvPr/>
            </p:nvSpPr>
            <p:spPr>
              <a:xfrm rot="10800000">
                <a:off x="2147019" y="3127329"/>
                <a:ext cx="6065399" cy="598990"/>
              </a:xfrm>
              <a:custGeom>
                <a:avLst/>
                <a:gdLst>
                  <a:gd name="connsiteX0" fmla="*/ 594504 w 5503372"/>
                  <a:gd name="connsiteY0" fmla="*/ 0 h 598990"/>
                  <a:gd name="connsiteX1" fmla="*/ 5503372 w 5503372"/>
                  <a:gd name="connsiteY1" fmla="*/ 0 h 598990"/>
                  <a:gd name="connsiteX2" fmla="*/ 5503372 w 5503372"/>
                  <a:gd name="connsiteY2" fmla="*/ 598990 h 598990"/>
                  <a:gd name="connsiteX3" fmla="*/ 0 w 5503372"/>
                  <a:gd name="connsiteY3" fmla="*/ 598990 h 598990"/>
                  <a:gd name="connsiteX4" fmla="*/ 0 w 5503372"/>
                  <a:gd name="connsiteY4" fmla="*/ 594504 h 5989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03372" h="598990">
                    <a:moveTo>
                      <a:pt x="594504" y="0"/>
                    </a:moveTo>
                    <a:lnTo>
                      <a:pt x="5503372" y="0"/>
                    </a:lnTo>
                    <a:lnTo>
                      <a:pt x="5503372" y="598990"/>
                    </a:lnTo>
                    <a:lnTo>
                      <a:pt x="0" y="598990"/>
                    </a:lnTo>
                    <a:lnTo>
                      <a:pt x="0" y="594504"/>
                    </a:lnTo>
                    <a:close/>
                  </a:path>
                </a:pathLst>
              </a:custGeom>
              <a:solidFill>
                <a:srgbClr val="383D63"/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39700" h="139700" prst="divot"/>
              </a:sp3d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fr-FR"/>
              </a:p>
            </p:txBody>
          </p:sp>
        </p:grp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B8066867-87AC-1B6D-ED6E-52D4B5E61BB2}"/>
                </a:ext>
              </a:extLst>
            </p:cNvPr>
            <p:cNvSpPr txBox="1"/>
            <p:nvPr/>
          </p:nvSpPr>
          <p:spPr>
            <a:xfrm>
              <a:off x="2882900" y="2621204"/>
              <a:ext cx="531963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ar-MA" sz="1800" b="0" dirty="0">
                  <a:solidFill>
                    <a:srgbClr val="E3E3E3"/>
                  </a:solidFill>
                  <a:effectLst/>
                  <a:latin typeface="Almarai Bold" pitchFamily="2" charset="-78"/>
                  <a:ea typeface="Calibri" panose="020F0502020204030204" pitchFamily="34" charset="0"/>
                  <a:cs typeface="Almarai Bold" pitchFamily="2" charset="-78"/>
                </a:rPr>
                <a:t>الديداكتيك و أنواعه </a:t>
              </a:r>
              <a:endParaRPr lang="fr-FR" dirty="0">
                <a:solidFill>
                  <a:schemeClr val="bg1"/>
                </a:solidFill>
                <a:latin typeface="Almarai Bold" pitchFamily="2" charset="-78"/>
                <a:cs typeface="Almarai Bold" pitchFamily="2" charset="-78"/>
              </a:endParaRP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DDFC4146-3876-0853-45EB-1285A5295185}"/>
              </a:ext>
            </a:extLst>
          </p:cNvPr>
          <p:cNvGrpSpPr/>
          <p:nvPr/>
        </p:nvGrpSpPr>
        <p:grpSpPr>
          <a:xfrm>
            <a:off x="-6533813" y="2591325"/>
            <a:ext cx="7885497" cy="599002"/>
            <a:chOff x="2769083" y="4592221"/>
            <a:chExt cx="7885497" cy="599002"/>
          </a:xfrm>
        </p:grpSpPr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04DBFC26-5DD4-4AE6-BB99-8D8E37915432}"/>
                </a:ext>
              </a:extLst>
            </p:cNvPr>
            <p:cNvGrpSpPr/>
            <p:nvPr/>
          </p:nvGrpSpPr>
          <p:grpSpPr>
            <a:xfrm>
              <a:off x="2769083" y="4592221"/>
              <a:ext cx="7885497" cy="599002"/>
              <a:chOff x="1944303" y="3127317"/>
              <a:chExt cx="7885497" cy="599002"/>
            </a:xfrm>
          </p:grpSpPr>
          <p:sp>
            <p:nvSpPr>
              <p:cNvPr id="27" name="Freeform: Shape 26">
                <a:extLst>
                  <a:ext uri="{FF2B5EF4-FFF2-40B4-BE49-F238E27FC236}">
                    <a16:creationId xmlns:a16="http://schemas.microsoft.com/office/drawing/2014/main" id="{3F16C651-39F2-260B-6EDD-2E270B58749E}"/>
                  </a:ext>
                </a:extLst>
              </p:cNvPr>
              <p:cNvSpPr/>
              <p:nvPr/>
            </p:nvSpPr>
            <p:spPr>
              <a:xfrm>
                <a:off x="7425740" y="3127317"/>
                <a:ext cx="2404060" cy="598990"/>
              </a:xfrm>
              <a:custGeom>
                <a:avLst/>
                <a:gdLst>
                  <a:gd name="connsiteX0" fmla="*/ 594504 w 5503372"/>
                  <a:gd name="connsiteY0" fmla="*/ 0 h 598990"/>
                  <a:gd name="connsiteX1" fmla="*/ 5503372 w 5503372"/>
                  <a:gd name="connsiteY1" fmla="*/ 0 h 598990"/>
                  <a:gd name="connsiteX2" fmla="*/ 5503372 w 5503372"/>
                  <a:gd name="connsiteY2" fmla="*/ 598990 h 598990"/>
                  <a:gd name="connsiteX3" fmla="*/ 0 w 5503372"/>
                  <a:gd name="connsiteY3" fmla="*/ 598990 h 598990"/>
                  <a:gd name="connsiteX4" fmla="*/ 0 w 5503372"/>
                  <a:gd name="connsiteY4" fmla="*/ 594504 h 5989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03372" h="598990">
                    <a:moveTo>
                      <a:pt x="594504" y="0"/>
                    </a:moveTo>
                    <a:lnTo>
                      <a:pt x="5503372" y="0"/>
                    </a:lnTo>
                    <a:lnTo>
                      <a:pt x="5503372" y="598990"/>
                    </a:lnTo>
                    <a:lnTo>
                      <a:pt x="0" y="598990"/>
                    </a:lnTo>
                    <a:lnTo>
                      <a:pt x="0" y="594504"/>
                    </a:lnTo>
                    <a:close/>
                  </a:path>
                </a:pathLst>
              </a:custGeom>
              <a:solidFill>
                <a:srgbClr val="9EA3B7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lvl="4" algn="ctr"/>
                <a:r>
                  <a:rPr lang="ar-MA" dirty="0">
                    <a:latin typeface="Almarai Bold" pitchFamily="2" charset="-78"/>
                    <a:cs typeface="Almarai Bold" pitchFamily="2" charset="-78"/>
                  </a:rPr>
                  <a:t>3</a:t>
                </a:r>
                <a:endParaRPr lang="fr-FR" dirty="0">
                  <a:latin typeface="Almarai Bold" pitchFamily="2" charset="-78"/>
                  <a:cs typeface="Almarai Bold" pitchFamily="2" charset="-78"/>
                </a:endParaRPr>
              </a:p>
            </p:txBody>
          </p:sp>
          <p:sp>
            <p:nvSpPr>
              <p:cNvPr id="28" name="Freeform: Shape 27">
                <a:extLst>
                  <a:ext uri="{FF2B5EF4-FFF2-40B4-BE49-F238E27FC236}">
                    <a16:creationId xmlns:a16="http://schemas.microsoft.com/office/drawing/2014/main" id="{36767756-BBDF-732C-435C-A1772EBC2923}"/>
                  </a:ext>
                </a:extLst>
              </p:cNvPr>
              <p:cNvSpPr/>
              <p:nvPr/>
            </p:nvSpPr>
            <p:spPr>
              <a:xfrm rot="10800000">
                <a:off x="1944303" y="3127329"/>
                <a:ext cx="6268116" cy="598990"/>
              </a:xfrm>
              <a:custGeom>
                <a:avLst/>
                <a:gdLst>
                  <a:gd name="connsiteX0" fmla="*/ 594504 w 5503372"/>
                  <a:gd name="connsiteY0" fmla="*/ 0 h 598990"/>
                  <a:gd name="connsiteX1" fmla="*/ 5503372 w 5503372"/>
                  <a:gd name="connsiteY1" fmla="*/ 0 h 598990"/>
                  <a:gd name="connsiteX2" fmla="*/ 5503372 w 5503372"/>
                  <a:gd name="connsiteY2" fmla="*/ 598990 h 598990"/>
                  <a:gd name="connsiteX3" fmla="*/ 0 w 5503372"/>
                  <a:gd name="connsiteY3" fmla="*/ 598990 h 598990"/>
                  <a:gd name="connsiteX4" fmla="*/ 0 w 5503372"/>
                  <a:gd name="connsiteY4" fmla="*/ 594504 h 5989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03372" h="598990">
                    <a:moveTo>
                      <a:pt x="594504" y="0"/>
                    </a:moveTo>
                    <a:lnTo>
                      <a:pt x="5503372" y="0"/>
                    </a:lnTo>
                    <a:lnTo>
                      <a:pt x="5503372" y="598990"/>
                    </a:lnTo>
                    <a:lnTo>
                      <a:pt x="0" y="598990"/>
                    </a:lnTo>
                    <a:lnTo>
                      <a:pt x="0" y="594504"/>
                    </a:lnTo>
                    <a:close/>
                  </a:path>
                </a:pathLst>
              </a:custGeom>
              <a:solidFill>
                <a:srgbClr val="383D63"/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39700" h="139700" prst="divot"/>
              </a:sp3d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fr-FR"/>
              </a:p>
            </p:txBody>
          </p:sp>
        </p:grp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12C19A53-61F2-14E0-6639-ABA03A84EF86}"/>
                </a:ext>
              </a:extLst>
            </p:cNvPr>
            <p:cNvSpPr txBox="1"/>
            <p:nvPr/>
          </p:nvSpPr>
          <p:spPr>
            <a:xfrm>
              <a:off x="2769083" y="4707050"/>
              <a:ext cx="535531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1" algn="r"/>
              <a:r>
                <a:rPr lang="ar-MA" dirty="0">
                  <a:solidFill>
                    <a:schemeClr val="bg1"/>
                  </a:solidFill>
                  <a:latin typeface="Almarai Bold" pitchFamily="2" charset="-78"/>
                  <a:cs typeface="Almarai Bold" pitchFamily="2" charset="-78"/>
                </a:rPr>
                <a:t>البيداغوجيا </a:t>
              </a:r>
              <a:r>
                <a:rPr lang="ar-MA" sz="1800" b="0" dirty="0">
                  <a:solidFill>
                    <a:srgbClr val="E3E3E3"/>
                  </a:solidFill>
                  <a:effectLst/>
                  <a:latin typeface="Almarai Bold" pitchFamily="2" charset="-78"/>
                  <a:ea typeface="Calibri" panose="020F0502020204030204" pitchFamily="34" charset="0"/>
                  <a:cs typeface="Almarai Bold" pitchFamily="2" charset="-78"/>
                </a:rPr>
                <a:t>و أنواعها </a:t>
              </a:r>
              <a:endParaRPr lang="fr-FR" dirty="0">
                <a:solidFill>
                  <a:schemeClr val="bg1"/>
                </a:solidFill>
                <a:latin typeface="Almarai Bold" pitchFamily="2" charset="-78"/>
                <a:cs typeface="Almarai Bold" pitchFamily="2" charset="-78"/>
              </a:endParaRP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67D1F18E-3C44-0F71-5CFD-6E19380A27FF}"/>
              </a:ext>
            </a:extLst>
          </p:cNvPr>
          <p:cNvGrpSpPr/>
          <p:nvPr/>
        </p:nvGrpSpPr>
        <p:grpSpPr>
          <a:xfrm>
            <a:off x="-7135392" y="3537191"/>
            <a:ext cx="7885497" cy="599002"/>
            <a:chOff x="2769083" y="4592221"/>
            <a:chExt cx="7885497" cy="599002"/>
          </a:xfrm>
        </p:grpSpPr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38399722-8518-A25A-52AB-4BBF91BB7F04}"/>
                </a:ext>
              </a:extLst>
            </p:cNvPr>
            <p:cNvGrpSpPr/>
            <p:nvPr/>
          </p:nvGrpSpPr>
          <p:grpSpPr>
            <a:xfrm>
              <a:off x="2769083" y="4592221"/>
              <a:ext cx="7885497" cy="599002"/>
              <a:chOff x="1944303" y="3127317"/>
              <a:chExt cx="7885497" cy="599002"/>
            </a:xfrm>
          </p:grpSpPr>
          <p:sp>
            <p:nvSpPr>
              <p:cNvPr id="33" name="Freeform: Shape 32">
                <a:extLst>
                  <a:ext uri="{FF2B5EF4-FFF2-40B4-BE49-F238E27FC236}">
                    <a16:creationId xmlns:a16="http://schemas.microsoft.com/office/drawing/2014/main" id="{42E3B3E9-32B1-4CE7-8668-B2C5A25FB0E5}"/>
                  </a:ext>
                </a:extLst>
              </p:cNvPr>
              <p:cNvSpPr/>
              <p:nvPr/>
            </p:nvSpPr>
            <p:spPr>
              <a:xfrm>
                <a:off x="7425740" y="3127317"/>
                <a:ext cx="2404060" cy="598990"/>
              </a:xfrm>
              <a:custGeom>
                <a:avLst/>
                <a:gdLst>
                  <a:gd name="connsiteX0" fmla="*/ 594504 w 5503372"/>
                  <a:gd name="connsiteY0" fmla="*/ 0 h 598990"/>
                  <a:gd name="connsiteX1" fmla="*/ 5503372 w 5503372"/>
                  <a:gd name="connsiteY1" fmla="*/ 0 h 598990"/>
                  <a:gd name="connsiteX2" fmla="*/ 5503372 w 5503372"/>
                  <a:gd name="connsiteY2" fmla="*/ 598990 h 598990"/>
                  <a:gd name="connsiteX3" fmla="*/ 0 w 5503372"/>
                  <a:gd name="connsiteY3" fmla="*/ 598990 h 598990"/>
                  <a:gd name="connsiteX4" fmla="*/ 0 w 5503372"/>
                  <a:gd name="connsiteY4" fmla="*/ 594504 h 5989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03372" h="598990">
                    <a:moveTo>
                      <a:pt x="594504" y="0"/>
                    </a:moveTo>
                    <a:lnTo>
                      <a:pt x="5503372" y="0"/>
                    </a:lnTo>
                    <a:lnTo>
                      <a:pt x="5503372" y="598990"/>
                    </a:lnTo>
                    <a:lnTo>
                      <a:pt x="0" y="598990"/>
                    </a:lnTo>
                    <a:lnTo>
                      <a:pt x="0" y="594504"/>
                    </a:lnTo>
                    <a:close/>
                  </a:path>
                </a:pathLst>
              </a:custGeom>
              <a:solidFill>
                <a:srgbClr val="9EA3B7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lvl="3" algn="ctr"/>
                <a:r>
                  <a:rPr lang="ar-MA" dirty="0">
                    <a:latin typeface="Almarai Bold" pitchFamily="2" charset="-78"/>
                    <a:cs typeface="Almarai Bold" pitchFamily="2" charset="-78"/>
                  </a:rPr>
                  <a:t>4</a:t>
                </a:r>
                <a:endParaRPr lang="fr-FR" dirty="0">
                  <a:latin typeface="Almarai Bold" pitchFamily="2" charset="-78"/>
                  <a:cs typeface="Almarai Bold" pitchFamily="2" charset="-78"/>
                </a:endParaRPr>
              </a:p>
            </p:txBody>
          </p:sp>
          <p:sp>
            <p:nvSpPr>
              <p:cNvPr id="34" name="Freeform: Shape 33">
                <a:extLst>
                  <a:ext uri="{FF2B5EF4-FFF2-40B4-BE49-F238E27FC236}">
                    <a16:creationId xmlns:a16="http://schemas.microsoft.com/office/drawing/2014/main" id="{89662769-9F28-8317-2423-45082DD51269}"/>
                  </a:ext>
                </a:extLst>
              </p:cNvPr>
              <p:cNvSpPr/>
              <p:nvPr/>
            </p:nvSpPr>
            <p:spPr>
              <a:xfrm rot="10800000">
                <a:off x="1944303" y="3127329"/>
                <a:ext cx="6268116" cy="598990"/>
              </a:xfrm>
              <a:custGeom>
                <a:avLst/>
                <a:gdLst>
                  <a:gd name="connsiteX0" fmla="*/ 594504 w 5503372"/>
                  <a:gd name="connsiteY0" fmla="*/ 0 h 598990"/>
                  <a:gd name="connsiteX1" fmla="*/ 5503372 w 5503372"/>
                  <a:gd name="connsiteY1" fmla="*/ 0 h 598990"/>
                  <a:gd name="connsiteX2" fmla="*/ 5503372 w 5503372"/>
                  <a:gd name="connsiteY2" fmla="*/ 598990 h 598990"/>
                  <a:gd name="connsiteX3" fmla="*/ 0 w 5503372"/>
                  <a:gd name="connsiteY3" fmla="*/ 598990 h 598990"/>
                  <a:gd name="connsiteX4" fmla="*/ 0 w 5503372"/>
                  <a:gd name="connsiteY4" fmla="*/ 594504 h 5989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03372" h="598990">
                    <a:moveTo>
                      <a:pt x="594504" y="0"/>
                    </a:moveTo>
                    <a:lnTo>
                      <a:pt x="5503372" y="0"/>
                    </a:lnTo>
                    <a:lnTo>
                      <a:pt x="5503372" y="598990"/>
                    </a:lnTo>
                    <a:lnTo>
                      <a:pt x="0" y="598990"/>
                    </a:lnTo>
                    <a:lnTo>
                      <a:pt x="0" y="594504"/>
                    </a:lnTo>
                    <a:close/>
                  </a:path>
                </a:pathLst>
              </a:custGeom>
              <a:solidFill>
                <a:srgbClr val="383D63"/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39700" h="139700" prst="divot"/>
              </a:sp3d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fr-FR"/>
              </a:p>
            </p:txBody>
          </p:sp>
        </p:grp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F79DB0B5-325F-0088-1BF4-6CD8215D5C27}"/>
                </a:ext>
              </a:extLst>
            </p:cNvPr>
            <p:cNvSpPr txBox="1"/>
            <p:nvPr/>
          </p:nvSpPr>
          <p:spPr>
            <a:xfrm>
              <a:off x="2769083" y="4707050"/>
              <a:ext cx="535531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1" algn="r"/>
              <a:r>
                <a:rPr lang="ar-MA" dirty="0">
                  <a:solidFill>
                    <a:schemeClr val="bg1"/>
                  </a:solidFill>
                  <a:latin typeface="Almarai Bold" pitchFamily="2" charset="-78"/>
                  <a:cs typeface="Almarai Bold" pitchFamily="2" charset="-78"/>
                </a:rPr>
                <a:t>العلاقة بين </a:t>
              </a:r>
              <a:r>
                <a:rPr lang="ar-MA" sz="1800" b="0" dirty="0">
                  <a:solidFill>
                    <a:srgbClr val="E3E3E3"/>
                  </a:solidFill>
                  <a:effectLst/>
                  <a:latin typeface="Almarai Bold" pitchFamily="2" charset="-78"/>
                  <a:ea typeface="Calibri" panose="020F0502020204030204" pitchFamily="34" charset="0"/>
                  <a:cs typeface="Almarai Bold" pitchFamily="2" charset="-78"/>
                </a:rPr>
                <a:t>الديداكتيك و </a:t>
              </a:r>
              <a:r>
                <a:rPr lang="ar-MA" dirty="0">
                  <a:solidFill>
                    <a:schemeClr val="bg1"/>
                  </a:solidFill>
                  <a:latin typeface="Almarai Bold" pitchFamily="2" charset="-78"/>
                  <a:cs typeface="Almarai Bold" pitchFamily="2" charset="-78"/>
                </a:rPr>
                <a:t>البيداغوجيا</a:t>
              </a:r>
              <a:endParaRPr lang="fr-FR" dirty="0">
                <a:solidFill>
                  <a:schemeClr val="bg1"/>
                </a:solidFill>
                <a:latin typeface="Almarai Bold" pitchFamily="2" charset="-78"/>
                <a:cs typeface="Almarai Bold" pitchFamily="2" charset="-78"/>
              </a:endParaRPr>
            </a:p>
          </p:txBody>
        </p:sp>
      </p:grpSp>
      <p:grpSp>
        <p:nvGrpSpPr>
          <p:cNvPr id="68" name="Group 67">
            <a:extLst>
              <a:ext uri="{FF2B5EF4-FFF2-40B4-BE49-F238E27FC236}">
                <a16:creationId xmlns:a16="http://schemas.microsoft.com/office/drawing/2014/main" id="{1BC9794F-1B2E-500C-2836-B33142AF5EF3}"/>
              </a:ext>
            </a:extLst>
          </p:cNvPr>
          <p:cNvGrpSpPr/>
          <p:nvPr/>
        </p:nvGrpSpPr>
        <p:grpSpPr>
          <a:xfrm>
            <a:off x="2853326" y="1521451"/>
            <a:ext cx="2904467" cy="2706415"/>
            <a:chOff x="2853326" y="1521451"/>
            <a:chExt cx="2904467" cy="2706415"/>
          </a:xfrm>
        </p:grpSpPr>
        <p:sp>
          <p:nvSpPr>
            <p:cNvPr id="26" name="Rectangle: Rounded Corners 25">
              <a:extLst>
                <a:ext uri="{FF2B5EF4-FFF2-40B4-BE49-F238E27FC236}">
                  <a16:creationId xmlns:a16="http://schemas.microsoft.com/office/drawing/2014/main" id="{F10120BD-E7E4-4554-DF30-F71EFFC80342}"/>
                </a:ext>
              </a:extLst>
            </p:cNvPr>
            <p:cNvSpPr/>
            <p:nvPr/>
          </p:nvSpPr>
          <p:spPr>
            <a:xfrm>
              <a:off x="2858568" y="2521175"/>
              <a:ext cx="2899225" cy="598990"/>
            </a:xfrm>
            <a:prstGeom prst="roundRect">
              <a:avLst/>
            </a:prstGeom>
            <a:solidFill>
              <a:srgbClr val="383D6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dirty="0">
                  <a:latin typeface="Almarai Bold" pitchFamily="2" charset="-78"/>
                  <a:cs typeface="Almarai Bold" pitchFamily="2" charset="-78"/>
                </a:rPr>
                <a:t>بيداغوجية اللعب </a:t>
              </a:r>
            </a:p>
          </p:txBody>
        </p:sp>
        <p:sp>
          <p:nvSpPr>
            <p:cNvPr id="36" name="Rectangle: Rounded Corners 35">
              <a:extLst>
                <a:ext uri="{FF2B5EF4-FFF2-40B4-BE49-F238E27FC236}">
                  <a16:creationId xmlns:a16="http://schemas.microsoft.com/office/drawing/2014/main" id="{9D408F44-3246-B673-C3AD-8F7C59D4030F}"/>
                </a:ext>
              </a:extLst>
            </p:cNvPr>
            <p:cNvSpPr/>
            <p:nvPr/>
          </p:nvSpPr>
          <p:spPr>
            <a:xfrm>
              <a:off x="2853326" y="1521451"/>
              <a:ext cx="2899225" cy="598990"/>
            </a:xfrm>
            <a:prstGeom prst="roundRect">
              <a:avLst/>
            </a:prstGeom>
            <a:solidFill>
              <a:srgbClr val="383D6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dirty="0">
                  <a:latin typeface="Almarai Bold" pitchFamily="2" charset="-78"/>
                  <a:cs typeface="Almarai Bold" pitchFamily="2" charset="-78"/>
                </a:rPr>
                <a:t>بيداغوجية  الخطأ</a:t>
              </a:r>
            </a:p>
          </p:txBody>
        </p:sp>
        <p:sp>
          <p:nvSpPr>
            <p:cNvPr id="38" name="Rectangle: Rounded Corners 37">
              <a:extLst>
                <a:ext uri="{FF2B5EF4-FFF2-40B4-BE49-F238E27FC236}">
                  <a16:creationId xmlns:a16="http://schemas.microsoft.com/office/drawing/2014/main" id="{F1F1B069-3939-0733-BB29-8E9C37F16523}"/>
                </a:ext>
              </a:extLst>
            </p:cNvPr>
            <p:cNvSpPr/>
            <p:nvPr/>
          </p:nvSpPr>
          <p:spPr>
            <a:xfrm>
              <a:off x="2853326" y="3628876"/>
              <a:ext cx="2899225" cy="598990"/>
            </a:xfrm>
            <a:prstGeom prst="roundRect">
              <a:avLst/>
            </a:prstGeom>
            <a:solidFill>
              <a:srgbClr val="383D6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1800" b="1" dirty="0">
                  <a:effectLst/>
                  <a:latin typeface="Almarai Bold" pitchFamily="2" charset="-78"/>
                  <a:ea typeface="Calibri" panose="020F0502020204030204" pitchFamily="34" charset="0"/>
                  <a:cs typeface="Almarai Bold" pitchFamily="2" charset="-78"/>
                </a:rPr>
                <a:t>بيداغوجيا الدعم</a:t>
              </a:r>
            </a:p>
          </p:txBody>
        </p:sp>
      </p:grpSp>
      <p:grpSp>
        <p:nvGrpSpPr>
          <p:cNvPr id="67" name="Group 66">
            <a:extLst>
              <a:ext uri="{FF2B5EF4-FFF2-40B4-BE49-F238E27FC236}">
                <a16:creationId xmlns:a16="http://schemas.microsoft.com/office/drawing/2014/main" id="{45735E75-3C28-FE99-2D61-4819259E82FE}"/>
              </a:ext>
            </a:extLst>
          </p:cNvPr>
          <p:cNvGrpSpPr/>
          <p:nvPr/>
        </p:nvGrpSpPr>
        <p:grpSpPr>
          <a:xfrm>
            <a:off x="7202675" y="1510395"/>
            <a:ext cx="2899226" cy="3724538"/>
            <a:chOff x="7202675" y="1510395"/>
            <a:chExt cx="2899226" cy="3724538"/>
          </a:xfrm>
        </p:grpSpPr>
        <p:sp>
          <p:nvSpPr>
            <p:cNvPr id="24" name="Rectangle: Rounded Corners 23">
              <a:extLst>
                <a:ext uri="{FF2B5EF4-FFF2-40B4-BE49-F238E27FC236}">
                  <a16:creationId xmlns:a16="http://schemas.microsoft.com/office/drawing/2014/main" id="{F94285B2-799E-14F7-C36D-B6D1F9565C01}"/>
                </a:ext>
              </a:extLst>
            </p:cNvPr>
            <p:cNvSpPr/>
            <p:nvPr/>
          </p:nvSpPr>
          <p:spPr>
            <a:xfrm>
              <a:off x="7202676" y="1510395"/>
              <a:ext cx="2899225" cy="598990"/>
            </a:xfrm>
            <a:prstGeom prst="roundRect">
              <a:avLst/>
            </a:prstGeom>
            <a:solidFill>
              <a:srgbClr val="383D6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dirty="0">
                  <a:latin typeface="Almarai Bold" pitchFamily="2" charset="-78"/>
                  <a:cs typeface="Almarai Bold" pitchFamily="2" charset="-78"/>
                </a:rPr>
                <a:t>البيداغوجيا الفارقية </a:t>
              </a:r>
            </a:p>
          </p:txBody>
        </p:sp>
        <p:sp>
          <p:nvSpPr>
            <p:cNvPr id="25" name="Rectangle: Rounded Corners 24">
              <a:extLst>
                <a:ext uri="{FF2B5EF4-FFF2-40B4-BE49-F238E27FC236}">
                  <a16:creationId xmlns:a16="http://schemas.microsoft.com/office/drawing/2014/main" id="{B8FD2503-AFE9-6FFF-8F0A-863E316B1EC9}"/>
                </a:ext>
              </a:extLst>
            </p:cNvPr>
            <p:cNvSpPr/>
            <p:nvPr/>
          </p:nvSpPr>
          <p:spPr>
            <a:xfrm>
              <a:off x="7202675" y="2553647"/>
              <a:ext cx="2899225" cy="598990"/>
            </a:xfrm>
            <a:prstGeom prst="roundRect">
              <a:avLst/>
            </a:prstGeom>
            <a:solidFill>
              <a:srgbClr val="383D6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dirty="0">
                  <a:latin typeface="Almarai Bold" pitchFamily="2" charset="-78"/>
                  <a:cs typeface="Almarai Bold" pitchFamily="2" charset="-78"/>
                </a:rPr>
                <a:t>بيداغوجية حل المشكلات </a:t>
              </a:r>
            </a:p>
          </p:txBody>
        </p:sp>
        <p:sp>
          <p:nvSpPr>
            <p:cNvPr id="37" name="Rectangle: Rounded Corners 36">
              <a:extLst>
                <a:ext uri="{FF2B5EF4-FFF2-40B4-BE49-F238E27FC236}">
                  <a16:creationId xmlns:a16="http://schemas.microsoft.com/office/drawing/2014/main" id="{CE4376C0-4808-CE3C-6D5E-F5EEABD40271}"/>
                </a:ext>
              </a:extLst>
            </p:cNvPr>
            <p:cNvSpPr/>
            <p:nvPr/>
          </p:nvSpPr>
          <p:spPr>
            <a:xfrm>
              <a:off x="7202675" y="4635943"/>
              <a:ext cx="2899225" cy="598990"/>
            </a:xfrm>
            <a:prstGeom prst="roundRect">
              <a:avLst/>
            </a:prstGeom>
            <a:solidFill>
              <a:srgbClr val="383D6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dirty="0">
                  <a:latin typeface="Almarai Bold" pitchFamily="2" charset="-78"/>
                  <a:cs typeface="Almarai Bold" pitchFamily="2" charset="-78"/>
                </a:rPr>
                <a:t>بيداغوجية الإدماج</a:t>
              </a:r>
            </a:p>
          </p:txBody>
        </p:sp>
        <p:sp>
          <p:nvSpPr>
            <p:cNvPr id="39" name="Rectangle: Rounded Corners 38">
              <a:extLst>
                <a:ext uri="{FF2B5EF4-FFF2-40B4-BE49-F238E27FC236}">
                  <a16:creationId xmlns:a16="http://schemas.microsoft.com/office/drawing/2014/main" id="{2B758E16-9882-CC5A-C524-CBCAF54AEF51}"/>
                </a:ext>
              </a:extLst>
            </p:cNvPr>
            <p:cNvSpPr/>
            <p:nvPr/>
          </p:nvSpPr>
          <p:spPr>
            <a:xfrm>
              <a:off x="7202675" y="3594795"/>
              <a:ext cx="2899225" cy="598990"/>
            </a:xfrm>
            <a:prstGeom prst="roundRect">
              <a:avLst/>
            </a:prstGeom>
            <a:solidFill>
              <a:srgbClr val="383D6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1800" b="1" dirty="0">
                  <a:effectLst/>
                  <a:latin typeface="Almarai Bold" pitchFamily="2" charset="-78"/>
                  <a:ea typeface="Calibri" panose="020F0502020204030204" pitchFamily="34" charset="0"/>
                  <a:cs typeface="Almarai Bold" pitchFamily="2" charset="-78"/>
                </a:rPr>
                <a:t>بيداغوجيا التعاقد</a:t>
              </a:r>
              <a:endParaRPr lang="fr-FR" sz="1800" dirty="0">
                <a:effectLst/>
                <a:latin typeface="Almarai Bold" pitchFamily="2" charset="-78"/>
                <a:ea typeface="Calibri" panose="020F0502020204030204" pitchFamily="34" charset="0"/>
                <a:cs typeface="Almarai Bold" pitchFamily="2" charset="-78"/>
              </a:endParaRPr>
            </a:p>
          </p:txBody>
        </p:sp>
      </p:grpSp>
      <p:grpSp>
        <p:nvGrpSpPr>
          <p:cNvPr id="70" name="Group 69">
            <a:extLst>
              <a:ext uri="{FF2B5EF4-FFF2-40B4-BE49-F238E27FC236}">
                <a16:creationId xmlns:a16="http://schemas.microsoft.com/office/drawing/2014/main" id="{3525FC0E-22CE-1C8F-51DB-2F8DDEC66E3A}"/>
              </a:ext>
            </a:extLst>
          </p:cNvPr>
          <p:cNvGrpSpPr/>
          <p:nvPr/>
        </p:nvGrpSpPr>
        <p:grpSpPr>
          <a:xfrm>
            <a:off x="5595143" y="1685186"/>
            <a:ext cx="917278" cy="2345827"/>
            <a:chOff x="5595143" y="1685186"/>
            <a:chExt cx="917278" cy="2345827"/>
          </a:xfrm>
        </p:grpSpPr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D3E9B498-C80E-107B-06B8-04C3CCB18402}"/>
                </a:ext>
              </a:extLst>
            </p:cNvPr>
            <p:cNvCxnSpPr>
              <a:cxnSpLocks/>
              <a:endCxn id="49" idx="4"/>
            </p:cNvCxnSpPr>
            <p:nvPr/>
          </p:nvCxnSpPr>
          <p:spPr>
            <a:xfrm>
              <a:off x="6373482" y="1733107"/>
              <a:ext cx="2216" cy="2297906"/>
            </a:xfrm>
            <a:prstGeom prst="line">
              <a:avLst/>
            </a:prstGeom>
            <a:ln w="57150">
              <a:solidFill>
                <a:srgbClr val="383D63"/>
              </a:solidFill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sp>
          <p:nvSpPr>
            <p:cNvPr id="47" name="Oval 46">
              <a:extLst>
                <a:ext uri="{FF2B5EF4-FFF2-40B4-BE49-F238E27FC236}">
                  <a16:creationId xmlns:a16="http://schemas.microsoft.com/office/drawing/2014/main" id="{4D103E31-3B5A-5917-D22D-5C065405821B}"/>
                </a:ext>
              </a:extLst>
            </p:cNvPr>
            <p:cNvSpPr/>
            <p:nvPr/>
          </p:nvSpPr>
          <p:spPr>
            <a:xfrm>
              <a:off x="6238974" y="1685186"/>
              <a:ext cx="273447" cy="273447"/>
            </a:xfrm>
            <a:prstGeom prst="ellipse">
              <a:avLst/>
            </a:prstGeom>
            <a:solidFill>
              <a:srgbClr val="383D63"/>
            </a:solidFill>
            <a:ln>
              <a:solidFill>
                <a:srgbClr val="383D6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48" name="Oval 47">
              <a:extLst>
                <a:ext uri="{FF2B5EF4-FFF2-40B4-BE49-F238E27FC236}">
                  <a16:creationId xmlns:a16="http://schemas.microsoft.com/office/drawing/2014/main" id="{60BA6E42-4042-EDB1-FA67-C15E6DDD0EFA}"/>
                </a:ext>
              </a:extLst>
            </p:cNvPr>
            <p:cNvSpPr/>
            <p:nvPr/>
          </p:nvSpPr>
          <p:spPr>
            <a:xfrm>
              <a:off x="6238974" y="2719620"/>
              <a:ext cx="273447" cy="273447"/>
            </a:xfrm>
            <a:prstGeom prst="ellipse">
              <a:avLst/>
            </a:prstGeom>
            <a:solidFill>
              <a:srgbClr val="383D63"/>
            </a:solidFill>
            <a:ln>
              <a:solidFill>
                <a:srgbClr val="383D6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49" name="Oval 48">
              <a:extLst>
                <a:ext uri="{FF2B5EF4-FFF2-40B4-BE49-F238E27FC236}">
                  <a16:creationId xmlns:a16="http://schemas.microsoft.com/office/drawing/2014/main" id="{6F9ADF8B-38A8-23DE-DB6E-A81890D4B6FF}"/>
                </a:ext>
              </a:extLst>
            </p:cNvPr>
            <p:cNvSpPr/>
            <p:nvPr/>
          </p:nvSpPr>
          <p:spPr>
            <a:xfrm>
              <a:off x="6238974" y="3757566"/>
              <a:ext cx="273447" cy="273447"/>
            </a:xfrm>
            <a:prstGeom prst="ellipse">
              <a:avLst/>
            </a:prstGeom>
            <a:solidFill>
              <a:srgbClr val="383D63"/>
            </a:solidFill>
            <a:ln>
              <a:solidFill>
                <a:srgbClr val="383D6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044B092E-6B7A-9012-8B47-EE50CF3EBA25}"/>
                </a:ext>
              </a:extLst>
            </p:cNvPr>
            <p:cNvCxnSpPr/>
            <p:nvPr/>
          </p:nvCxnSpPr>
          <p:spPr>
            <a:xfrm flipH="1">
              <a:off x="5595143" y="1818217"/>
              <a:ext cx="917278" cy="0"/>
            </a:xfrm>
            <a:prstGeom prst="line">
              <a:avLst/>
            </a:prstGeom>
            <a:ln w="38100">
              <a:solidFill>
                <a:srgbClr val="383D6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D441679D-E5CB-1958-C663-28F42C5B00FB}"/>
                </a:ext>
              </a:extLst>
            </p:cNvPr>
            <p:cNvCxnSpPr/>
            <p:nvPr/>
          </p:nvCxnSpPr>
          <p:spPr>
            <a:xfrm flipH="1">
              <a:off x="5595143" y="2859617"/>
              <a:ext cx="917278" cy="0"/>
            </a:xfrm>
            <a:prstGeom prst="line">
              <a:avLst/>
            </a:prstGeom>
            <a:ln w="38100">
              <a:solidFill>
                <a:srgbClr val="383D6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3D3DA424-5C7C-3186-A474-3ABF5EDA616C}"/>
                </a:ext>
              </a:extLst>
            </p:cNvPr>
            <p:cNvCxnSpPr/>
            <p:nvPr/>
          </p:nvCxnSpPr>
          <p:spPr>
            <a:xfrm flipH="1">
              <a:off x="5595143" y="3907367"/>
              <a:ext cx="917278" cy="0"/>
            </a:xfrm>
            <a:prstGeom prst="line">
              <a:avLst/>
            </a:prstGeom>
            <a:ln w="38100">
              <a:solidFill>
                <a:srgbClr val="383D6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9" name="Oval 58">
              <a:extLst>
                <a:ext uri="{FF2B5EF4-FFF2-40B4-BE49-F238E27FC236}">
                  <a16:creationId xmlns:a16="http://schemas.microsoft.com/office/drawing/2014/main" id="{F30458CE-E129-8569-A4EB-247570C7A3FA}"/>
                </a:ext>
              </a:extLst>
            </p:cNvPr>
            <p:cNvSpPr/>
            <p:nvPr/>
          </p:nvSpPr>
          <p:spPr>
            <a:xfrm>
              <a:off x="6325213" y="1772633"/>
              <a:ext cx="101600" cy="101600"/>
            </a:xfrm>
            <a:prstGeom prst="ellipse">
              <a:avLst/>
            </a:prstGeom>
            <a:solidFill>
              <a:srgbClr val="9EA3B7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60" name="Oval 59">
              <a:extLst>
                <a:ext uri="{FF2B5EF4-FFF2-40B4-BE49-F238E27FC236}">
                  <a16:creationId xmlns:a16="http://schemas.microsoft.com/office/drawing/2014/main" id="{1FE1349F-D6A5-61FD-5754-0088BEC9E275}"/>
                </a:ext>
              </a:extLst>
            </p:cNvPr>
            <p:cNvSpPr/>
            <p:nvPr/>
          </p:nvSpPr>
          <p:spPr>
            <a:xfrm>
              <a:off x="6325213" y="2815167"/>
              <a:ext cx="101600" cy="101600"/>
            </a:xfrm>
            <a:prstGeom prst="ellipse">
              <a:avLst/>
            </a:prstGeom>
            <a:solidFill>
              <a:srgbClr val="9EA3B7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61" name="Oval 60">
              <a:extLst>
                <a:ext uri="{FF2B5EF4-FFF2-40B4-BE49-F238E27FC236}">
                  <a16:creationId xmlns:a16="http://schemas.microsoft.com/office/drawing/2014/main" id="{5C12ED52-F738-6015-570B-711B3DD11B13}"/>
                </a:ext>
              </a:extLst>
            </p:cNvPr>
            <p:cNvSpPr/>
            <p:nvPr/>
          </p:nvSpPr>
          <p:spPr>
            <a:xfrm>
              <a:off x="6325213" y="3835628"/>
              <a:ext cx="101600" cy="101600"/>
            </a:xfrm>
            <a:prstGeom prst="ellipse">
              <a:avLst/>
            </a:prstGeom>
            <a:solidFill>
              <a:srgbClr val="9EA3B7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69" name="Group 68">
            <a:extLst>
              <a:ext uri="{FF2B5EF4-FFF2-40B4-BE49-F238E27FC236}">
                <a16:creationId xmlns:a16="http://schemas.microsoft.com/office/drawing/2014/main" id="{836480B2-8580-8163-7E33-DB50177BE2DC}"/>
              </a:ext>
            </a:extLst>
          </p:cNvPr>
          <p:cNvGrpSpPr/>
          <p:nvPr/>
        </p:nvGrpSpPr>
        <p:grpSpPr>
          <a:xfrm>
            <a:off x="10052050" y="1685186"/>
            <a:ext cx="1036208" cy="3392281"/>
            <a:chOff x="10052050" y="1685186"/>
            <a:chExt cx="1036208" cy="3392281"/>
          </a:xfrm>
        </p:grpSpPr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8F78F28B-6592-4F0C-1A97-8046776E71E1}"/>
                </a:ext>
              </a:extLst>
            </p:cNvPr>
            <p:cNvCxnSpPr/>
            <p:nvPr/>
          </p:nvCxnSpPr>
          <p:spPr>
            <a:xfrm>
              <a:off x="10949319" y="1733107"/>
              <a:ext cx="0" cy="3221665"/>
            </a:xfrm>
            <a:prstGeom prst="line">
              <a:avLst/>
            </a:prstGeom>
            <a:ln w="57150">
              <a:solidFill>
                <a:srgbClr val="383D63"/>
              </a:solidFill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C5263879-0A43-20DE-CF5B-590E634CB907}"/>
                </a:ext>
              </a:extLst>
            </p:cNvPr>
            <p:cNvSpPr/>
            <p:nvPr/>
          </p:nvSpPr>
          <p:spPr>
            <a:xfrm>
              <a:off x="10814811" y="1685186"/>
              <a:ext cx="273447" cy="273447"/>
            </a:xfrm>
            <a:prstGeom prst="ellipse">
              <a:avLst/>
            </a:prstGeom>
            <a:solidFill>
              <a:srgbClr val="383D63"/>
            </a:solidFill>
            <a:ln>
              <a:solidFill>
                <a:srgbClr val="383D6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43" name="Oval 42">
              <a:extLst>
                <a:ext uri="{FF2B5EF4-FFF2-40B4-BE49-F238E27FC236}">
                  <a16:creationId xmlns:a16="http://schemas.microsoft.com/office/drawing/2014/main" id="{3199DCB1-597C-34E7-2FE3-8075117E2A22}"/>
                </a:ext>
              </a:extLst>
            </p:cNvPr>
            <p:cNvSpPr/>
            <p:nvPr/>
          </p:nvSpPr>
          <p:spPr>
            <a:xfrm>
              <a:off x="10814811" y="2719620"/>
              <a:ext cx="273447" cy="273447"/>
            </a:xfrm>
            <a:prstGeom prst="ellipse">
              <a:avLst/>
            </a:prstGeom>
            <a:solidFill>
              <a:srgbClr val="383D63"/>
            </a:solidFill>
            <a:ln>
              <a:solidFill>
                <a:srgbClr val="383D6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44" name="Oval 43">
              <a:extLst>
                <a:ext uri="{FF2B5EF4-FFF2-40B4-BE49-F238E27FC236}">
                  <a16:creationId xmlns:a16="http://schemas.microsoft.com/office/drawing/2014/main" id="{D583A101-731B-D13D-1A14-EC8D5449C9B1}"/>
                </a:ext>
              </a:extLst>
            </p:cNvPr>
            <p:cNvSpPr/>
            <p:nvPr/>
          </p:nvSpPr>
          <p:spPr>
            <a:xfrm>
              <a:off x="10814811" y="3757566"/>
              <a:ext cx="273447" cy="273447"/>
            </a:xfrm>
            <a:prstGeom prst="ellipse">
              <a:avLst/>
            </a:prstGeom>
            <a:solidFill>
              <a:srgbClr val="383D63"/>
            </a:solidFill>
            <a:ln>
              <a:solidFill>
                <a:srgbClr val="383D6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45" name="Oval 44">
              <a:extLst>
                <a:ext uri="{FF2B5EF4-FFF2-40B4-BE49-F238E27FC236}">
                  <a16:creationId xmlns:a16="http://schemas.microsoft.com/office/drawing/2014/main" id="{1602E875-A9BE-7315-025C-CDE483B8C968}"/>
                </a:ext>
              </a:extLst>
            </p:cNvPr>
            <p:cNvSpPr/>
            <p:nvPr/>
          </p:nvSpPr>
          <p:spPr>
            <a:xfrm>
              <a:off x="10814811" y="4804020"/>
              <a:ext cx="273447" cy="273447"/>
            </a:xfrm>
            <a:prstGeom prst="ellipse">
              <a:avLst/>
            </a:prstGeom>
            <a:solidFill>
              <a:srgbClr val="383D63"/>
            </a:solidFill>
            <a:ln>
              <a:solidFill>
                <a:srgbClr val="383D6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4A9DCC2B-D669-D27B-EBA5-0E242EF1EDD4}"/>
                </a:ext>
              </a:extLst>
            </p:cNvPr>
            <p:cNvCxnSpPr/>
            <p:nvPr/>
          </p:nvCxnSpPr>
          <p:spPr>
            <a:xfrm flipH="1">
              <a:off x="10052050" y="1818217"/>
              <a:ext cx="917278" cy="0"/>
            </a:xfrm>
            <a:prstGeom prst="line">
              <a:avLst/>
            </a:prstGeom>
            <a:ln w="38100">
              <a:solidFill>
                <a:srgbClr val="383D6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0D6E3F9B-3597-A515-373A-C194A8442E9A}"/>
                </a:ext>
              </a:extLst>
            </p:cNvPr>
            <p:cNvCxnSpPr/>
            <p:nvPr/>
          </p:nvCxnSpPr>
          <p:spPr>
            <a:xfrm flipH="1">
              <a:off x="10052050" y="2859617"/>
              <a:ext cx="917278" cy="0"/>
            </a:xfrm>
            <a:prstGeom prst="line">
              <a:avLst/>
            </a:prstGeom>
            <a:ln w="38100">
              <a:solidFill>
                <a:srgbClr val="383D6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7C02E5B4-9E9B-C326-BDE0-F34B6F07B019}"/>
                </a:ext>
              </a:extLst>
            </p:cNvPr>
            <p:cNvCxnSpPr/>
            <p:nvPr/>
          </p:nvCxnSpPr>
          <p:spPr>
            <a:xfrm flipH="1">
              <a:off x="10052050" y="3907367"/>
              <a:ext cx="917278" cy="0"/>
            </a:xfrm>
            <a:prstGeom prst="line">
              <a:avLst/>
            </a:prstGeom>
            <a:ln w="38100">
              <a:solidFill>
                <a:srgbClr val="383D6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FFF9476D-6BAC-C852-A2EE-CEEA1DB82964}"/>
                </a:ext>
              </a:extLst>
            </p:cNvPr>
            <p:cNvCxnSpPr/>
            <p:nvPr/>
          </p:nvCxnSpPr>
          <p:spPr>
            <a:xfrm flipH="1">
              <a:off x="10052050" y="4954772"/>
              <a:ext cx="917278" cy="0"/>
            </a:xfrm>
            <a:prstGeom prst="line">
              <a:avLst/>
            </a:prstGeom>
            <a:ln w="38100">
              <a:solidFill>
                <a:srgbClr val="383D6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2" name="Oval 61">
              <a:extLst>
                <a:ext uri="{FF2B5EF4-FFF2-40B4-BE49-F238E27FC236}">
                  <a16:creationId xmlns:a16="http://schemas.microsoft.com/office/drawing/2014/main" id="{84694018-F5DF-F29C-FC44-55C0C6AB9E5A}"/>
                </a:ext>
              </a:extLst>
            </p:cNvPr>
            <p:cNvSpPr/>
            <p:nvPr/>
          </p:nvSpPr>
          <p:spPr>
            <a:xfrm>
              <a:off x="10892770" y="4889943"/>
              <a:ext cx="101600" cy="101600"/>
            </a:xfrm>
            <a:prstGeom prst="ellipse">
              <a:avLst/>
            </a:prstGeom>
            <a:solidFill>
              <a:srgbClr val="9EA3B7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63" name="Oval 62">
              <a:extLst>
                <a:ext uri="{FF2B5EF4-FFF2-40B4-BE49-F238E27FC236}">
                  <a16:creationId xmlns:a16="http://schemas.microsoft.com/office/drawing/2014/main" id="{B59C5FB3-2601-8E30-16F0-C04E6B486755}"/>
                </a:ext>
              </a:extLst>
            </p:cNvPr>
            <p:cNvSpPr/>
            <p:nvPr/>
          </p:nvSpPr>
          <p:spPr>
            <a:xfrm>
              <a:off x="10892770" y="3847234"/>
              <a:ext cx="101600" cy="101600"/>
            </a:xfrm>
            <a:prstGeom prst="ellipse">
              <a:avLst/>
            </a:prstGeom>
            <a:solidFill>
              <a:srgbClr val="9EA3B7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64" name="Oval 63">
              <a:extLst>
                <a:ext uri="{FF2B5EF4-FFF2-40B4-BE49-F238E27FC236}">
                  <a16:creationId xmlns:a16="http://schemas.microsoft.com/office/drawing/2014/main" id="{CF434333-FB72-5E2E-AFE1-51115EB7CBD8}"/>
                </a:ext>
              </a:extLst>
            </p:cNvPr>
            <p:cNvSpPr/>
            <p:nvPr/>
          </p:nvSpPr>
          <p:spPr>
            <a:xfrm>
              <a:off x="10892770" y="2802342"/>
              <a:ext cx="101600" cy="101600"/>
            </a:xfrm>
            <a:prstGeom prst="ellipse">
              <a:avLst/>
            </a:prstGeom>
            <a:solidFill>
              <a:srgbClr val="9EA3B7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65" name="Oval 64">
              <a:extLst>
                <a:ext uri="{FF2B5EF4-FFF2-40B4-BE49-F238E27FC236}">
                  <a16:creationId xmlns:a16="http://schemas.microsoft.com/office/drawing/2014/main" id="{254E62A9-5589-0839-8B56-EDA4C334EBFE}"/>
                </a:ext>
              </a:extLst>
            </p:cNvPr>
            <p:cNvSpPr/>
            <p:nvPr/>
          </p:nvSpPr>
          <p:spPr>
            <a:xfrm>
              <a:off x="10892770" y="1772633"/>
              <a:ext cx="101600" cy="101600"/>
            </a:xfrm>
            <a:prstGeom prst="ellipse">
              <a:avLst/>
            </a:prstGeom>
            <a:solidFill>
              <a:srgbClr val="9EA3B7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76" name="Group 75">
            <a:extLst>
              <a:ext uri="{FF2B5EF4-FFF2-40B4-BE49-F238E27FC236}">
                <a16:creationId xmlns:a16="http://schemas.microsoft.com/office/drawing/2014/main" id="{CBAF6D21-2AAA-509C-608E-2ADFCB889962}"/>
              </a:ext>
            </a:extLst>
          </p:cNvPr>
          <p:cNvGrpSpPr>
            <a:grpSpLocks/>
          </p:cNvGrpSpPr>
          <p:nvPr/>
        </p:nvGrpSpPr>
        <p:grpSpPr>
          <a:xfrm>
            <a:off x="0" y="6259007"/>
            <a:ext cx="12192000" cy="598993"/>
            <a:chOff x="0" y="6259007"/>
            <a:chExt cx="12192000" cy="598993"/>
          </a:xfrm>
        </p:grpSpPr>
        <p:sp>
          <p:nvSpPr>
            <p:cNvPr id="77" name="Rectangle 76">
              <a:extLst>
                <a:ext uri="{FF2B5EF4-FFF2-40B4-BE49-F238E27FC236}">
                  <a16:creationId xmlns:a16="http://schemas.microsoft.com/office/drawing/2014/main" id="{D7B7B265-1BB4-4FF6-F4FF-2325B61B944D}"/>
                </a:ext>
              </a:extLst>
            </p:cNvPr>
            <p:cNvSpPr>
              <a:spLocks/>
            </p:cNvSpPr>
            <p:nvPr/>
          </p:nvSpPr>
          <p:spPr>
            <a:xfrm>
              <a:off x="0" y="6259010"/>
              <a:ext cx="12192000" cy="598990"/>
            </a:xfrm>
            <a:prstGeom prst="rect">
              <a:avLst/>
            </a:prstGeom>
            <a:solidFill>
              <a:srgbClr val="383D6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6"/>
              <a:r>
                <a:rPr lang="ar-MA" sz="2400" dirty="0">
                  <a:latin typeface="Almarai Bold" pitchFamily="2" charset="-78"/>
                  <a:cs typeface="Almarai Bold" pitchFamily="2" charset="-78"/>
                </a:rPr>
                <a:t> </a:t>
              </a:r>
              <a:endParaRPr lang="fr-FR" sz="2400" dirty="0">
                <a:latin typeface="Almarai Bold" pitchFamily="2" charset="-78"/>
                <a:cs typeface="Almarai Bold" pitchFamily="2" charset="-78"/>
              </a:endParaRPr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88A56BA1-7C4B-E26E-6902-B75D220E8CF1}"/>
                </a:ext>
              </a:extLst>
            </p:cNvPr>
            <p:cNvSpPr>
              <a:spLocks/>
            </p:cNvSpPr>
            <p:nvPr/>
          </p:nvSpPr>
          <p:spPr>
            <a:xfrm rot="16200000" flipV="1">
              <a:off x="10612343" y="5278343"/>
              <a:ext cx="598989" cy="2560317"/>
            </a:xfrm>
            <a:custGeom>
              <a:avLst/>
              <a:gdLst>
                <a:gd name="connsiteX0" fmla="*/ 860323 w 860323"/>
                <a:gd name="connsiteY0" fmla="*/ 4391640 h 5350653"/>
                <a:gd name="connsiteX1" fmla="*/ 860323 w 860323"/>
                <a:gd name="connsiteY1" fmla="*/ 0 h 5350653"/>
                <a:gd name="connsiteX2" fmla="*/ 0 w 860323"/>
                <a:gd name="connsiteY2" fmla="*/ 0 h 5350653"/>
                <a:gd name="connsiteX3" fmla="*/ 0 w 860323"/>
                <a:gd name="connsiteY3" fmla="*/ 5350653 h 5350653"/>
                <a:gd name="connsiteX4" fmla="*/ 51263 w 860323"/>
                <a:gd name="connsiteY4" fmla="*/ 5303381 h 5350653"/>
                <a:gd name="connsiteX5" fmla="*/ 740624 w 860323"/>
                <a:gd name="connsiteY5" fmla="*/ 4410199 h 53506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60323" h="5350653">
                  <a:moveTo>
                    <a:pt x="860323" y="4391640"/>
                  </a:moveTo>
                  <a:lnTo>
                    <a:pt x="860323" y="0"/>
                  </a:lnTo>
                  <a:lnTo>
                    <a:pt x="0" y="0"/>
                  </a:lnTo>
                  <a:lnTo>
                    <a:pt x="0" y="5350653"/>
                  </a:lnTo>
                  <a:lnTo>
                    <a:pt x="51263" y="5303381"/>
                  </a:lnTo>
                  <a:cubicBezTo>
                    <a:pt x="254192" y="5071082"/>
                    <a:pt x="403404" y="4518411"/>
                    <a:pt x="740624" y="4410199"/>
                  </a:cubicBezTo>
                  <a:close/>
                </a:path>
              </a:pathLst>
            </a:custGeom>
            <a:solidFill>
              <a:srgbClr val="9EA3B7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wrap="square" rtlCol="0" anchor="ctr">
              <a:noAutofit/>
            </a:bodyPr>
            <a:lstStyle/>
            <a:p>
              <a:pPr algn="ctr"/>
              <a:r>
                <a:rPr lang="ar-MA" sz="2400" dirty="0">
                  <a:latin typeface="Almarai Bold" pitchFamily="2" charset="-78"/>
                  <a:cs typeface="Almarai Bold" pitchFamily="2" charset="-78"/>
                </a:rPr>
                <a:t> </a:t>
              </a:r>
              <a:endParaRPr lang="fr-FR" sz="2400" dirty="0">
                <a:latin typeface="Almarai Bold" pitchFamily="2" charset="-78"/>
                <a:cs typeface="Almarai Bold" pitchFamily="2" charset="-78"/>
              </a:endParaRPr>
            </a:p>
          </p:txBody>
        </p:sp>
      </p:grpSp>
      <p:sp>
        <p:nvSpPr>
          <p:cNvPr id="79" name="Rectangle 78">
            <a:extLst>
              <a:ext uri="{FF2B5EF4-FFF2-40B4-BE49-F238E27FC236}">
                <a16:creationId xmlns:a16="http://schemas.microsoft.com/office/drawing/2014/main" id="{DD5D8D0A-1DCB-725E-C269-0A8310F7000B}"/>
              </a:ext>
            </a:extLst>
          </p:cNvPr>
          <p:cNvSpPr/>
          <p:nvPr/>
        </p:nvSpPr>
        <p:spPr>
          <a:xfrm>
            <a:off x="1" y="6259006"/>
            <a:ext cx="986366" cy="598990"/>
          </a:xfrm>
          <a:prstGeom prst="rect">
            <a:avLst/>
          </a:prstGeom>
          <a:solidFill>
            <a:srgbClr val="383D6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dirty="0">
                <a:latin typeface="Almarai Bold" pitchFamily="2" charset="-78"/>
                <a:cs typeface="Almarai Bold" pitchFamily="2" charset="-78"/>
              </a:rPr>
              <a:t>8</a:t>
            </a:r>
            <a:endParaRPr lang="fr-FR" dirty="0">
              <a:latin typeface="Almarai Bold" pitchFamily="2" charset="-78"/>
              <a:cs typeface="Almarai Bold" pitchFamily="2" charset="-78"/>
            </a:endParaRPr>
          </a:p>
        </p:txBody>
      </p:sp>
      <p:cxnSp>
        <p:nvCxnSpPr>
          <p:cNvPr id="80" name="Straight Connector 79">
            <a:extLst>
              <a:ext uri="{FF2B5EF4-FFF2-40B4-BE49-F238E27FC236}">
                <a16:creationId xmlns:a16="http://schemas.microsoft.com/office/drawing/2014/main" id="{1CD1ABB6-FB37-DEFE-FBF5-BB83BD77AEF0}"/>
              </a:ext>
            </a:extLst>
          </p:cNvPr>
          <p:cNvCxnSpPr/>
          <p:nvPr/>
        </p:nvCxnSpPr>
        <p:spPr>
          <a:xfrm>
            <a:off x="1006667" y="6259003"/>
            <a:ext cx="0" cy="598997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5E1B4142-205E-F2EE-35BE-4CA33BFB3C3D}"/>
              </a:ext>
            </a:extLst>
          </p:cNvPr>
          <p:cNvSpPr/>
          <p:nvPr/>
        </p:nvSpPr>
        <p:spPr>
          <a:xfrm>
            <a:off x="13573796" y="836853"/>
            <a:ext cx="2899225" cy="598990"/>
          </a:xfrm>
          <a:prstGeom prst="roundRect">
            <a:avLst/>
          </a:prstGeom>
          <a:solidFill>
            <a:srgbClr val="383D6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dirty="0">
                <a:latin typeface="Almarai Bold" pitchFamily="2" charset="-78"/>
                <a:cs typeface="Almarai Bold" pitchFamily="2" charset="-78"/>
              </a:rPr>
              <a:t>البيداغوجيا الفارقية </a:t>
            </a: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EF700000-8E2A-A5CA-D514-169228A120AF}"/>
              </a:ext>
            </a:extLst>
          </p:cNvPr>
          <p:cNvSpPr/>
          <p:nvPr/>
        </p:nvSpPr>
        <p:spPr>
          <a:xfrm>
            <a:off x="17185931" y="1011644"/>
            <a:ext cx="273447" cy="273447"/>
          </a:xfrm>
          <a:prstGeom prst="ellipse">
            <a:avLst/>
          </a:prstGeom>
          <a:solidFill>
            <a:srgbClr val="383D63"/>
          </a:solidFill>
          <a:ln>
            <a:solidFill>
              <a:srgbClr val="383D6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C37A031A-400C-DDBC-E2F2-AF16A965C5E5}"/>
              </a:ext>
            </a:extLst>
          </p:cNvPr>
          <p:cNvCxnSpPr/>
          <p:nvPr/>
        </p:nvCxnSpPr>
        <p:spPr>
          <a:xfrm flipH="1">
            <a:off x="16423170" y="1144675"/>
            <a:ext cx="917278" cy="0"/>
          </a:xfrm>
          <a:prstGeom prst="line">
            <a:avLst/>
          </a:prstGeom>
          <a:ln w="38100">
            <a:solidFill>
              <a:srgbClr val="383D6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Oval 31">
            <a:extLst>
              <a:ext uri="{FF2B5EF4-FFF2-40B4-BE49-F238E27FC236}">
                <a16:creationId xmlns:a16="http://schemas.microsoft.com/office/drawing/2014/main" id="{B2C4F766-72FD-1D60-6F06-820E409BA33C}"/>
              </a:ext>
            </a:extLst>
          </p:cNvPr>
          <p:cNvSpPr/>
          <p:nvPr/>
        </p:nvSpPr>
        <p:spPr>
          <a:xfrm>
            <a:off x="17263890" y="1099091"/>
            <a:ext cx="101600" cy="101600"/>
          </a:xfrm>
          <a:prstGeom prst="ellipse">
            <a:avLst/>
          </a:prstGeom>
          <a:solidFill>
            <a:srgbClr val="9EA3B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E7ED6CA1-0AA3-8495-F3BB-5B4FC20172C2}"/>
              </a:ext>
            </a:extLst>
          </p:cNvPr>
          <p:cNvSpPr/>
          <p:nvPr/>
        </p:nvSpPr>
        <p:spPr>
          <a:xfrm>
            <a:off x="2181717" y="7115758"/>
            <a:ext cx="9918339" cy="4452876"/>
          </a:xfrm>
          <a:prstGeom prst="rect">
            <a:avLst/>
          </a:prstGeom>
          <a:solidFill>
            <a:srgbClr val="9EA3B7"/>
          </a:solidFill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r">
              <a:lnSpc>
                <a:spcPct val="200000"/>
              </a:lnSpc>
            </a:pPr>
            <a:r>
              <a:rPr lang="ar-MA" sz="1800" dirty="0">
                <a:effectLst/>
                <a:latin typeface="Almarai Bold" pitchFamily="2" charset="-78"/>
                <a:ea typeface="Calibri" panose="020F0502020204030204" pitchFamily="34" charset="0"/>
                <a:cs typeface="Almarai Bold" pitchFamily="2" charset="-78"/>
              </a:rPr>
              <a:t>البيداغوجيا </a:t>
            </a:r>
            <a:r>
              <a:rPr lang="ar-MA" sz="1800" dirty="0" err="1">
                <a:effectLst/>
                <a:latin typeface="Almarai Bold" pitchFamily="2" charset="-78"/>
                <a:ea typeface="Calibri" panose="020F0502020204030204" pitchFamily="34" charset="0"/>
                <a:cs typeface="Almarai Bold" pitchFamily="2" charset="-78"/>
              </a:rPr>
              <a:t>الفارقية</a:t>
            </a:r>
            <a:r>
              <a:rPr lang="ar-MA" sz="1800" dirty="0">
                <a:effectLst/>
                <a:latin typeface="Almarai Bold" pitchFamily="2" charset="-78"/>
                <a:ea typeface="Calibri" panose="020F0502020204030204" pitchFamily="34" charset="0"/>
                <a:cs typeface="Almarai Bold" pitchFamily="2" charset="-78"/>
              </a:rPr>
              <a:t> تقوم على تنويع طرائق التدريس وتكييفها مع الفوارق الفردية الموجودة بين المتعلمين بهدف الوصول الي الهدف نفسه وتحقيق العدل في توزيع المعرفة</a:t>
            </a:r>
            <a:endParaRPr lang="en-US" dirty="0">
              <a:latin typeface="Almarai Bold" pitchFamily="2" charset="-78"/>
              <a:ea typeface="Calibri" panose="020F0502020204030204" pitchFamily="34" charset="0"/>
              <a:cs typeface="Almarai Bold" pitchFamily="2" charset="-78"/>
            </a:endParaRPr>
          </a:p>
          <a:p>
            <a:pPr algn="r">
              <a:lnSpc>
                <a:spcPct val="200000"/>
              </a:lnSpc>
            </a:pPr>
            <a:r>
              <a:rPr lang="ar-MA" dirty="0">
                <a:latin typeface="Almarai Bold" pitchFamily="2" charset="-78"/>
                <a:ea typeface="Calibri" panose="020F0502020204030204" pitchFamily="34" charset="0"/>
                <a:cs typeface="Almarai Bold" pitchFamily="2" charset="-78"/>
              </a:rPr>
              <a:t>من أبرز أهدافها :</a:t>
            </a:r>
          </a:p>
          <a:p>
            <a:pPr marL="2053590" marR="0" indent="-342900" algn="r" rt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Wingdings" panose="05000000000000000000" pitchFamily="2" charset="2"/>
              <a:buChar char="ü"/>
            </a:pPr>
            <a:r>
              <a:rPr lang="ar-MA" sz="1800" dirty="0">
                <a:effectLst/>
                <a:latin typeface="Almarai Bold" pitchFamily="2" charset="-78"/>
                <a:ea typeface="Calibri" panose="020F0502020204030204" pitchFamily="34" charset="0"/>
                <a:cs typeface="Almarai Bold" pitchFamily="2" charset="-78"/>
              </a:rPr>
              <a:t>تقليص فوارق </a:t>
            </a:r>
            <a:r>
              <a:rPr lang="ar-MA" sz="1800" dirty="0" err="1">
                <a:effectLst/>
                <a:latin typeface="Almarai Bold" pitchFamily="2" charset="-78"/>
                <a:ea typeface="Calibri" panose="020F0502020204030204" pitchFamily="34" charset="0"/>
                <a:cs typeface="Almarai Bold" pitchFamily="2" charset="-78"/>
              </a:rPr>
              <a:t>التعلمات</a:t>
            </a:r>
            <a:r>
              <a:rPr lang="ar-MA" sz="1800" dirty="0">
                <a:effectLst/>
                <a:latin typeface="Almarai Bold" pitchFamily="2" charset="-78"/>
                <a:ea typeface="Calibri" panose="020F0502020204030204" pitchFamily="34" charset="0"/>
                <a:cs typeface="Almarai Bold" pitchFamily="2" charset="-78"/>
              </a:rPr>
              <a:t> المرتبطة بالِانتماءات الثقافية والظروف الاجتماعية </a:t>
            </a:r>
            <a:endParaRPr lang="fr-FR" sz="1800" dirty="0">
              <a:effectLst/>
              <a:latin typeface="Almarai Bold" pitchFamily="2" charset="-78"/>
              <a:ea typeface="Calibri" panose="020F0502020204030204" pitchFamily="34" charset="0"/>
              <a:cs typeface="Almarai Bold" pitchFamily="2" charset="-78"/>
            </a:endParaRPr>
          </a:p>
          <a:p>
            <a:pPr marL="2053590" marR="0" indent="-342900" algn="r" rt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Wingdings" panose="05000000000000000000" pitchFamily="2" charset="2"/>
              <a:buChar char="ü"/>
            </a:pPr>
            <a:r>
              <a:rPr lang="ar-MA" sz="1800" dirty="0">
                <a:effectLst/>
                <a:latin typeface="Almarai Bold" pitchFamily="2" charset="-78"/>
                <a:ea typeface="Calibri" panose="020F0502020204030204" pitchFamily="34" charset="0"/>
                <a:cs typeface="Almarai Bold" pitchFamily="2" charset="-78"/>
              </a:rPr>
              <a:t>تحقيق تكافؤ الفرص </a:t>
            </a:r>
            <a:endParaRPr lang="fr-FR" sz="1800" dirty="0">
              <a:effectLst/>
              <a:latin typeface="Almarai Bold" pitchFamily="2" charset="-78"/>
              <a:ea typeface="Calibri" panose="020F0502020204030204" pitchFamily="34" charset="0"/>
              <a:cs typeface="Almarai Bold" pitchFamily="2" charset="-78"/>
            </a:endParaRPr>
          </a:p>
          <a:p>
            <a:pPr marL="2053590" marR="0" indent="-342900" algn="r" rt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Wingdings" panose="05000000000000000000" pitchFamily="2" charset="2"/>
              <a:buChar char="ü"/>
            </a:pPr>
            <a:r>
              <a:rPr lang="ar-MA" sz="1800" dirty="0">
                <a:effectLst/>
                <a:latin typeface="Almarai Bold" pitchFamily="2" charset="-78"/>
                <a:ea typeface="Calibri" panose="020F0502020204030204" pitchFamily="34" charset="0"/>
                <a:cs typeface="Almarai Bold" pitchFamily="2" charset="-78"/>
              </a:rPr>
              <a:t>الحد من الفشل والهدر المدرسيين</a:t>
            </a:r>
            <a:endParaRPr lang="fr-FR" sz="1800" dirty="0">
              <a:effectLst/>
              <a:latin typeface="Almarai Bold" pitchFamily="2" charset="-78"/>
              <a:ea typeface="Calibri" panose="020F0502020204030204" pitchFamily="34" charset="0"/>
              <a:cs typeface="Almarai Bold" pitchFamily="2" charset="-78"/>
            </a:endParaRPr>
          </a:p>
          <a:p>
            <a:pPr marL="2053590" marR="0" indent="-342900" algn="r" rt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Wingdings" panose="05000000000000000000" pitchFamily="2" charset="2"/>
              <a:buChar char="ü"/>
            </a:pPr>
            <a:r>
              <a:rPr lang="ar-MA" sz="1800" dirty="0" err="1">
                <a:effectLst/>
                <a:latin typeface="Almarai Bold" pitchFamily="2" charset="-78"/>
                <a:ea typeface="Calibri" panose="020F0502020204030204" pitchFamily="34" charset="0"/>
                <a:cs typeface="Almarai Bold" pitchFamily="2" charset="-78"/>
              </a:rPr>
              <a:t>تنميلة</a:t>
            </a:r>
            <a:r>
              <a:rPr lang="ar-MA" sz="1800" dirty="0">
                <a:effectLst/>
                <a:latin typeface="Almarai Bold" pitchFamily="2" charset="-78"/>
                <a:ea typeface="Calibri" panose="020F0502020204030204" pitchFamily="34" charset="0"/>
                <a:cs typeface="Almarai Bold" pitchFamily="2" charset="-78"/>
              </a:rPr>
              <a:t> قدرة المتعلم على التكيف مع مختلف الظروف والصعوبات </a:t>
            </a:r>
            <a:endParaRPr lang="fr-FR" sz="1800" dirty="0">
              <a:effectLst/>
              <a:latin typeface="Almarai Bold" pitchFamily="2" charset="-78"/>
              <a:ea typeface="Calibri" panose="020F0502020204030204" pitchFamily="34" charset="0"/>
              <a:cs typeface="Almarai Bold" pitchFamily="2" charset="-78"/>
            </a:endParaRPr>
          </a:p>
          <a:p>
            <a:pPr algn="r">
              <a:lnSpc>
                <a:spcPct val="200000"/>
              </a:lnSpc>
            </a:pPr>
            <a:endParaRPr lang="fr-FR" sz="2000" dirty="0">
              <a:latin typeface="Almarai Bold" pitchFamily="2" charset="-78"/>
              <a:cs typeface="Almarai Bold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47724818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>
        <p159:morph option="byObject"/>
      </p:transition>
    </mc:Choice>
    <mc:Fallback xmlns="">
      <p:transition spd="slow" advClick="0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A88EFD-847B-BC6A-6261-4A89CE38D9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17BF0132-F4F2-D007-C799-B18CD59E073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1"/>
            <a:ext cx="12192000" cy="6857999"/>
          </a:xfrm>
          <a:prstGeom prst="rect">
            <a:avLst/>
          </a:prstGeom>
          <a:solidFill>
            <a:srgbClr val="ED7D31">
              <a:alpha val="17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8FD3EEAA-5854-F954-16A0-745E2BCE6054}"/>
              </a:ext>
            </a:extLst>
          </p:cNvPr>
          <p:cNvGrpSpPr/>
          <p:nvPr/>
        </p:nvGrpSpPr>
        <p:grpSpPr>
          <a:xfrm>
            <a:off x="3911712" y="55409"/>
            <a:ext cx="8280284" cy="599002"/>
            <a:chOff x="2769083" y="1544828"/>
            <a:chExt cx="7885497" cy="599002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B37B4A81-C9E3-5C2C-D96C-DCD8B43531F8}"/>
                </a:ext>
              </a:extLst>
            </p:cNvPr>
            <p:cNvGrpSpPr/>
            <p:nvPr/>
          </p:nvGrpSpPr>
          <p:grpSpPr>
            <a:xfrm>
              <a:off x="2769083" y="1544828"/>
              <a:ext cx="7885497" cy="599002"/>
              <a:chOff x="1944303" y="3127317"/>
              <a:chExt cx="7885497" cy="599002"/>
            </a:xfrm>
          </p:grpSpPr>
          <p:sp>
            <p:nvSpPr>
              <p:cNvPr id="7" name="Freeform: Shape 6">
                <a:extLst>
                  <a:ext uri="{FF2B5EF4-FFF2-40B4-BE49-F238E27FC236}">
                    <a16:creationId xmlns:a16="http://schemas.microsoft.com/office/drawing/2014/main" id="{54EF74C7-88D4-E6E8-4BFF-BC4FFC07AFF1}"/>
                  </a:ext>
                </a:extLst>
              </p:cNvPr>
              <p:cNvSpPr/>
              <p:nvPr/>
            </p:nvSpPr>
            <p:spPr>
              <a:xfrm>
                <a:off x="7425740" y="3127317"/>
                <a:ext cx="2404060" cy="598990"/>
              </a:xfrm>
              <a:custGeom>
                <a:avLst/>
                <a:gdLst>
                  <a:gd name="connsiteX0" fmla="*/ 594504 w 5503372"/>
                  <a:gd name="connsiteY0" fmla="*/ 0 h 598990"/>
                  <a:gd name="connsiteX1" fmla="*/ 5503372 w 5503372"/>
                  <a:gd name="connsiteY1" fmla="*/ 0 h 598990"/>
                  <a:gd name="connsiteX2" fmla="*/ 5503372 w 5503372"/>
                  <a:gd name="connsiteY2" fmla="*/ 598990 h 598990"/>
                  <a:gd name="connsiteX3" fmla="*/ 0 w 5503372"/>
                  <a:gd name="connsiteY3" fmla="*/ 598990 h 598990"/>
                  <a:gd name="connsiteX4" fmla="*/ 0 w 5503372"/>
                  <a:gd name="connsiteY4" fmla="*/ 594504 h 5989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03372" h="598990">
                    <a:moveTo>
                      <a:pt x="594504" y="0"/>
                    </a:moveTo>
                    <a:lnTo>
                      <a:pt x="5503372" y="0"/>
                    </a:lnTo>
                    <a:lnTo>
                      <a:pt x="5503372" y="598990"/>
                    </a:lnTo>
                    <a:lnTo>
                      <a:pt x="0" y="598990"/>
                    </a:lnTo>
                    <a:lnTo>
                      <a:pt x="0" y="594504"/>
                    </a:lnTo>
                    <a:close/>
                  </a:path>
                </a:pathLst>
              </a:custGeom>
              <a:solidFill>
                <a:srgbClr val="9EA3B7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lvl="1" algn="ctr"/>
                <a:endParaRPr lang="fr-FR" dirty="0">
                  <a:latin typeface="Almarai Bold" pitchFamily="2" charset="-78"/>
                  <a:cs typeface="Almarai Bold" pitchFamily="2" charset="-78"/>
                </a:endParaRPr>
              </a:p>
            </p:txBody>
          </p:sp>
          <p:sp>
            <p:nvSpPr>
              <p:cNvPr id="12" name="Freeform: Shape 11">
                <a:extLst>
                  <a:ext uri="{FF2B5EF4-FFF2-40B4-BE49-F238E27FC236}">
                    <a16:creationId xmlns:a16="http://schemas.microsoft.com/office/drawing/2014/main" id="{BB02A65E-EBB4-1BC5-400F-06CBD8744003}"/>
                  </a:ext>
                </a:extLst>
              </p:cNvPr>
              <p:cNvSpPr/>
              <p:nvPr/>
            </p:nvSpPr>
            <p:spPr>
              <a:xfrm rot="10800000">
                <a:off x="1944303" y="3127329"/>
                <a:ext cx="6268116" cy="598990"/>
              </a:xfrm>
              <a:custGeom>
                <a:avLst/>
                <a:gdLst>
                  <a:gd name="connsiteX0" fmla="*/ 594504 w 5503372"/>
                  <a:gd name="connsiteY0" fmla="*/ 0 h 598990"/>
                  <a:gd name="connsiteX1" fmla="*/ 5503372 w 5503372"/>
                  <a:gd name="connsiteY1" fmla="*/ 0 h 598990"/>
                  <a:gd name="connsiteX2" fmla="*/ 5503372 w 5503372"/>
                  <a:gd name="connsiteY2" fmla="*/ 598990 h 598990"/>
                  <a:gd name="connsiteX3" fmla="*/ 0 w 5503372"/>
                  <a:gd name="connsiteY3" fmla="*/ 598990 h 598990"/>
                  <a:gd name="connsiteX4" fmla="*/ 0 w 5503372"/>
                  <a:gd name="connsiteY4" fmla="*/ 594504 h 5989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03372" h="598990">
                    <a:moveTo>
                      <a:pt x="594504" y="0"/>
                    </a:moveTo>
                    <a:lnTo>
                      <a:pt x="5503372" y="0"/>
                    </a:lnTo>
                    <a:lnTo>
                      <a:pt x="5503372" y="598990"/>
                    </a:lnTo>
                    <a:lnTo>
                      <a:pt x="0" y="598990"/>
                    </a:lnTo>
                    <a:lnTo>
                      <a:pt x="0" y="594504"/>
                    </a:lnTo>
                    <a:close/>
                  </a:path>
                </a:pathLst>
              </a:custGeom>
              <a:solidFill>
                <a:srgbClr val="383D63"/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39700" h="139700" prst="divot"/>
              </a:sp3d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fr-FR" dirty="0"/>
              </a:p>
            </p:txBody>
          </p:sp>
        </p:grp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5F015567-DA6E-7A0F-C4F9-E8067562E602}"/>
                </a:ext>
              </a:extLst>
            </p:cNvPr>
            <p:cNvSpPr txBox="1"/>
            <p:nvPr/>
          </p:nvSpPr>
          <p:spPr>
            <a:xfrm>
              <a:off x="4862195" y="1619250"/>
              <a:ext cx="320675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1" algn="r"/>
              <a:r>
                <a:rPr lang="ar-MA" dirty="0">
                  <a:solidFill>
                    <a:schemeClr val="bg1"/>
                  </a:solidFill>
                  <a:latin typeface="Almarai Bold" pitchFamily="2" charset="-78"/>
                  <a:cs typeface="Almarai Bold" pitchFamily="2" charset="-78"/>
                </a:rPr>
                <a:t>البيداغوجيا </a:t>
              </a:r>
              <a:r>
                <a:rPr lang="ar-MA" sz="1800" b="0" dirty="0">
                  <a:solidFill>
                    <a:srgbClr val="E3E3E3"/>
                  </a:solidFill>
                  <a:effectLst/>
                  <a:latin typeface="Almarai Bold" pitchFamily="2" charset="-78"/>
                  <a:ea typeface="Calibri" panose="020F0502020204030204" pitchFamily="34" charset="0"/>
                  <a:cs typeface="Almarai Bold" pitchFamily="2" charset="-78"/>
                </a:rPr>
                <a:t>و أنواعها </a:t>
              </a:r>
              <a:endParaRPr lang="fr-FR" dirty="0">
                <a:solidFill>
                  <a:schemeClr val="bg1"/>
                </a:solidFill>
                <a:latin typeface="Almarai Bold" pitchFamily="2" charset="-78"/>
                <a:cs typeface="Almarai Bold" pitchFamily="2" charset="-78"/>
              </a:endParaRP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267BF3AC-1B58-0393-6824-1F3D6BE6DEB5}"/>
              </a:ext>
            </a:extLst>
          </p:cNvPr>
          <p:cNvGrpSpPr/>
          <p:nvPr/>
        </p:nvGrpSpPr>
        <p:grpSpPr>
          <a:xfrm>
            <a:off x="-7135392" y="499163"/>
            <a:ext cx="7885497" cy="599002"/>
            <a:chOff x="2769083" y="1544828"/>
            <a:chExt cx="7885497" cy="599002"/>
          </a:xfrm>
        </p:grpSpPr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1E591CBE-89EC-0202-DE58-4DBB5A281F0D}"/>
                </a:ext>
              </a:extLst>
            </p:cNvPr>
            <p:cNvGrpSpPr/>
            <p:nvPr/>
          </p:nvGrpSpPr>
          <p:grpSpPr>
            <a:xfrm>
              <a:off x="2769083" y="1544828"/>
              <a:ext cx="7885497" cy="599002"/>
              <a:chOff x="1944303" y="3127317"/>
              <a:chExt cx="7885497" cy="599002"/>
            </a:xfrm>
          </p:grpSpPr>
          <p:sp>
            <p:nvSpPr>
              <p:cNvPr id="14" name="Freeform: Shape 13">
                <a:extLst>
                  <a:ext uri="{FF2B5EF4-FFF2-40B4-BE49-F238E27FC236}">
                    <a16:creationId xmlns:a16="http://schemas.microsoft.com/office/drawing/2014/main" id="{9662DA28-72BC-E972-AAF6-10D812CC5E37}"/>
                  </a:ext>
                </a:extLst>
              </p:cNvPr>
              <p:cNvSpPr/>
              <p:nvPr/>
            </p:nvSpPr>
            <p:spPr>
              <a:xfrm>
                <a:off x="7425740" y="3127317"/>
                <a:ext cx="2404060" cy="598990"/>
              </a:xfrm>
              <a:custGeom>
                <a:avLst/>
                <a:gdLst>
                  <a:gd name="connsiteX0" fmla="*/ 594504 w 5503372"/>
                  <a:gd name="connsiteY0" fmla="*/ 0 h 598990"/>
                  <a:gd name="connsiteX1" fmla="*/ 5503372 w 5503372"/>
                  <a:gd name="connsiteY1" fmla="*/ 0 h 598990"/>
                  <a:gd name="connsiteX2" fmla="*/ 5503372 w 5503372"/>
                  <a:gd name="connsiteY2" fmla="*/ 598990 h 598990"/>
                  <a:gd name="connsiteX3" fmla="*/ 0 w 5503372"/>
                  <a:gd name="connsiteY3" fmla="*/ 598990 h 598990"/>
                  <a:gd name="connsiteX4" fmla="*/ 0 w 5503372"/>
                  <a:gd name="connsiteY4" fmla="*/ 594504 h 5989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03372" h="598990">
                    <a:moveTo>
                      <a:pt x="594504" y="0"/>
                    </a:moveTo>
                    <a:lnTo>
                      <a:pt x="5503372" y="0"/>
                    </a:lnTo>
                    <a:lnTo>
                      <a:pt x="5503372" y="598990"/>
                    </a:lnTo>
                    <a:lnTo>
                      <a:pt x="0" y="598990"/>
                    </a:lnTo>
                    <a:lnTo>
                      <a:pt x="0" y="594504"/>
                    </a:lnTo>
                    <a:close/>
                  </a:path>
                </a:pathLst>
              </a:custGeom>
              <a:solidFill>
                <a:srgbClr val="9EA3B7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lvl="4"/>
                <a:r>
                  <a:rPr lang="ar-MA" dirty="0">
                    <a:latin typeface="Almarai Bold" pitchFamily="2" charset="-78"/>
                    <a:cs typeface="Almarai Bold" pitchFamily="2" charset="-78"/>
                  </a:rPr>
                  <a:t>1</a:t>
                </a:r>
                <a:endParaRPr lang="fr-FR" dirty="0">
                  <a:latin typeface="Almarai Bold" pitchFamily="2" charset="-78"/>
                  <a:cs typeface="Almarai Bold" pitchFamily="2" charset="-78"/>
                </a:endParaRPr>
              </a:p>
            </p:txBody>
          </p:sp>
          <p:sp>
            <p:nvSpPr>
              <p:cNvPr id="15" name="Freeform: Shape 14">
                <a:extLst>
                  <a:ext uri="{FF2B5EF4-FFF2-40B4-BE49-F238E27FC236}">
                    <a16:creationId xmlns:a16="http://schemas.microsoft.com/office/drawing/2014/main" id="{9E74F020-F769-A804-87F4-E857DF457E1C}"/>
                  </a:ext>
                </a:extLst>
              </p:cNvPr>
              <p:cNvSpPr/>
              <p:nvPr/>
            </p:nvSpPr>
            <p:spPr>
              <a:xfrm rot="10800000">
                <a:off x="1944303" y="3127329"/>
                <a:ext cx="6268116" cy="598990"/>
              </a:xfrm>
              <a:custGeom>
                <a:avLst/>
                <a:gdLst>
                  <a:gd name="connsiteX0" fmla="*/ 594504 w 5503372"/>
                  <a:gd name="connsiteY0" fmla="*/ 0 h 598990"/>
                  <a:gd name="connsiteX1" fmla="*/ 5503372 w 5503372"/>
                  <a:gd name="connsiteY1" fmla="*/ 0 h 598990"/>
                  <a:gd name="connsiteX2" fmla="*/ 5503372 w 5503372"/>
                  <a:gd name="connsiteY2" fmla="*/ 598990 h 598990"/>
                  <a:gd name="connsiteX3" fmla="*/ 0 w 5503372"/>
                  <a:gd name="connsiteY3" fmla="*/ 598990 h 598990"/>
                  <a:gd name="connsiteX4" fmla="*/ 0 w 5503372"/>
                  <a:gd name="connsiteY4" fmla="*/ 594504 h 5989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03372" h="598990">
                    <a:moveTo>
                      <a:pt x="594504" y="0"/>
                    </a:moveTo>
                    <a:lnTo>
                      <a:pt x="5503372" y="0"/>
                    </a:lnTo>
                    <a:lnTo>
                      <a:pt x="5503372" y="598990"/>
                    </a:lnTo>
                    <a:lnTo>
                      <a:pt x="0" y="598990"/>
                    </a:lnTo>
                    <a:lnTo>
                      <a:pt x="0" y="594504"/>
                    </a:lnTo>
                    <a:close/>
                  </a:path>
                </a:pathLst>
              </a:custGeom>
              <a:solidFill>
                <a:srgbClr val="383D63"/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39700" h="139700" prst="divot"/>
              </a:sp3d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fr-FR" dirty="0"/>
              </a:p>
            </p:txBody>
          </p:sp>
        </p:grp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FEF08713-A6DA-FF4F-426A-1E810C898CF0}"/>
                </a:ext>
              </a:extLst>
            </p:cNvPr>
            <p:cNvSpPr txBox="1"/>
            <p:nvPr/>
          </p:nvSpPr>
          <p:spPr>
            <a:xfrm>
              <a:off x="5788025" y="1619250"/>
              <a:ext cx="320675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1" algn="ctr"/>
              <a:r>
                <a:rPr lang="ar-MA" dirty="0">
                  <a:solidFill>
                    <a:schemeClr val="bg1"/>
                  </a:solidFill>
                  <a:latin typeface="Almarai Bold" pitchFamily="2" charset="-78"/>
                  <a:cs typeface="Almarai Bold" pitchFamily="2" charset="-78"/>
                </a:rPr>
                <a:t>تمهيد</a:t>
              </a:r>
              <a:endParaRPr lang="fr-FR" dirty="0">
                <a:solidFill>
                  <a:schemeClr val="bg1"/>
                </a:solidFill>
                <a:latin typeface="Almarai Bold" pitchFamily="2" charset="-78"/>
                <a:cs typeface="Almarai Bold" pitchFamily="2" charset="-78"/>
              </a:endParaRP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36DAD684-089F-9E7B-9A4A-B5635795A15D}"/>
              </a:ext>
            </a:extLst>
          </p:cNvPr>
          <p:cNvGrpSpPr/>
          <p:nvPr/>
        </p:nvGrpSpPr>
        <p:grpSpPr>
          <a:xfrm>
            <a:off x="-7269225" y="1514961"/>
            <a:ext cx="8019330" cy="599002"/>
            <a:chOff x="2882900" y="2560626"/>
            <a:chExt cx="7771680" cy="599002"/>
          </a:xfrm>
        </p:grpSpPr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A434F2CD-A6DB-12F9-C0DD-0C8748FDFA54}"/>
                </a:ext>
              </a:extLst>
            </p:cNvPr>
            <p:cNvGrpSpPr/>
            <p:nvPr/>
          </p:nvGrpSpPr>
          <p:grpSpPr>
            <a:xfrm>
              <a:off x="2971799" y="2560626"/>
              <a:ext cx="7682781" cy="599002"/>
              <a:chOff x="2147019" y="3127317"/>
              <a:chExt cx="7682781" cy="599002"/>
            </a:xfrm>
          </p:grpSpPr>
          <p:sp>
            <p:nvSpPr>
              <p:cNvPr id="19" name="Freeform: Shape 18">
                <a:extLst>
                  <a:ext uri="{FF2B5EF4-FFF2-40B4-BE49-F238E27FC236}">
                    <a16:creationId xmlns:a16="http://schemas.microsoft.com/office/drawing/2014/main" id="{2108BE61-5B86-CF59-3A9A-0B2610EB04DA}"/>
                  </a:ext>
                </a:extLst>
              </p:cNvPr>
              <p:cNvSpPr/>
              <p:nvPr/>
            </p:nvSpPr>
            <p:spPr>
              <a:xfrm>
                <a:off x="7425740" y="3127317"/>
                <a:ext cx="2404060" cy="598990"/>
              </a:xfrm>
              <a:custGeom>
                <a:avLst/>
                <a:gdLst>
                  <a:gd name="connsiteX0" fmla="*/ 594504 w 5503372"/>
                  <a:gd name="connsiteY0" fmla="*/ 0 h 598990"/>
                  <a:gd name="connsiteX1" fmla="*/ 5503372 w 5503372"/>
                  <a:gd name="connsiteY1" fmla="*/ 0 h 598990"/>
                  <a:gd name="connsiteX2" fmla="*/ 5503372 w 5503372"/>
                  <a:gd name="connsiteY2" fmla="*/ 598990 h 598990"/>
                  <a:gd name="connsiteX3" fmla="*/ 0 w 5503372"/>
                  <a:gd name="connsiteY3" fmla="*/ 598990 h 598990"/>
                  <a:gd name="connsiteX4" fmla="*/ 0 w 5503372"/>
                  <a:gd name="connsiteY4" fmla="*/ 594504 h 5989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03372" h="598990">
                    <a:moveTo>
                      <a:pt x="594504" y="0"/>
                    </a:moveTo>
                    <a:lnTo>
                      <a:pt x="5503372" y="0"/>
                    </a:lnTo>
                    <a:lnTo>
                      <a:pt x="5503372" y="598990"/>
                    </a:lnTo>
                    <a:lnTo>
                      <a:pt x="0" y="598990"/>
                    </a:lnTo>
                    <a:lnTo>
                      <a:pt x="0" y="594504"/>
                    </a:lnTo>
                    <a:close/>
                  </a:path>
                </a:pathLst>
              </a:custGeom>
              <a:solidFill>
                <a:srgbClr val="9EA3B7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lvl="4"/>
                <a:r>
                  <a:rPr lang="ar-MA" dirty="0">
                    <a:latin typeface="Almarai Bold" pitchFamily="2" charset="-78"/>
                    <a:cs typeface="Almarai Bold" pitchFamily="2" charset="-78"/>
                  </a:rPr>
                  <a:t>2</a:t>
                </a:r>
                <a:endParaRPr lang="fr-FR" dirty="0">
                  <a:latin typeface="Almarai Bold" pitchFamily="2" charset="-78"/>
                  <a:cs typeface="Almarai Bold" pitchFamily="2" charset="-78"/>
                </a:endParaRPr>
              </a:p>
            </p:txBody>
          </p:sp>
          <p:sp>
            <p:nvSpPr>
              <p:cNvPr id="20" name="Freeform: Shape 19">
                <a:extLst>
                  <a:ext uri="{FF2B5EF4-FFF2-40B4-BE49-F238E27FC236}">
                    <a16:creationId xmlns:a16="http://schemas.microsoft.com/office/drawing/2014/main" id="{7ED5F0F8-234A-323C-20DF-3A24EA05D5D3}"/>
                  </a:ext>
                </a:extLst>
              </p:cNvPr>
              <p:cNvSpPr/>
              <p:nvPr/>
            </p:nvSpPr>
            <p:spPr>
              <a:xfrm rot="10800000">
                <a:off x="2147019" y="3127329"/>
                <a:ext cx="6065399" cy="598990"/>
              </a:xfrm>
              <a:custGeom>
                <a:avLst/>
                <a:gdLst>
                  <a:gd name="connsiteX0" fmla="*/ 594504 w 5503372"/>
                  <a:gd name="connsiteY0" fmla="*/ 0 h 598990"/>
                  <a:gd name="connsiteX1" fmla="*/ 5503372 w 5503372"/>
                  <a:gd name="connsiteY1" fmla="*/ 0 h 598990"/>
                  <a:gd name="connsiteX2" fmla="*/ 5503372 w 5503372"/>
                  <a:gd name="connsiteY2" fmla="*/ 598990 h 598990"/>
                  <a:gd name="connsiteX3" fmla="*/ 0 w 5503372"/>
                  <a:gd name="connsiteY3" fmla="*/ 598990 h 598990"/>
                  <a:gd name="connsiteX4" fmla="*/ 0 w 5503372"/>
                  <a:gd name="connsiteY4" fmla="*/ 594504 h 5989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03372" h="598990">
                    <a:moveTo>
                      <a:pt x="594504" y="0"/>
                    </a:moveTo>
                    <a:lnTo>
                      <a:pt x="5503372" y="0"/>
                    </a:lnTo>
                    <a:lnTo>
                      <a:pt x="5503372" y="598990"/>
                    </a:lnTo>
                    <a:lnTo>
                      <a:pt x="0" y="598990"/>
                    </a:lnTo>
                    <a:lnTo>
                      <a:pt x="0" y="594504"/>
                    </a:lnTo>
                    <a:close/>
                  </a:path>
                </a:pathLst>
              </a:custGeom>
              <a:solidFill>
                <a:srgbClr val="383D63"/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39700" h="139700" prst="divot"/>
              </a:sp3d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fr-FR"/>
              </a:p>
            </p:txBody>
          </p:sp>
        </p:grp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77A16F26-DA43-E96B-A656-2028A1BFCF8B}"/>
                </a:ext>
              </a:extLst>
            </p:cNvPr>
            <p:cNvSpPr txBox="1"/>
            <p:nvPr/>
          </p:nvSpPr>
          <p:spPr>
            <a:xfrm>
              <a:off x="2882900" y="2621204"/>
              <a:ext cx="531963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ar-MA" sz="1800" b="0" dirty="0">
                  <a:solidFill>
                    <a:srgbClr val="E3E3E3"/>
                  </a:solidFill>
                  <a:effectLst/>
                  <a:latin typeface="Almarai Bold" pitchFamily="2" charset="-78"/>
                  <a:ea typeface="Calibri" panose="020F0502020204030204" pitchFamily="34" charset="0"/>
                  <a:cs typeface="Almarai Bold" pitchFamily="2" charset="-78"/>
                </a:rPr>
                <a:t>الديداكتيك و أنواعه </a:t>
              </a:r>
              <a:endParaRPr lang="fr-FR" dirty="0">
                <a:solidFill>
                  <a:schemeClr val="bg1"/>
                </a:solidFill>
                <a:latin typeface="Almarai Bold" pitchFamily="2" charset="-78"/>
                <a:cs typeface="Almarai Bold" pitchFamily="2" charset="-78"/>
              </a:endParaRP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E2A4E459-D891-5357-E49B-6745475EAD03}"/>
              </a:ext>
            </a:extLst>
          </p:cNvPr>
          <p:cNvGrpSpPr/>
          <p:nvPr/>
        </p:nvGrpSpPr>
        <p:grpSpPr>
          <a:xfrm>
            <a:off x="-6533813" y="2591325"/>
            <a:ext cx="7885497" cy="599002"/>
            <a:chOff x="2769083" y="4592221"/>
            <a:chExt cx="7885497" cy="599002"/>
          </a:xfrm>
        </p:grpSpPr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A37C7FCA-5653-9046-0956-97DC14A12A7F}"/>
                </a:ext>
              </a:extLst>
            </p:cNvPr>
            <p:cNvGrpSpPr/>
            <p:nvPr/>
          </p:nvGrpSpPr>
          <p:grpSpPr>
            <a:xfrm>
              <a:off x="2769083" y="4592221"/>
              <a:ext cx="7885497" cy="599002"/>
              <a:chOff x="1944303" y="3127317"/>
              <a:chExt cx="7885497" cy="599002"/>
            </a:xfrm>
          </p:grpSpPr>
          <p:sp>
            <p:nvSpPr>
              <p:cNvPr id="27" name="Freeform: Shape 26">
                <a:extLst>
                  <a:ext uri="{FF2B5EF4-FFF2-40B4-BE49-F238E27FC236}">
                    <a16:creationId xmlns:a16="http://schemas.microsoft.com/office/drawing/2014/main" id="{3F9939EA-F2C9-A4FC-1FBC-B5F819EF1469}"/>
                  </a:ext>
                </a:extLst>
              </p:cNvPr>
              <p:cNvSpPr/>
              <p:nvPr/>
            </p:nvSpPr>
            <p:spPr>
              <a:xfrm>
                <a:off x="7425740" y="3127317"/>
                <a:ext cx="2404060" cy="598990"/>
              </a:xfrm>
              <a:custGeom>
                <a:avLst/>
                <a:gdLst>
                  <a:gd name="connsiteX0" fmla="*/ 594504 w 5503372"/>
                  <a:gd name="connsiteY0" fmla="*/ 0 h 598990"/>
                  <a:gd name="connsiteX1" fmla="*/ 5503372 w 5503372"/>
                  <a:gd name="connsiteY1" fmla="*/ 0 h 598990"/>
                  <a:gd name="connsiteX2" fmla="*/ 5503372 w 5503372"/>
                  <a:gd name="connsiteY2" fmla="*/ 598990 h 598990"/>
                  <a:gd name="connsiteX3" fmla="*/ 0 w 5503372"/>
                  <a:gd name="connsiteY3" fmla="*/ 598990 h 598990"/>
                  <a:gd name="connsiteX4" fmla="*/ 0 w 5503372"/>
                  <a:gd name="connsiteY4" fmla="*/ 594504 h 5989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03372" h="598990">
                    <a:moveTo>
                      <a:pt x="594504" y="0"/>
                    </a:moveTo>
                    <a:lnTo>
                      <a:pt x="5503372" y="0"/>
                    </a:lnTo>
                    <a:lnTo>
                      <a:pt x="5503372" y="598990"/>
                    </a:lnTo>
                    <a:lnTo>
                      <a:pt x="0" y="598990"/>
                    </a:lnTo>
                    <a:lnTo>
                      <a:pt x="0" y="594504"/>
                    </a:lnTo>
                    <a:close/>
                  </a:path>
                </a:pathLst>
              </a:custGeom>
              <a:solidFill>
                <a:srgbClr val="9EA3B7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lvl="4" algn="ctr"/>
                <a:r>
                  <a:rPr lang="ar-MA" dirty="0">
                    <a:latin typeface="Almarai Bold" pitchFamily="2" charset="-78"/>
                    <a:cs typeface="Almarai Bold" pitchFamily="2" charset="-78"/>
                  </a:rPr>
                  <a:t>3</a:t>
                </a:r>
                <a:endParaRPr lang="fr-FR" dirty="0">
                  <a:latin typeface="Almarai Bold" pitchFamily="2" charset="-78"/>
                  <a:cs typeface="Almarai Bold" pitchFamily="2" charset="-78"/>
                </a:endParaRPr>
              </a:p>
            </p:txBody>
          </p:sp>
          <p:sp>
            <p:nvSpPr>
              <p:cNvPr id="28" name="Freeform: Shape 27">
                <a:extLst>
                  <a:ext uri="{FF2B5EF4-FFF2-40B4-BE49-F238E27FC236}">
                    <a16:creationId xmlns:a16="http://schemas.microsoft.com/office/drawing/2014/main" id="{BFA57609-79B0-810B-ABBD-F3E77449E0CE}"/>
                  </a:ext>
                </a:extLst>
              </p:cNvPr>
              <p:cNvSpPr/>
              <p:nvPr/>
            </p:nvSpPr>
            <p:spPr>
              <a:xfrm rot="10800000">
                <a:off x="1944303" y="3127329"/>
                <a:ext cx="6268116" cy="598990"/>
              </a:xfrm>
              <a:custGeom>
                <a:avLst/>
                <a:gdLst>
                  <a:gd name="connsiteX0" fmla="*/ 594504 w 5503372"/>
                  <a:gd name="connsiteY0" fmla="*/ 0 h 598990"/>
                  <a:gd name="connsiteX1" fmla="*/ 5503372 w 5503372"/>
                  <a:gd name="connsiteY1" fmla="*/ 0 h 598990"/>
                  <a:gd name="connsiteX2" fmla="*/ 5503372 w 5503372"/>
                  <a:gd name="connsiteY2" fmla="*/ 598990 h 598990"/>
                  <a:gd name="connsiteX3" fmla="*/ 0 w 5503372"/>
                  <a:gd name="connsiteY3" fmla="*/ 598990 h 598990"/>
                  <a:gd name="connsiteX4" fmla="*/ 0 w 5503372"/>
                  <a:gd name="connsiteY4" fmla="*/ 594504 h 5989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03372" h="598990">
                    <a:moveTo>
                      <a:pt x="594504" y="0"/>
                    </a:moveTo>
                    <a:lnTo>
                      <a:pt x="5503372" y="0"/>
                    </a:lnTo>
                    <a:lnTo>
                      <a:pt x="5503372" y="598990"/>
                    </a:lnTo>
                    <a:lnTo>
                      <a:pt x="0" y="598990"/>
                    </a:lnTo>
                    <a:lnTo>
                      <a:pt x="0" y="594504"/>
                    </a:lnTo>
                    <a:close/>
                  </a:path>
                </a:pathLst>
              </a:custGeom>
              <a:solidFill>
                <a:srgbClr val="383D63"/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39700" h="139700" prst="divot"/>
              </a:sp3d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fr-FR"/>
              </a:p>
            </p:txBody>
          </p:sp>
        </p:grp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F319AF18-E78E-6ADF-EECD-04CA508488BE}"/>
                </a:ext>
              </a:extLst>
            </p:cNvPr>
            <p:cNvSpPr txBox="1"/>
            <p:nvPr/>
          </p:nvSpPr>
          <p:spPr>
            <a:xfrm>
              <a:off x="2769083" y="4707050"/>
              <a:ext cx="535531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1" algn="r"/>
              <a:r>
                <a:rPr lang="ar-MA" dirty="0">
                  <a:solidFill>
                    <a:schemeClr val="bg1"/>
                  </a:solidFill>
                  <a:latin typeface="Almarai Bold" pitchFamily="2" charset="-78"/>
                  <a:cs typeface="Almarai Bold" pitchFamily="2" charset="-78"/>
                </a:rPr>
                <a:t>البيداغوجيا </a:t>
              </a:r>
              <a:r>
                <a:rPr lang="ar-MA" sz="1800" b="0" dirty="0">
                  <a:solidFill>
                    <a:srgbClr val="E3E3E3"/>
                  </a:solidFill>
                  <a:effectLst/>
                  <a:latin typeface="Almarai Bold" pitchFamily="2" charset="-78"/>
                  <a:ea typeface="Calibri" panose="020F0502020204030204" pitchFamily="34" charset="0"/>
                  <a:cs typeface="Almarai Bold" pitchFamily="2" charset="-78"/>
                </a:rPr>
                <a:t>و أنواعها </a:t>
              </a:r>
              <a:endParaRPr lang="fr-FR" dirty="0">
                <a:solidFill>
                  <a:schemeClr val="bg1"/>
                </a:solidFill>
                <a:latin typeface="Almarai Bold" pitchFamily="2" charset="-78"/>
                <a:cs typeface="Almarai Bold" pitchFamily="2" charset="-78"/>
              </a:endParaRP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2903B25A-A875-99F1-BB8C-93DFAEF4FEEE}"/>
              </a:ext>
            </a:extLst>
          </p:cNvPr>
          <p:cNvGrpSpPr/>
          <p:nvPr/>
        </p:nvGrpSpPr>
        <p:grpSpPr>
          <a:xfrm>
            <a:off x="-7135392" y="3537191"/>
            <a:ext cx="7885497" cy="599002"/>
            <a:chOff x="2769083" y="4592221"/>
            <a:chExt cx="7885497" cy="599002"/>
          </a:xfrm>
        </p:grpSpPr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CFB5DC7F-DFB2-8B1E-3721-9FF8C488279F}"/>
                </a:ext>
              </a:extLst>
            </p:cNvPr>
            <p:cNvGrpSpPr/>
            <p:nvPr/>
          </p:nvGrpSpPr>
          <p:grpSpPr>
            <a:xfrm>
              <a:off x="2769083" y="4592221"/>
              <a:ext cx="7885497" cy="599002"/>
              <a:chOff x="1944303" y="3127317"/>
              <a:chExt cx="7885497" cy="599002"/>
            </a:xfrm>
          </p:grpSpPr>
          <p:sp>
            <p:nvSpPr>
              <p:cNvPr id="33" name="Freeform: Shape 32">
                <a:extLst>
                  <a:ext uri="{FF2B5EF4-FFF2-40B4-BE49-F238E27FC236}">
                    <a16:creationId xmlns:a16="http://schemas.microsoft.com/office/drawing/2014/main" id="{8B27F17B-47C9-8403-524A-C6D2F070A50F}"/>
                  </a:ext>
                </a:extLst>
              </p:cNvPr>
              <p:cNvSpPr/>
              <p:nvPr/>
            </p:nvSpPr>
            <p:spPr>
              <a:xfrm>
                <a:off x="7425740" y="3127317"/>
                <a:ext cx="2404060" cy="598990"/>
              </a:xfrm>
              <a:custGeom>
                <a:avLst/>
                <a:gdLst>
                  <a:gd name="connsiteX0" fmla="*/ 594504 w 5503372"/>
                  <a:gd name="connsiteY0" fmla="*/ 0 h 598990"/>
                  <a:gd name="connsiteX1" fmla="*/ 5503372 w 5503372"/>
                  <a:gd name="connsiteY1" fmla="*/ 0 h 598990"/>
                  <a:gd name="connsiteX2" fmla="*/ 5503372 w 5503372"/>
                  <a:gd name="connsiteY2" fmla="*/ 598990 h 598990"/>
                  <a:gd name="connsiteX3" fmla="*/ 0 w 5503372"/>
                  <a:gd name="connsiteY3" fmla="*/ 598990 h 598990"/>
                  <a:gd name="connsiteX4" fmla="*/ 0 w 5503372"/>
                  <a:gd name="connsiteY4" fmla="*/ 594504 h 5989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03372" h="598990">
                    <a:moveTo>
                      <a:pt x="594504" y="0"/>
                    </a:moveTo>
                    <a:lnTo>
                      <a:pt x="5503372" y="0"/>
                    </a:lnTo>
                    <a:lnTo>
                      <a:pt x="5503372" y="598990"/>
                    </a:lnTo>
                    <a:lnTo>
                      <a:pt x="0" y="598990"/>
                    </a:lnTo>
                    <a:lnTo>
                      <a:pt x="0" y="594504"/>
                    </a:lnTo>
                    <a:close/>
                  </a:path>
                </a:pathLst>
              </a:custGeom>
              <a:solidFill>
                <a:srgbClr val="9EA3B7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lvl="3" algn="ctr"/>
                <a:r>
                  <a:rPr lang="ar-MA" dirty="0">
                    <a:latin typeface="Almarai Bold" pitchFamily="2" charset="-78"/>
                    <a:cs typeface="Almarai Bold" pitchFamily="2" charset="-78"/>
                  </a:rPr>
                  <a:t>4</a:t>
                </a:r>
                <a:endParaRPr lang="fr-FR" dirty="0">
                  <a:latin typeface="Almarai Bold" pitchFamily="2" charset="-78"/>
                  <a:cs typeface="Almarai Bold" pitchFamily="2" charset="-78"/>
                </a:endParaRPr>
              </a:p>
            </p:txBody>
          </p:sp>
          <p:sp>
            <p:nvSpPr>
              <p:cNvPr id="34" name="Freeform: Shape 33">
                <a:extLst>
                  <a:ext uri="{FF2B5EF4-FFF2-40B4-BE49-F238E27FC236}">
                    <a16:creationId xmlns:a16="http://schemas.microsoft.com/office/drawing/2014/main" id="{CEECE6D1-E56B-665C-3C58-71D6BD6C94A1}"/>
                  </a:ext>
                </a:extLst>
              </p:cNvPr>
              <p:cNvSpPr/>
              <p:nvPr/>
            </p:nvSpPr>
            <p:spPr>
              <a:xfrm rot="10800000">
                <a:off x="1944303" y="3127329"/>
                <a:ext cx="6268116" cy="598990"/>
              </a:xfrm>
              <a:custGeom>
                <a:avLst/>
                <a:gdLst>
                  <a:gd name="connsiteX0" fmla="*/ 594504 w 5503372"/>
                  <a:gd name="connsiteY0" fmla="*/ 0 h 598990"/>
                  <a:gd name="connsiteX1" fmla="*/ 5503372 w 5503372"/>
                  <a:gd name="connsiteY1" fmla="*/ 0 h 598990"/>
                  <a:gd name="connsiteX2" fmla="*/ 5503372 w 5503372"/>
                  <a:gd name="connsiteY2" fmla="*/ 598990 h 598990"/>
                  <a:gd name="connsiteX3" fmla="*/ 0 w 5503372"/>
                  <a:gd name="connsiteY3" fmla="*/ 598990 h 598990"/>
                  <a:gd name="connsiteX4" fmla="*/ 0 w 5503372"/>
                  <a:gd name="connsiteY4" fmla="*/ 594504 h 5989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03372" h="598990">
                    <a:moveTo>
                      <a:pt x="594504" y="0"/>
                    </a:moveTo>
                    <a:lnTo>
                      <a:pt x="5503372" y="0"/>
                    </a:lnTo>
                    <a:lnTo>
                      <a:pt x="5503372" y="598990"/>
                    </a:lnTo>
                    <a:lnTo>
                      <a:pt x="0" y="598990"/>
                    </a:lnTo>
                    <a:lnTo>
                      <a:pt x="0" y="594504"/>
                    </a:lnTo>
                    <a:close/>
                  </a:path>
                </a:pathLst>
              </a:custGeom>
              <a:solidFill>
                <a:srgbClr val="383D63"/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39700" h="139700" prst="divot"/>
              </a:sp3d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fr-FR"/>
              </a:p>
            </p:txBody>
          </p:sp>
        </p:grp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88CFD13D-599E-11AA-4C12-2B0123CA2CD8}"/>
                </a:ext>
              </a:extLst>
            </p:cNvPr>
            <p:cNvSpPr txBox="1"/>
            <p:nvPr/>
          </p:nvSpPr>
          <p:spPr>
            <a:xfrm>
              <a:off x="2769083" y="4707050"/>
              <a:ext cx="535531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1" algn="r"/>
              <a:r>
                <a:rPr lang="ar-MA" dirty="0">
                  <a:solidFill>
                    <a:schemeClr val="bg1"/>
                  </a:solidFill>
                  <a:latin typeface="Almarai Bold" pitchFamily="2" charset="-78"/>
                  <a:cs typeface="Almarai Bold" pitchFamily="2" charset="-78"/>
                </a:rPr>
                <a:t>العلاقة بين </a:t>
              </a:r>
              <a:r>
                <a:rPr lang="ar-MA" sz="1800" b="0" dirty="0">
                  <a:solidFill>
                    <a:srgbClr val="E3E3E3"/>
                  </a:solidFill>
                  <a:effectLst/>
                  <a:latin typeface="Almarai Bold" pitchFamily="2" charset="-78"/>
                  <a:ea typeface="Calibri" panose="020F0502020204030204" pitchFamily="34" charset="0"/>
                  <a:cs typeface="Almarai Bold" pitchFamily="2" charset="-78"/>
                </a:rPr>
                <a:t>الديداكتيك و </a:t>
              </a:r>
              <a:r>
                <a:rPr lang="ar-MA" dirty="0">
                  <a:solidFill>
                    <a:schemeClr val="bg1"/>
                  </a:solidFill>
                  <a:latin typeface="Almarai Bold" pitchFamily="2" charset="-78"/>
                  <a:cs typeface="Almarai Bold" pitchFamily="2" charset="-78"/>
                </a:rPr>
                <a:t>البيداغوجيا</a:t>
              </a:r>
              <a:endParaRPr lang="fr-FR" dirty="0">
                <a:solidFill>
                  <a:schemeClr val="bg1"/>
                </a:solidFill>
                <a:latin typeface="Almarai Bold" pitchFamily="2" charset="-78"/>
                <a:cs typeface="Almarai Bold" pitchFamily="2" charset="-78"/>
              </a:endParaRPr>
            </a:p>
          </p:txBody>
        </p:sp>
      </p:grpSp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id="{7C51DF75-E8AB-5423-9126-EE5003EC6259}"/>
              </a:ext>
            </a:extLst>
          </p:cNvPr>
          <p:cNvSpPr/>
          <p:nvPr/>
        </p:nvSpPr>
        <p:spPr>
          <a:xfrm>
            <a:off x="7795566" y="836853"/>
            <a:ext cx="2899225" cy="598990"/>
          </a:xfrm>
          <a:prstGeom prst="roundRect">
            <a:avLst/>
          </a:prstGeom>
          <a:solidFill>
            <a:srgbClr val="383D6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dirty="0">
                <a:latin typeface="Almarai Bold" pitchFamily="2" charset="-78"/>
                <a:cs typeface="Almarai Bold" pitchFamily="2" charset="-78"/>
              </a:rPr>
              <a:t>البيداغوجيا الفارقية </a:t>
            </a:r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D8151AA3-D881-9F97-ADEB-B9D38A811334}"/>
              </a:ext>
            </a:extLst>
          </p:cNvPr>
          <p:cNvSpPr/>
          <p:nvPr/>
        </p:nvSpPr>
        <p:spPr>
          <a:xfrm>
            <a:off x="11407701" y="1011644"/>
            <a:ext cx="273447" cy="273447"/>
          </a:xfrm>
          <a:prstGeom prst="ellipse">
            <a:avLst/>
          </a:prstGeom>
          <a:solidFill>
            <a:srgbClr val="383D63"/>
          </a:solidFill>
          <a:ln>
            <a:solidFill>
              <a:srgbClr val="383D6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872DF7C3-E373-E2AF-43FC-EDE24B2DE5BA}"/>
              </a:ext>
            </a:extLst>
          </p:cNvPr>
          <p:cNvCxnSpPr/>
          <p:nvPr/>
        </p:nvCxnSpPr>
        <p:spPr>
          <a:xfrm flipH="1">
            <a:off x="10644940" y="1144675"/>
            <a:ext cx="917278" cy="0"/>
          </a:xfrm>
          <a:prstGeom prst="line">
            <a:avLst/>
          </a:prstGeom>
          <a:ln w="38100">
            <a:solidFill>
              <a:srgbClr val="383D6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Oval 64">
            <a:extLst>
              <a:ext uri="{FF2B5EF4-FFF2-40B4-BE49-F238E27FC236}">
                <a16:creationId xmlns:a16="http://schemas.microsoft.com/office/drawing/2014/main" id="{46F0F27E-FB56-1AA2-FE53-A7DCF456D038}"/>
              </a:ext>
            </a:extLst>
          </p:cNvPr>
          <p:cNvSpPr/>
          <p:nvPr/>
        </p:nvSpPr>
        <p:spPr>
          <a:xfrm>
            <a:off x="11485660" y="1099091"/>
            <a:ext cx="101600" cy="101600"/>
          </a:xfrm>
          <a:prstGeom prst="ellipse">
            <a:avLst/>
          </a:prstGeom>
          <a:solidFill>
            <a:srgbClr val="9EA3B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76" name="Group 75">
            <a:extLst>
              <a:ext uri="{FF2B5EF4-FFF2-40B4-BE49-F238E27FC236}">
                <a16:creationId xmlns:a16="http://schemas.microsoft.com/office/drawing/2014/main" id="{5B5072CE-A56F-2308-8955-8A93A3B32BF1}"/>
              </a:ext>
            </a:extLst>
          </p:cNvPr>
          <p:cNvGrpSpPr>
            <a:grpSpLocks/>
          </p:cNvGrpSpPr>
          <p:nvPr/>
        </p:nvGrpSpPr>
        <p:grpSpPr>
          <a:xfrm>
            <a:off x="0" y="6259007"/>
            <a:ext cx="12192000" cy="598993"/>
            <a:chOff x="0" y="6259007"/>
            <a:chExt cx="12192000" cy="598993"/>
          </a:xfrm>
        </p:grpSpPr>
        <p:sp>
          <p:nvSpPr>
            <p:cNvPr id="77" name="Rectangle 76">
              <a:extLst>
                <a:ext uri="{FF2B5EF4-FFF2-40B4-BE49-F238E27FC236}">
                  <a16:creationId xmlns:a16="http://schemas.microsoft.com/office/drawing/2014/main" id="{93175F76-BEE6-5E17-5747-B3E8DD48C79F}"/>
                </a:ext>
              </a:extLst>
            </p:cNvPr>
            <p:cNvSpPr>
              <a:spLocks/>
            </p:cNvSpPr>
            <p:nvPr/>
          </p:nvSpPr>
          <p:spPr>
            <a:xfrm>
              <a:off x="0" y="6259010"/>
              <a:ext cx="12192000" cy="598990"/>
            </a:xfrm>
            <a:prstGeom prst="rect">
              <a:avLst/>
            </a:prstGeom>
            <a:solidFill>
              <a:srgbClr val="383D6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6"/>
              <a:r>
                <a:rPr lang="ar-MA" sz="2400" dirty="0">
                  <a:latin typeface="Almarai Bold" pitchFamily="2" charset="-78"/>
                  <a:cs typeface="Almarai Bold" pitchFamily="2" charset="-78"/>
                </a:rPr>
                <a:t> </a:t>
              </a:r>
              <a:endParaRPr lang="fr-FR" sz="2400" dirty="0">
                <a:latin typeface="Almarai Bold" pitchFamily="2" charset="-78"/>
                <a:cs typeface="Almarai Bold" pitchFamily="2" charset="-78"/>
              </a:endParaRPr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F808EA70-79B0-1B6D-E514-1312C787E873}"/>
                </a:ext>
              </a:extLst>
            </p:cNvPr>
            <p:cNvSpPr>
              <a:spLocks/>
            </p:cNvSpPr>
            <p:nvPr/>
          </p:nvSpPr>
          <p:spPr>
            <a:xfrm rot="16200000" flipV="1">
              <a:off x="10612343" y="5278343"/>
              <a:ext cx="598989" cy="2560317"/>
            </a:xfrm>
            <a:custGeom>
              <a:avLst/>
              <a:gdLst>
                <a:gd name="connsiteX0" fmla="*/ 860323 w 860323"/>
                <a:gd name="connsiteY0" fmla="*/ 4391640 h 5350653"/>
                <a:gd name="connsiteX1" fmla="*/ 860323 w 860323"/>
                <a:gd name="connsiteY1" fmla="*/ 0 h 5350653"/>
                <a:gd name="connsiteX2" fmla="*/ 0 w 860323"/>
                <a:gd name="connsiteY2" fmla="*/ 0 h 5350653"/>
                <a:gd name="connsiteX3" fmla="*/ 0 w 860323"/>
                <a:gd name="connsiteY3" fmla="*/ 5350653 h 5350653"/>
                <a:gd name="connsiteX4" fmla="*/ 51263 w 860323"/>
                <a:gd name="connsiteY4" fmla="*/ 5303381 h 5350653"/>
                <a:gd name="connsiteX5" fmla="*/ 740624 w 860323"/>
                <a:gd name="connsiteY5" fmla="*/ 4410199 h 53506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60323" h="5350653">
                  <a:moveTo>
                    <a:pt x="860323" y="4391640"/>
                  </a:moveTo>
                  <a:lnTo>
                    <a:pt x="860323" y="0"/>
                  </a:lnTo>
                  <a:lnTo>
                    <a:pt x="0" y="0"/>
                  </a:lnTo>
                  <a:lnTo>
                    <a:pt x="0" y="5350653"/>
                  </a:lnTo>
                  <a:lnTo>
                    <a:pt x="51263" y="5303381"/>
                  </a:lnTo>
                  <a:cubicBezTo>
                    <a:pt x="254192" y="5071082"/>
                    <a:pt x="403404" y="4518411"/>
                    <a:pt x="740624" y="4410199"/>
                  </a:cubicBezTo>
                  <a:close/>
                </a:path>
              </a:pathLst>
            </a:custGeom>
            <a:solidFill>
              <a:srgbClr val="9EA3B7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wrap="square" rtlCol="0" anchor="ctr">
              <a:noAutofit/>
            </a:bodyPr>
            <a:lstStyle/>
            <a:p>
              <a:pPr algn="ctr"/>
              <a:r>
                <a:rPr lang="ar-MA" sz="2400" dirty="0">
                  <a:latin typeface="Almarai Bold" pitchFamily="2" charset="-78"/>
                  <a:cs typeface="Almarai Bold" pitchFamily="2" charset="-78"/>
                </a:rPr>
                <a:t> </a:t>
              </a:r>
              <a:endParaRPr lang="fr-FR" sz="2400" dirty="0">
                <a:latin typeface="Almarai Bold" pitchFamily="2" charset="-78"/>
                <a:cs typeface="Almarai Bold" pitchFamily="2" charset="-78"/>
              </a:endParaRPr>
            </a:p>
          </p:txBody>
        </p:sp>
      </p:grpSp>
      <p:sp>
        <p:nvSpPr>
          <p:cNvPr id="79" name="Rectangle 78">
            <a:extLst>
              <a:ext uri="{FF2B5EF4-FFF2-40B4-BE49-F238E27FC236}">
                <a16:creationId xmlns:a16="http://schemas.microsoft.com/office/drawing/2014/main" id="{17E6BA5E-39A6-718A-7006-90F49A438E06}"/>
              </a:ext>
            </a:extLst>
          </p:cNvPr>
          <p:cNvSpPr/>
          <p:nvPr/>
        </p:nvSpPr>
        <p:spPr>
          <a:xfrm>
            <a:off x="1" y="6259006"/>
            <a:ext cx="986366" cy="598990"/>
          </a:xfrm>
          <a:prstGeom prst="rect">
            <a:avLst/>
          </a:prstGeom>
          <a:solidFill>
            <a:srgbClr val="383D6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dirty="0">
                <a:latin typeface="Almarai Bold" pitchFamily="2" charset="-78"/>
                <a:cs typeface="Almarai Bold" pitchFamily="2" charset="-78"/>
              </a:rPr>
              <a:t>9</a:t>
            </a:r>
            <a:endParaRPr lang="fr-FR" dirty="0">
              <a:latin typeface="Almarai Bold" pitchFamily="2" charset="-78"/>
              <a:cs typeface="Almarai Bold" pitchFamily="2" charset="-78"/>
            </a:endParaRPr>
          </a:p>
        </p:txBody>
      </p:sp>
      <p:cxnSp>
        <p:nvCxnSpPr>
          <p:cNvPr id="80" name="Straight Connector 79">
            <a:extLst>
              <a:ext uri="{FF2B5EF4-FFF2-40B4-BE49-F238E27FC236}">
                <a16:creationId xmlns:a16="http://schemas.microsoft.com/office/drawing/2014/main" id="{758E871C-8A0E-CE48-7DCA-3E11649546D8}"/>
              </a:ext>
            </a:extLst>
          </p:cNvPr>
          <p:cNvCxnSpPr/>
          <p:nvPr/>
        </p:nvCxnSpPr>
        <p:spPr>
          <a:xfrm>
            <a:off x="1006667" y="6259003"/>
            <a:ext cx="0" cy="598997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40" name="Rectangle 39">
            <a:extLst>
              <a:ext uri="{FF2B5EF4-FFF2-40B4-BE49-F238E27FC236}">
                <a16:creationId xmlns:a16="http://schemas.microsoft.com/office/drawing/2014/main" id="{9C3E6BAB-E76D-75D0-9B12-779E6C4E947F}"/>
              </a:ext>
            </a:extLst>
          </p:cNvPr>
          <p:cNvSpPr/>
          <p:nvPr/>
        </p:nvSpPr>
        <p:spPr>
          <a:xfrm>
            <a:off x="1747878" y="1536597"/>
            <a:ext cx="9918339" cy="4452876"/>
          </a:xfrm>
          <a:prstGeom prst="rect">
            <a:avLst/>
          </a:prstGeom>
          <a:solidFill>
            <a:srgbClr val="9EA3B7"/>
          </a:solidFill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r">
              <a:lnSpc>
                <a:spcPct val="200000"/>
              </a:lnSpc>
            </a:pPr>
            <a:r>
              <a:rPr lang="ar-MA" sz="1800" dirty="0">
                <a:effectLst/>
                <a:latin typeface="Almarai Bold" pitchFamily="2" charset="-78"/>
                <a:ea typeface="Calibri" panose="020F0502020204030204" pitchFamily="34" charset="0"/>
                <a:cs typeface="Almarai Bold" pitchFamily="2" charset="-78"/>
              </a:rPr>
              <a:t>البيداغوجيا </a:t>
            </a:r>
            <a:r>
              <a:rPr lang="ar-MA" sz="1800" dirty="0" err="1">
                <a:effectLst/>
                <a:latin typeface="Almarai Bold" pitchFamily="2" charset="-78"/>
                <a:ea typeface="Calibri" panose="020F0502020204030204" pitchFamily="34" charset="0"/>
                <a:cs typeface="Almarai Bold" pitchFamily="2" charset="-78"/>
              </a:rPr>
              <a:t>الفارقية</a:t>
            </a:r>
            <a:r>
              <a:rPr lang="ar-MA" sz="1800" dirty="0">
                <a:effectLst/>
                <a:latin typeface="Almarai Bold" pitchFamily="2" charset="-78"/>
                <a:ea typeface="Calibri" panose="020F0502020204030204" pitchFamily="34" charset="0"/>
                <a:cs typeface="Almarai Bold" pitchFamily="2" charset="-78"/>
              </a:rPr>
              <a:t> تقوم على تنويع طرائق التدريس وتكييفها مع الفوارق الفردية الموجودة بين المتعلمين بهدف الوصول الي الهدف نفسه وتحقيق العدل في توزيع المعرفة</a:t>
            </a:r>
            <a:endParaRPr lang="en-US" dirty="0">
              <a:latin typeface="Almarai Bold" pitchFamily="2" charset="-78"/>
              <a:ea typeface="Calibri" panose="020F0502020204030204" pitchFamily="34" charset="0"/>
              <a:cs typeface="Almarai Bold" pitchFamily="2" charset="-78"/>
            </a:endParaRPr>
          </a:p>
          <a:p>
            <a:pPr algn="r">
              <a:lnSpc>
                <a:spcPct val="200000"/>
              </a:lnSpc>
            </a:pPr>
            <a:r>
              <a:rPr lang="ar-MA" dirty="0">
                <a:latin typeface="Almarai Bold" pitchFamily="2" charset="-78"/>
                <a:ea typeface="Calibri" panose="020F0502020204030204" pitchFamily="34" charset="0"/>
                <a:cs typeface="Almarai Bold" pitchFamily="2" charset="-78"/>
              </a:rPr>
              <a:t>من أبرز أهدافها :</a:t>
            </a:r>
          </a:p>
          <a:p>
            <a:pPr marL="2053590" marR="0" indent="-342900" algn="r" rt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Wingdings" panose="05000000000000000000" pitchFamily="2" charset="2"/>
              <a:buChar char="ü"/>
            </a:pPr>
            <a:r>
              <a:rPr lang="ar-MA" sz="1800" dirty="0">
                <a:effectLst/>
                <a:latin typeface="Almarai Bold" pitchFamily="2" charset="-78"/>
                <a:ea typeface="Calibri" panose="020F0502020204030204" pitchFamily="34" charset="0"/>
                <a:cs typeface="Almarai Bold" pitchFamily="2" charset="-78"/>
              </a:rPr>
              <a:t>تقليص فوارق </a:t>
            </a:r>
            <a:r>
              <a:rPr lang="ar-MA" sz="1800" dirty="0" err="1">
                <a:effectLst/>
                <a:latin typeface="Almarai Bold" pitchFamily="2" charset="-78"/>
                <a:ea typeface="Calibri" panose="020F0502020204030204" pitchFamily="34" charset="0"/>
                <a:cs typeface="Almarai Bold" pitchFamily="2" charset="-78"/>
              </a:rPr>
              <a:t>التعلمات</a:t>
            </a:r>
            <a:r>
              <a:rPr lang="ar-MA" sz="1800" dirty="0">
                <a:effectLst/>
                <a:latin typeface="Almarai Bold" pitchFamily="2" charset="-78"/>
                <a:ea typeface="Calibri" panose="020F0502020204030204" pitchFamily="34" charset="0"/>
                <a:cs typeface="Almarai Bold" pitchFamily="2" charset="-78"/>
              </a:rPr>
              <a:t> المرتبطة بالِانتماءات الثقافية والظروف الاجتماعية </a:t>
            </a:r>
            <a:endParaRPr lang="fr-FR" sz="1800" dirty="0">
              <a:effectLst/>
              <a:latin typeface="Almarai Bold" pitchFamily="2" charset="-78"/>
              <a:ea typeface="Calibri" panose="020F0502020204030204" pitchFamily="34" charset="0"/>
              <a:cs typeface="Almarai Bold" pitchFamily="2" charset="-78"/>
            </a:endParaRPr>
          </a:p>
          <a:p>
            <a:pPr marL="2053590" marR="0" indent="-342900" algn="r" rt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Wingdings" panose="05000000000000000000" pitchFamily="2" charset="2"/>
              <a:buChar char="ü"/>
            </a:pPr>
            <a:r>
              <a:rPr lang="ar-MA" sz="1800" dirty="0">
                <a:effectLst/>
                <a:latin typeface="Almarai Bold" pitchFamily="2" charset="-78"/>
                <a:ea typeface="Calibri" panose="020F0502020204030204" pitchFamily="34" charset="0"/>
                <a:cs typeface="Almarai Bold" pitchFamily="2" charset="-78"/>
              </a:rPr>
              <a:t>تحقيق تكافؤ الفرص </a:t>
            </a:r>
            <a:endParaRPr lang="fr-FR" sz="1800" dirty="0">
              <a:effectLst/>
              <a:latin typeface="Almarai Bold" pitchFamily="2" charset="-78"/>
              <a:ea typeface="Calibri" panose="020F0502020204030204" pitchFamily="34" charset="0"/>
              <a:cs typeface="Almarai Bold" pitchFamily="2" charset="-78"/>
            </a:endParaRPr>
          </a:p>
          <a:p>
            <a:pPr marL="2053590" marR="0" indent="-342900" algn="r" rt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Wingdings" panose="05000000000000000000" pitchFamily="2" charset="2"/>
              <a:buChar char="ü"/>
            </a:pPr>
            <a:r>
              <a:rPr lang="ar-MA" sz="1800" dirty="0">
                <a:effectLst/>
                <a:latin typeface="Almarai Bold" pitchFamily="2" charset="-78"/>
                <a:ea typeface="Calibri" panose="020F0502020204030204" pitchFamily="34" charset="0"/>
                <a:cs typeface="Almarai Bold" pitchFamily="2" charset="-78"/>
              </a:rPr>
              <a:t>الحد من الفشل والهدر المدرسيين</a:t>
            </a:r>
            <a:endParaRPr lang="fr-FR" sz="1800" dirty="0">
              <a:effectLst/>
              <a:latin typeface="Almarai Bold" pitchFamily="2" charset="-78"/>
              <a:ea typeface="Calibri" panose="020F0502020204030204" pitchFamily="34" charset="0"/>
              <a:cs typeface="Almarai Bold" pitchFamily="2" charset="-78"/>
            </a:endParaRPr>
          </a:p>
          <a:p>
            <a:pPr marL="2053590" marR="0" indent="-342900" algn="r" rt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Wingdings" panose="05000000000000000000" pitchFamily="2" charset="2"/>
              <a:buChar char="ü"/>
            </a:pPr>
            <a:r>
              <a:rPr lang="ar-MA" sz="1800" dirty="0" err="1">
                <a:effectLst/>
                <a:latin typeface="Almarai Bold" pitchFamily="2" charset="-78"/>
                <a:ea typeface="Calibri" panose="020F0502020204030204" pitchFamily="34" charset="0"/>
                <a:cs typeface="Almarai Bold" pitchFamily="2" charset="-78"/>
              </a:rPr>
              <a:t>تنميلة</a:t>
            </a:r>
            <a:r>
              <a:rPr lang="ar-MA" sz="1800" dirty="0">
                <a:effectLst/>
                <a:latin typeface="Almarai Bold" pitchFamily="2" charset="-78"/>
                <a:ea typeface="Calibri" panose="020F0502020204030204" pitchFamily="34" charset="0"/>
                <a:cs typeface="Almarai Bold" pitchFamily="2" charset="-78"/>
              </a:rPr>
              <a:t> قدرة المتعلم على التكيف مع مختلف الظروف والصعوبات </a:t>
            </a:r>
            <a:endParaRPr lang="fr-FR" sz="1800" dirty="0">
              <a:effectLst/>
              <a:latin typeface="Almarai Bold" pitchFamily="2" charset="-78"/>
              <a:ea typeface="Calibri" panose="020F0502020204030204" pitchFamily="34" charset="0"/>
              <a:cs typeface="Almarai Bold" pitchFamily="2" charset="-78"/>
            </a:endParaRPr>
          </a:p>
          <a:p>
            <a:pPr algn="r">
              <a:lnSpc>
                <a:spcPct val="200000"/>
              </a:lnSpc>
            </a:pPr>
            <a:endParaRPr lang="fr-FR" sz="2000" dirty="0">
              <a:latin typeface="Almarai Bold" pitchFamily="2" charset="-78"/>
              <a:cs typeface="Almarai Bold" pitchFamily="2" charset="-78"/>
            </a:endParaRPr>
          </a:p>
        </p:txBody>
      </p:sp>
      <p:sp>
        <p:nvSpPr>
          <p:cNvPr id="50" name="Rectangle: Rounded Corners 49">
            <a:extLst>
              <a:ext uri="{FF2B5EF4-FFF2-40B4-BE49-F238E27FC236}">
                <a16:creationId xmlns:a16="http://schemas.microsoft.com/office/drawing/2014/main" id="{7E00B728-5A08-1218-9D1B-2E01E3B1B759}"/>
              </a:ext>
            </a:extLst>
          </p:cNvPr>
          <p:cNvSpPr/>
          <p:nvPr/>
        </p:nvSpPr>
        <p:spPr>
          <a:xfrm>
            <a:off x="13244376" y="845180"/>
            <a:ext cx="2899225" cy="598990"/>
          </a:xfrm>
          <a:prstGeom prst="roundRect">
            <a:avLst/>
          </a:prstGeom>
          <a:solidFill>
            <a:srgbClr val="383D6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dirty="0">
                <a:latin typeface="Almarai Bold" pitchFamily="2" charset="-78"/>
                <a:cs typeface="Almarai Bold" pitchFamily="2" charset="-78"/>
              </a:rPr>
              <a:t>بيداغوجية حل المشكلات </a:t>
            </a:r>
          </a:p>
        </p:txBody>
      </p:sp>
      <p:sp>
        <p:nvSpPr>
          <p:cNvPr id="51" name="Oval 50">
            <a:extLst>
              <a:ext uri="{FF2B5EF4-FFF2-40B4-BE49-F238E27FC236}">
                <a16:creationId xmlns:a16="http://schemas.microsoft.com/office/drawing/2014/main" id="{DDE309D8-2254-FCC7-0283-5E4FB75EA377}"/>
              </a:ext>
            </a:extLst>
          </p:cNvPr>
          <p:cNvSpPr/>
          <p:nvPr/>
        </p:nvSpPr>
        <p:spPr>
          <a:xfrm>
            <a:off x="16856512" y="1011153"/>
            <a:ext cx="273447" cy="273447"/>
          </a:xfrm>
          <a:prstGeom prst="ellipse">
            <a:avLst/>
          </a:prstGeom>
          <a:solidFill>
            <a:srgbClr val="383D63"/>
          </a:solidFill>
          <a:ln>
            <a:solidFill>
              <a:srgbClr val="383D6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66" name="Straight Connector 65">
            <a:extLst>
              <a:ext uri="{FF2B5EF4-FFF2-40B4-BE49-F238E27FC236}">
                <a16:creationId xmlns:a16="http://schemas.microsoft.com/office/drawing/2014/main" id="{9B3076C4-53DD-69A9-55FE-13D9A3A7DCA0}"/>
              </a:ext>
            </a:extLst>
          </p:cNvPr>
          <p:cNvCxnSpPr/>
          <p:nvPr/>
        </p:nvCxnSpPr>
        <p:spPr>
          <a:xfrm flipH="1">
            <a:off x="16093751" y="1151150"/>
            <a:ext cx="917278" cy="0"/>
          </a:xfrm>
          <a:prstGeom prst="line">
            <a:avLst/>
          </a:prstGeom>
          <a:ln w="38100">
            <a:solidFill>
              <a:srgbClr val="383D6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Oval 70">
            <a:extLst>
              <a:ext uri="{FF2B5EF4-FFF2-40B4-BE49-F238E27FC236}">
                <a16:creationId xmlns:a16="http://schemas.microsoft.com/office/drawing/2014/main" id="{F359032A-44F4-CC92-E5B1-3ED342DA5A50}"/>
              </a:ext>
            </a:extLst>
          </p:cNvPr>
          <p:cNvSpPr/>
          <p:nvPr/>
        </p:nvSpPr>
        <p:spPr>
          <a:xfrm>
            <a:off x="16934471" y="1093875"/>
            <a:ext cx="101600" cy="101600"/>
          </a:xfrm>
          <a:prstGeom prst="ellipse">
            <a:avLst/>
          </a:prstGeom>
          <a:solidFill>
            <a:srgbClr val="9EA3B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C537D5D3-B42B-B833-FDE7-9CEC687ACD4E}"/>
              </a:ext>
            </a:extLst>
          </p:cNvPr>
          <p:cNvSpPr/>
          <p:nvPr/>
        </p:nvSpPr>
        <p:spPr>
          <a:xfrm>
            <a:off x="1900278" y="7633638"/>
            <a:ext cx="9918339" cy="4452876"/>
          </a:xfrm>
          <a:prstGeom prst="rect">
            <a:avLst/>
          </a:prstGeom>
          <a:solidFill>
            <a:srgbClr val="9EA3B7"/>
          </a:solidFill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710690" marR="0" algn="r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</a:pPr>
            <a:r>
              <a:rPr lang="ar-MA" sz="1800" dirty="0">
                <a:effectLst/>
                <a:latin typeface="Almarai Bold" pitchFamily="2" charset="-78"/>
                <a:ea typeface="Calibri" panose="020F0502020204030204" pitchFamily="34" charset="0"/>
                <a:cs typeface="Almarai Bold" pitchFamily="2" charset="-78"/>
              </a:rPr>
              <a:t>هي مجموع العمليات التي يقوم بها المتعلم باستخدام وتوظيف مكتسباته السابقة في التغلب على موقف تعليمي جديد بالسيطرة عليه والوصول الى حله</a:t>
            </a:r>
            <a:endParaRPr lang="fr-FR" sz="1800" dirty="0">
              <a:effectLst/>
              <a:latin typeface="Almarai Bold" pitchFamily="2" charset="-78"/>
              <a:ea typeface="Calibri" panose="020F0502020204030204" pitchFamily="34" charset="0"/>
              <a:cs typeface="Almarai Bold" pitchFamily="2" charset="-78"/>
            </a:endParaRPr>
          </a:p>
          <a:p>
            <a:pPr algn="r">
              <a:lnSpc>
                <a:spcPct val="200000"/>
              </a:lnSpc>
            </a:pPr>
            <a:r>
              <a:rPr lang="ar-MA" dirty="0">
                <a:latin typeface="Almarai Bold" pitchFamily="2" charset="-78"/>
                <a:ea typeface="Calibri" panose="020F0502020204030204" pitchFamily="34" charset="0"/>
                <a:cs typeface="Almarai Bold" pitchFamily="2" charset="-78"/>
              </a:rPr>
              <a:t>من أبرز أهدافها :</a:t>
            </a:r>
          </a:p>
          <a:p>
            <a:pPr marL="1996440" marR="0" indent="-285750" algn="r" rt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Wingdings" panose="05000000000000000000" pitchFamily="2" charset="2"/>
              <a:buChar char="ü"/>
            </a:pPr>
            <a:r>
              <a:rPr lang="ar-SA" dirty="0">
                <a:latin typeface="Almarai Bold" pitchFamily="2" charset="-78"/>
                <a:cs typeface="Almarai Bold" pitchFamily="2" charset="-78"/>
              </a:rPr>
              <a:t>تنمیة الجانب العقلي والذھني للمتعلم ؛</a:t>
            </a:r>
            <a:endParaRPr lang="ar-MA" dirty="0">
              <a:latin typeface="Almarai Bold" pitchFamily="2" charset="-78"/>
              <a:cs typeface="Almarai Bold" pitchFamily="2" charset="-78"/>
            </a:endParaRPr>
          </a:p>
          <a:p>
            <a:pPr marL="1996440" marR="0" indent="-285750" algn="r" rt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Wingdings" panose="05000000000000000000" pitchFamily="2" charset="2"/>
              <a:buChar char="ü"/>
            </a:pPr>
            <a:r>
              <a:rPr lang="ar-SA" dirty="0">
                <a:latin typeface="Almarai Bold" pitchFamily="2" charset="-78"/>
                <a:cs typeface="Almarai Bold" pitchFamily="2" charset="-78"/>
              </a:rPr>
              <a:t>تنمیة مواقف إیجابیة لدى المتعلم ؛ </a:t>
            </a:r>
            <a:endParaRPr lang="ar-MA" dirty="0">
              <a:latin typeface="Almarai Bold" pitchFamily="2" charset="-78"/>
              <a:cs typeface="Almarai Bold" pitchFamily="2" charset="-78"/>
            </a:endParaRPr>
          </a:p>
          <a:p>
            <a:pPr marL="1996440" marR="0" indent="-285750" algn="r" rt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Wingdings" panose="05000000000000000000" pitchFamily="2" charset="2"/>
              <a:buChar char="ü"/>
            </a:pPr>
            <a:r>
              <a:rPr lang="ar-SA" dirty="0">
                <a:latin typeface="Almarai Bold" pitchFamily="2" charset="-78"/>
                <a:cs typeface="Almarai Bold" pitchFamily="2" charset="-78"/>
              </a:rPr>
              <a:t>تجنب البعد الفرداني في عملیة التعلم ؛</a:t>
            </a:r>
            <a:endParaRPr lang="ar-MA" dirty="0">
              <a:latin typeface="Almarai Bold" pitchFamily="2" charset="-78"/>
              <a:cs typeface="Almarai Bold" pitchFamily="2" charset="-78"/>
            </a:endParaRPr>
          </a:p>
          <a:p>
            <a:pPr marL="1996440" marR="0" indent="-285750" algn="r" rt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Wingdings" panose="05000000000000000000" pitchFamily="2" charset="2"/>
              <a:buChar char="ü"/>
            </a:pPr>
            <a:r>
              <a:rPr lang="ar-SA" dirty="0">
                <a:latin typeface="Almarai Bold" pitchFamily="2" charset="-78"/>
                <a:cs typeface="Almarai Bold" pitchFamily="2" charset="-78"/>
              </a:rPr>
              <a:t>خلق الثقة بذات المتعلم ؛</a:t>
            </a:r>
            <a:endParaRPr lang="ar-MA" dirty="0">
              <a:latin typeface="Almarai Bold" pitchFamily="2" charset="-78"/>
              <a:cs typeface="Almarai Bold" pitchFamily="2" charset="-78"/>
            </a:endParaRPr>
          </a:p>
          <a:p>
            <a:pPr marL="1996440" marR="0" indent="-285750" algn="r" rt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Wingdings" panose="05000000000000000000" pitchFamily="2" charset="2"/>
              <a:buChar char="ü"/>
            </a:pPr>
            <a:r>
              <a:rPr lang="ar-SA" dirty="0">
                <a:latin typeface="Almarai Bold" pitchFamily="2" charset="-78"/>
                <a:cs typeface="Almarai Bold" pitchFamily="2" charset="-78"/>
              </a:rPr>
              <a:t>تأھیل الطلبة لواقع مھني یتحول باستمرار ؛</a:t>
            </a:r>
            <a:endParaRPr lang="ar-MA" dirty="0">
              <a:latin typeface="Almarai Bold" pitchFamily="2" charset="-78"/>
              <a:cs typeface="Almarai Bold" pitchFamily="2" charset="-78"/>
            </a:endParaRPr>
          </a:p>
          <a:p>
            <a:pPr marL="1996440" marR="0" indent="-285750" algn="r" rt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Wingdings" panose="05000000000000000000" pitchFamily="2" charset="2"/>
              <a:buChar char="ü"/>
            </a:pPr>
            <a:r>
              <a:rPr lang="ar-SA" dirty="0" err="1">
                <a:latin typeface="Almarai Bold" pitchFamily="2" charset="-78"/>
                <a:cs typeface="Almarai Bold" pitchFamily="2" charset="-78"/>
              </a:rPr>
              <a:t>یتعلم</a:t>
            </a:r>
            <a:r>
              <a:rPr lang="ar-SA" dirty="0">
                <a:latin typeface="Almarai Bold" pitchFamily="2" charset="-78"/>
                <a:cs typeface="Almarai Bold" pitchFamily="2" charset="-78"/>
              </a:rPr>
              <a:t> المتعلم كیف </a:t>
            </a:r>
            <a:r>
              <a:rPr lang="ar-SA" dirty="0" err="1">
                <a:latin typeface="Almarai Bold" pitchFamily="2" charset="-78"/>
                <a:cs typeface="Almarai Bold" pitchFamily="2" charset="-78"/>
              </a:rPr>
              <a:t>یتعلم</a:t>
            </a:r>
            <a:r>
              <a:rPr lang="ar-SA" dirty="0">
                <a:latin typeface="Almarai Bold" pitchFamily="2" charset="-78"/>
                <a:cs typeface="Almarai Bold" pitchFamily="2" charset="-78"/>
              </a:rPr>
              <a:t> </a:t>
            </a:r>
            <a:r>
              <a:rPr lang="ar-SA" dirty="0" err="1">
                <a:latin typeface="Almarai Bold" pitchFamily="2" charset="-78"/>
                <a:cs typeface="Almarai Bold" pitchFamily="2" charset="-78"/>
              </a:rPr>
              <a:t>ذاتیا</a:t>
            </a:r>
            <a:r>
              <a:rPr lang="ar-SA" dirty="0">
                <a:latin typeface="Almarai Bold" pitchFamily="2" charset="-78"/>
                <a:cs typeface="Almarai Bold" pitchFamily="2" charset="-78"/>
              </a:rPr>
              <a:t> وذلك </a:t>
            </a:r>
            <a:r>
              <a:rPr lang="ar-SA" dirty="0" err="1">
                <a:latin typeface="Almarai Bold" pitchFamily="2" charset="-78"/>
                <a:cs typeface="Almarai Bold" pitchFamily="2" charset="-78"/>
              </a:rPr>
              <a:t>لمجابھة</a:t>
            </a:r>
            <a:r>
              <a:rPr lang="ar-SA" dirty="0">
                <a:latin typeface="Almarai Bold" pitchFamily="2" charset="-78"/>
                <a:cs typeface="Almarai Bold" pitchFamily="2" charset="-78"/>
              </a:rPr>
              <a:t> المشاكل التي تصادف</a:t>
            </a:r>
            <a:r>
              <a:rPr lang="ar-MA" dirty="0">
                <a:latin typeface="Almarai Bold" pitchFamily="2" charset="-78"/>
                <a:cs typeface="Almarai Bold" pitchFamily="2" charset="-78"/>
              </a:rPr>
              <a:t>ه</a:t>
            </a:r>
            <a:r>
              <a:rPr lang="ar-SA" dirty="0">
                <a:latin typeface="Almarai Bold" pitchFamily="2" charset="-78"/>
                <a:cs typeface="Almarai Bold" pitchFamily="2" charset="-78"/>
              </a:rPr>
              <a:t> ؛ </a:t>
            </a:r>
            <a:endParaRPr lang="ar-MA" dirty="0">
              <a:latin typeface="Almarai Bold" pitchFamily="2" charset="-78"/>
              <a:cs typeface="Almarai Bold" pitchFamily="2" charset="-78"/>
            </a:endParaRPr>
          </a:p>
          <a:p>
            <a:pPr marL="1996440" marR="0" indent="-285750" algn="r" rt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Wingdings" panose="05000000000000000000" pitchFamily="2" charset="2"/>
              <a:buChar char="ü"/>
            </a:pPr>
            <a:r>
              <a:rPr lang="ar-SA" dirty="0">
                <a:latin typeface="Almarai Bold" pitchFamily="2" charset="-78"/>
                <a:cs typeface="Almarai Bold" pitchFamily="2" charset="-78"/>
              </a:rPr>
              <a:t>القدرة على </a:t>
            </a:r>
            <a:r>
              <a:rPr lang="ar-SA" dirty="0" err="1">
                <a:latin typeface="Almarai Bold" pitchFamily="2" charset="-78"/>
                <a:cs typeface="Almarai Bold" pitchFamily="2" charset="-78"/>
              </a:rPr>
              <a:t>التقویم</a:t>
            </a:r>
            <a:r>
              <a:rPr lang="ar-SA" dirty="0">
                <a:latin typeface="Almarai Bold" pitchFamily="2" charset="-78"/>
                <a:cs typeface="Almarai Bold" pitchFamily="2" charset="-78"/>
              </a:rPr>
              <a:t> الذاتي والتعلم الذاتي ، والتواصل ، والعمل مع الجماعة؛</a:t>
            </a:r>
            <a:endParaRPr lang="fr-FR" sz="2000" dirty="0">
              <a:latin typeface="Almarai Bold" pitchFamily="2" charset="-78"/>
              <a:cs typeface="Almarai Bold" pitchFamily="2" charset="-78"/>
            </a:endParaRPr>
          </a:p>
        </p:txBody>
      </p:sp>
      <p:grpSp>
        <p:nvGrpSpPr>
          <p:cNvPr id="73" name="Group 72">
            <a:extLst>
              <a:ext uri="{FF2B5EF4-FFF2-40B4-BE49-F238E27FC236}">
                <a16:creationId xmlns:a16="http://schemas.microsoft.com/office/drawing/2014/main" id="{D69BA00E-0555-4853-D308-71878ACB8537}"/>
              </a:ext>
            </a:extLst>
          </p:cNvPr>
          <p:cNvGrpSpPr/>
          <p:nvPr/>
        </p:nvGrpSpPr>
        <p:grpSpPr>
          <a:xfrm rot="10800000">
            <a:off x="13373382" y="1510395"/>
            <a:ext cx="2899226" cy="3724538"/>
            <a:chOff x="7202675" y="1510395"/>
            <a:chExt cx="2899226" cy="3724538"/>
          </a:xfrm>
        </p:grpSpPr>
        <p:sp>
          <p:nvSpPr>
            <p:cNvPr id="74" name="Rectangle: Rounded Corners 73">
              <a:extLst>
                <a:ext uri="{FF2B5EF4-FFF2-40B4-BE49-F238E27FC236}">
                  <a16:creationId xmlns:a16="http://schemas.microsoft.com/office/drawing/2014/main" id="{A745949B-6725-5906-68A3-45DEBA9CA09A}"/>
                </a:ext>
              </a:extLst>
            </p:cNvPr>
            <p:cNvSpPr/>
            <p:nvPr/>
          </p:nvSpPr>
          <p:spPr>
            <a:xfrm>
              <a:off x="7202676" y="1510395"/>
              <a:ext cx="2899225" cy="598990"/>
            </a:xfrm>
            <a:prstGeom prst="roundRect">
              <a:avLst/>
            </a:prstGeom>
            <a:solidFill>
              <a:srgbClr val="383D6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dirty="0">
                  <a:latin typeface="Almarai Bold" pitchFamily="2" charset="-78"/>
                  <a:cs typeface="Almarai Bold" pitchFamily="2" charset="-78"/>
                </a:rPr>
                <a:t>البيداغوجيا الفارقية </a:t>
              </a:r>
            </a:p>
          </p:txBody>
        </p:sp>
        <p:sp>
          <p:nvSpPr>
            <p:cNvPr id="75" name="Rectangle: Rounded Corners 74">
              <a:extLst>
                <a:ext uri="{FF2B5EF4-FFF2-40B4-BE49-F238E27FC236}">
                  <a16:creationId xmlns:a16="http://schemas.microsoft.com/office/drawing/2014/main" id="{DE3CBCFD-3702-E0B7-250C-25B82A812615}"/>
                </a:ext>
              </a:extLst>
            </p:cNvPr>
            <p:cNvSpPr/>
            <p:nvPr/>
          </p:nvSpPr>
          <p:spPr>
            <a:xfrm>
              <a:off x="7202675" y="2553647"/>
              <a:ext cx="2899225" cy="598990"/>
            </a:xfrm>
            <a:prstGeom prst="roundRect">
              <a:avLst/>
            </a:prstGeom>
            <a:solidFill>
              <a:srgbClr val="383D6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dirty="0">
                  <a:latin typeface="Almarai Bold" pitchFamily="2" charset="-78"/>
                  <a:cs typeface="Almarai Bold" pitchFamily="2" charset="-78"/>
                </a:rPr>
                <a:t>بيداغوجية حل المشكلات </a:t>
              </a:r>
            </a:p>
          </p:txBody>
        </p:sp>
        <p:sp>
          <p:nvSpPr>
            <p:cNvPr id="81" name="Rectangle: Rounded Corners 80">
              <a:extLst>
                <a:ext uri="{FF2B5EF4-FFF2-40B4-BE49-F238E27FC236}">
                  <a16:creationId xmlns:a16="http://schemas.microsoft.com/office/drawing/2014/main" id="{0D17CA5D-77AB-F0E4-E350-8FD7D08385B6}"/>
                </a:ext>
              </a:extLst>
            </p:cNvPr>
            <p:cNvSpPr/>
            <p:nvPr/>
          </p:nvSpPr>
          <p:spPr>
            <a:xfrm>
              <a:off x="7202675" y="4635943"/>
              <a:ext cx="2899225" cy="598990"/>
            </a:xfrm>
            <a:prstGeom prst="roundRect">
              <a:avLst/>
            </a:prstGeom>
            <a:solidFill>
              <a:srgbClr val="383D6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dirty="0">
                  <a:latin typeface="Almarai Bold" pitchFamily="2" charset="-78"/>
                  <a:cs typeface="Almarai Bold" pitchFamily="2" charset="-78"/>
                </a:rPr>
                <a:t>بيداغوجية الإدماج</a:t>
              </a:r>
            </a:p>
          </p:txBody>
        </p:sp>
        <p:sp>
          <p:nvSpPr>
            <p:cNvPr id="82" name="Rectangle: Rounded Corners 81">
              <a:extLst>
                <a:ext uri="{FF2B5EF4-FFF2-40B4-BE49-F238E27FC236}">
                  <a16:creationId xmlns:a16="http://schemas.microsoft.com/office/drawing/2014/main" id="{1E0B977D-5769-1BCF-47F4-5A414F5CEB30}"/>
                </a:ext>
              </a:extLst>
            </p:cNvPr>
            <p:cNvSpPr/>
            <p:nvPr/>
          </p:nvSpPr>
          <p:spPr>
            <a:xfrm>
              <a:off x="7202675" y="3594795"/>
              <a:ext cx="2899225" cy="598990"/>
            </a:xfrm>
            <a:prstGeom prst="roundRect">
              <a:avLst/>
            </a:prstGeom>
            <a:solidFill>
              <a:srgbClr val="383D6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1800" b="1" dirty="0">
                  <a:effectLst/>
                  <a:latin typeface="Almarai Bold" pitchFamily="2" charset="-78"/>
                  <a:ea typeface="Calibri" panose="020F0502020204030204" pitchFamily="34" charset="0"/>
                  <a:cs typeface="Almarai Bold" pitchFamily="2" charset="-78"/>
                </a:rPr>
                <a:t>بيداغوجيا التعاقد</a:t>
              </a:r>
              <a:endParaRPr lang="fr-FR" sz="1800" dirty="0">
                <a:effectLst/>
                <a:latin typeface="Almarai Bold" pitchFamily="2" charset="-78"/>
                <a:ea typeface="Calibri" panose="020F0502020204030204" pitchFamily="34" charset="0"/>
                <a:cs typeface="Almarai Bold" pitchFamily="2" charset="-78"/>
              </a:endParaRPr>
            </a:p>
          </p:txBody>
        </p:sp>
      </p:grpSp>
      <p:grpSp>
        <p:nvGrpSpPr>
          <p:cNvPr id="83" name="Group 82">
            <a:extLst>
              <a:ext uri="{FF2B5EF4-FFF2-40B4-BE49-F238E27FC236}">
                <a16:creationId xmlns:a16="http://schemas.microsoft.com/office/drawing/2014/main" id="{087EF9ED-033E-40A7-616F-3CF8347C870F}"/>
              </a:ext>
            </a:extLst>
          </p:cNvPr>
          <p:cNvGrpSpPr/>
          <p:nvPr/>
        </p:nvGrpSpPr>
        <p:grpSpPr>
          <a:xfrm rot="10800000">
            <a:off x="12329090" y="1685186"/>
            <a:ext cx="1036208" cy="3392281"/>
            <a:chOff x="10052050" y="1685186"/>
            <a:chExt cx="1036208" cy="3392281"/>
          </a:xfrm>
        </p:grpSpPr>
        <p:cxnSp>
          <p:nvCxnSpPr>
            <p:cNvPr id="84" name="Straight Connector 83">
              <a:extLst>
                <a:ext uri="{FF2B5EF4-FFF2-40B4-BE49-F238E27FC236}">
                  <a16:creationId xmlns:a16="http://schemas.microsoft.com/office/drawing/2014/main" id="{996D278A-83FE-73CA-AD53-E10571511853}"/>
                </a:ext>
              </a:extLst>
            </p:cNvPr>
            <p:cNvCxnSpPr/>
            <p:nvPr/>
          </p:nvCxnSpPr>
          <p:spPr>
            <a:xfrm>
              <a:off x="10949319" y="1733107"/>
              <a:ext cx="0" cy="3221665"/>
            </a:xfrm>
            <a:prstGeom prst="line">
              <a:avLst/>
            </a:prstGeom>
            <a:ln w="57150">
              <a:solidFill>
                <a:srgbClr val="383D63"/>
              </a:solidFill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sp>
          <p:nvSpPr>
            <p:cNvPr id="85" name="Oval 84">
              <a:extLst>
                <a:ext uri="{FF2B5EF4-FFF2-40B4-BE49-F238E27FC236}">
                  <a16:creationId xmlns:a16="http://schemas.microsoft.com/office/drawing/2014/main" id="{929AAE0B-7A81-6513-2E1D-A41BF35D68D5}"/>
                </a:ext>
              </a:extLst>
            </p:cNvPr>
            <p:cNvSpPr/>
            <p:nvPr/>
          </p:nvSpPr>
          <p:spPr>
            <a:xfrm>
              <a:off x="10814811" y="1685186"/>
              <a:ext cx="273447" cy="273447"/>
            </a:xfrm>
            <a:prstGeom prst="ellipse">
              <a:avLst/>
            </a:prstGeom>
            <a:solidFill>
              <a:srgbClr val="383D63"/>
            </a:solidFill>
            <a:ln>
              <a:solidFill>
                <a:srgbClr val="383D6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86" name="Oval 85">
              <a:extLst>
                <a:ext uri="{FF2B5EF4-FFF2-40B4-BE49-F238E27FC236}">
                  <a16:creationId xmlns:a16="http://schemas.microsoft.com/office/drawing/2014/main" id="{96E98F5D-F1A8-5A2D-5DBD-D428961CF7CE}"/>
                </a:ext>
              </a:extLst>
            </p:cNvPr>
            <p:cNvSpPr/>
            <p:nvPr/>
          </p:nvSpPr>
          <p:spPr>
            <a:xfrm>
              <a:off x="10814811" y="2719620"/>
              <a:ext cx="273447" cy="273447"/>
            </a:xfrm>
            <a:prstGeom prst="ellipse">
              <a:avLst/>
            </a:prstGeom>
            <a:solidFill>
              <a:srgbClr val="383D63"/>
            </a:solidFill>
            <a:ln>
              <a:solidFill>
                <a:srgbClr val="383D6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87" name="Oval 86">
              <a:extLst>
                <a:ext uri="{FF2B5EF4-FFF2-40B4-BE49-F238E27FC236}">
                  <a16:creationId xmlns:a16="http://schemas.microsoft.com/office/drawing/2014/main" id="{437EBF50-9A98-8AFA-9E3B-4E36774C7A70}"/>
                </a:ext>
              </a:extLst>
            </p:cNvPr>
            <p:cNvSpPr/>
            <p:nvPr/>
          </p:nvSpPr>
          <p:spPr>
            <a:xfrm>
              <a:off x="10814811" y="3757566"/>
              <a:ext cx="273447" cy="273447"/>
            </a:xfrm>
            <a:prstGeom prst="ellipse">
              <a:avLst/>
            </a:prstGeom>
            <a:solidFill>
              <a:srgbClr val="383D63"/>
            </a:solidFill>
            <a:ln>
              <a:solidFill>
                <a:srgbClr val="383D6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88" name="Oval 87">
              <a:extLst>
                <a:ext uri="{FF2B5EF4-FFF2-40B4-BE49-F238E27FC236}">
                  <a16:creationId xmlns:a16="http://schemas.microsoft.com/office/drawing/2014/main" id="{7C550B3A-993D-AD0D-AFEB-46A6DAD9CC29}"/>
                </a:ext>
              </a:extLst>
            </p:cNvPr>
            <p:cNvSpPr/>
            <p:nvPr/>
          </p:nvSpPr>
          <p:spPr>
            <a:xfrm>
              <a:off x="10814811" y="4804020"/>
              <a:ext cx="273447" cy="273447"/>
            </a:xfrm>
            <a:prstGeom prst="ellipse">
              <a:avLst/>
            </a:prstGeom>
            <a:solidFill>
              <a:srgbClr val="383D63"/>
            </a:solidFill>
            <a:ln>
              <a:solidFill>
                <a:srgbClr val="383D6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cxnSp>
          <p:nvCxnSpPr>
            <p:cNvPr id="89" name="Straight Connector 88">
              <a:extLst>
                <a:ext uri="{FF2B5EF4-FFF2-40B4-BE49-F238E27FC236}">
                  <a16:creationId xmlns:a16="http://schemas.microsoft.com/office/drawing/2014/main" id="{0C75417F-BA58-49C5-7B1F-2A54C32F2512}"/>
                </a:ext>
              </a:extLst>
            </p:cNvPr>
            <p:cNvCxnSpPr/>
            <p:nvPr/>
          </p:nvCxnSpPr>
          <p:spPr>
            <a:xfrm flipH="1">
              <a:off x="10052050" y="1818217"/>
              <a:ext cx="917278" cy="0"/>
            </a:xfrm>
            <a:prstGeom prst="line">
              <a:avLst/>
            </a:prstGeom>
            <a:ln w="38100">
              <a:solidFill>
                <a:srgbClr val="383D6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Connector 89">
              <a:extLst>
                <a:ext uri="{FF2B5EF4-FFF2-40B4-BE49-F238E27FC236}">
                  <a16:creationId xmlns:a16="http://schemas.microsoft.com/office/drawing/2014/main" id="{DE099C21-0FA7-9E51-9B79-1C5C2A93C503}"/>
                </a:ext>
              </a:extLst>
            </p:cNvPr>
            <p:cNvCxnSpPr/>
            <p:nvPr/>
          </p:nvCxnSpPr>
          <p:spPr>
            <a:xfrm flipH="1">
              <a:off x="10052050" y="2859617"/>
              <a:ext cx="917278" cy="0"/>
            </a:xfrm>
            <a:prstGeom prst="line">
              <a:avLst/>
            </a:prstGeom>
            <a:ln w="38100">
              <a:solidFill>
                <a:srgbClr val="383D6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Straight Connector 90">
              <a:extLst>
                <a:ext uri="{FF2B5EF4-FFF2-40B4-BE49-F238E27FC236}">
                  <a16:creationId xmlns:a16="http://schemas.microsoft.com/office/drawing/2014/main" id="{A212BA92-E021-212C-A9E9-0CD88A3AD3C3}"/>
                </a:ext>
              </a:extLst>
            </p:cNvPr>
            <p:cNvCxnSpPr/>
            <p:nvPr/>
          </p:nvCxnSpPr>
          <p:spPr>
            <a:xfrm flipH="1">
              <a:off x="10052050" y="3907367"/>
              <a:ext cx="917278" cy="0"/>
            </a:xfrm>
            <a:prstGeom prst="line">
              <a:avLst/>
            </a:prstGeom>
            <a:ln w="38100">
              <a:solidFill>
                <a:srgbClr val="383D6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Straight Connector 91">
              <a:extLst>
                <a:ext uri="{FF2B5EF4-FFF2-40B4-BE49-F238E27FC236}">
                  <a16:creationId xmlns:a16="http://schemas.microsoft.com/office/drawing/2014/main" id="{D0449899-3B4C-271A-CB77-BF56DC01F07B}"/>
                </a:ext>
              </a:extLst>
            </p:cNvPr>
            <p:cNvCxnSpPr/>
            <p:nvPr/>
          </p:nvCxnSpPr>
          <p:spPr>
            <a:xfrm flipH="1">
              <a:off x="10052050" y="4954772"/>
              <a:ext cx="917278" cy="0"/>
            </a:xfrm>
            <a:prstGeom prst="line">
              <a:avLst/>
            </a:prstGeom>
            <a:ln w="38100">
              <a:solidFill>
                <a:srgbClr val="383D6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3" name="Oval 92">
              <a:extLst>
                <a:ext uri="{FF2B5EF4-FFF2-40B4-BE49-F238E27FC236}">
                  <a16:creationId xmlns:a16="http://schemas.microsoft.com/office/drawing/2014/main" id="{1B17397A-5780-D62F-7EE2-A0AA2B79FF7D}"/>
                </a:ext>
              </a:extLst>
            </p:cNvPr>
            <p:cNvSpPr/>
            <p:nvPr/>
          </p:nvSpPr>
          <p:spPr>
            <a:xfrm>
              <a:off x="10892770" y="4889943"/>
              <a:ext cx="101600" cy="101600"/>
            </a:xfrm>
            <a:prstGeom prst="ellipse">
              <a:avLst/>
            </a:prstGeom>
            <a:solidFill>
              <a:srgbClr val="9EA3B7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94" name="Oval 93">
              <a:extLst>
                <a:ext uri="{FF2B5EF4-FFF2-40B4-BE49-F238E27FC236}">
                  <a16:creationId xmlns:a16="http://schemas.microsoft.com/office/drawing/2014/main" id="{4E4AE6B2-C9B5-60E6-0909-BE0BCEA1D6C0}"/>
                </a:ext>
              </a:extLst>
            </p:cNvPr>
            <p:cNvSpPr/>
            <p:nvPr/>
          </p:nvSpPr>
          <p:spPr>
            <a:xfrm>
              <a:off x="10892770" y="3847234"/>
              <a:ext cx="101600" cy="101600"/>
            </a:xfrm>
            <a:prstGeom prst="ellipse">
              <a:avLst/>
            </a:prstGeom>
            <a:solidFill>
              <a:srgbClr val="9EA3B7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95" name="Oval 94">
              <a:extLst>
                <a:ext uri="{FF2B5EF4-FFF2-40B4-BE49-F238E27FC236}">
                  <a16:creationId xmlns:a16="http://schemas.microsoft.com/office/drawing/2014/main" id="{3619CC11-8DB5-4957-FC25-136E78513EAD}"/>
                </a:ext>
              </a:extLst>
            </p:cNvPr>
            <p:cNvSpPr/>
            <p:nvPr/>
          </p:nvSpPr>
          <p:spPr>
            <a:xfrm>
              <a:off x="10892770" y="2802342"/>
              <a:ext cx="101600" cy="101600"/>
            </a:xfrm>
            <a:prstGeom prst="ellipse">
              <a:avLst/>
            </a:prstGeom>
            <a:solidFill>
              <a:srgbClr val="9EA3B7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96" name="Oval 95">
              <a:extLst>
                <a:ext uri="{FF2B5EF4-FFF2-40B4-BE49-F238E27FC236}">
                  <a16:creationId xmlns:a16="http://schemas.microsoft.com/office/drawing/2014/main" id="{EA345856-ECD3-4633-2838-8B5D03375C28}"/>
                </a:ext>
              </a:extLst>
            </p:cNvPr>
            <p:cNvSpPr/>
            <p:nvPr/>
          </p:nvSpPr>
          <p:spPr>
            <a:xfrm>
              <a:off x="10892770" y="1772633"/>
              <a:ext cx="101600" cy="101600"/>
            </a:xfrm>
            <a:prstGeom prst="ellipse">
              <a:avLst/>
            </a:prstGeom>
            <a:solidFill>
              <a:srgbClr val="9EA3B7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97" name="Group 96">
            <a:extLst>
              <a:ext uri="{FF2B5EF4-FFF2-40B4-BE49-F238E27FC236}">
                <a16:creationId xmlns:a16="http://schemas.microsoft.com/office/drawing/2014/main" id="{C6A983A3-2716-7F7C-C20C-BE4449D08B48}"/>
              </a:ext>
            </a:extLst>
          </p:cNvPr>
          <p:cNvGrpSpPr/>
          <p:nvPr/>
        </p:nvGrpSpPr>
        <p:grpSpPr>
          <a:xfrm rot="5400000">
            <a:off x="350247" y="-4235541"/>
            <a:ext cx="2904467" cy="2706415"/>
            <a:chOff x="2853326" y="1521451"/>
            <a:chExt cx="2904467" cy="2706415"/>
          </a:xfrm>
        </p:grpSpPr>
        <p:sp>
          <p:nvSpPr>
            <p:cNvPr id="98" name="Rectangle: Rounded Corners 97">
              <a:extLst>
                <a:ext uri="{FF2B5EF4-FFF2-40B4-BE49-F238E27FC236}">
                  <a16:creationId xmlns:a16="http://schemas.microsoft.com/office/drawing/2014/main" id="{55EC88B1-DC8B-4FA2-E3ED-112427B338D1}"/>
                </a:ext>
              </a:extLst>
            </p:cNvPr>
            <p:cNvSpPr/>
            <p:nvPr/>
          </p:nvSpPr>
          <p:spPr>
            <a:xfrm>
              <a:off x="2858568" y="2521175"/>
              <a:ext cx="2899225" cy="598990"/>
            </a:xfrm>
            <a:prstGeom prst="roundRect">
              <a:avLst/>
            </a:prstGeom>
            <a:solidFill>
              <a:srgbClr val="383D6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dirty="0">
                  <a:latin typeface="Almarai Bold" pitchFamily="2" charset="-78"/>
                  <a:cs typeface="Almarai Bold" pitchFamily="2" charset="-78"/>
                </a:rPr>
                <a:t>بيداغوجية اللعب </a:t>
              </a:r>
            </a:p>
          </p:txBody>
        </p:sp>
        <p:sp>
          <p:nvSpPr>
            <p:cNvPr id="99" name="Rectangle: Rounded Corners 98">
              <a:extLst>
                <a:ext uri="{FF2B5EF4-FFF2-40B4-BE49-F238E27FC236}">
                  <a16:creationId xmlns:a16="http://schemas.microsoft.com/office/drawing/2014/main" id="{C88D0316-845E-AD89-6B88-B8ACEDB35294}"/>
                </a:ext>
              </a:extLst>
            </p:cNvPr>
            <p:cNvSpPr/>
            <p:nvPr/>
          </p:nvSpPr>
          <p:spPr>
            <a:xfrm>
              <a:off x="2853326" y="1521451"/>
              <a:ext cx="2899225" cy="598990"/>
            </a:xfrm>
            <a:prstGeom prst="roundRect">
              <a:avLst/>
            </a:prstGeom>
            <a:solidFill>
              <a:srgbClr val="383D6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dirty="0">
                  <a:latin typeface="Almarai Bold" pitchFamily="2" charset="-78"/>
                  <a:cs typeface="Almarai Bold" pitchFamily="2" charset="-78"/>
                </a:rPr>
                <a:t>بيداغوجية  الخطأ</a:t>
              </a:r>
            </a:p>
          </p:txBody>
        </p:sp>
        <p:sp>
          <p:nvSpPr>
            <p:cNvPr id="100" name="Rectangle: Rounded Corners 99">
              <a:extLst>
                <a:ext uri="{FF2B5EF4-FFF2-40B4-BE49-F238E27FC236}">
                  <a16:creationId xmlns:a16="http://schemas.microsoft.com/office/drawing/2014/main" id="{08486BDB-3CC0-9B87-14B7-72BD2CAC8D77}"/>
                </a:ext>
              </a:extLst>
            </p:cNvPr>
            <p:cNvSpPr/>
            <p:nvPr/>
          </p:nvSpPr>
          <p:spPr>
            <a:xfrm>
              <a:off x="2853326" y="3628876"/>
              <a:ext cx="2899225" cy="598990"/>
            </a:xfrm>
            <a:prstGeom prst="roundRect">
              <a:avLst/>
            </a:prstGeom>
            <a:solidFill>
              <a:srgbClr val="383D6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1800" b="1" dirty="0">
                  <a:effectLst/>
                  <a:latin typeface="Almarai Bold" pitchFamily="2" charset="-78"/>
                  <a:ea typeface="Calibri" panose="020F0502020204030204" pitchFamily="34" charset="0"/>
                  <a:cs typeface="Almarai Bold" pitchFamily="2" charset="-78"/>
                </a:rPr>
                <a:t>بيداغوجيا الدعم</a:t>
              </a:r>
            </a:p>
          </p:txBody>
        </p:sp>
      </p:grpSp>
      <p:grpSp>
        <p:nvGrpSpPr>
          <p:cNvPr id="101" name="Group 100">
            <a:extLst>
              <a:ext uri="{FF2B5EF4-FFF2-40B4-BE49-F238E27FC236}">
                <a16:creationId xmlns:a16="http://schemas.microsoft.com/office/drawing/2014/main" id="{AD29F7BA-7D23-8454-E4C3-653A22BA7F36}"/>
              </a:ext>
            </a:extLst>
          </p:cNvPr>
          <p:cNvGrpSpPr/>
          <p:nvPr/>
        </p:nvGrpSpPr>
        <p:grpSpPr>
          <a:xfrm rot="5400000">
            <a:off x="1424606" y="-2029060"/>
            <a:ext cx="917278" cy="2345827"/>
            <a:chOff x="5595143" y="1685186"/>
            <a:chExt cx="917278" cy="2345827"/>
          </a:xfrm>
        </p:grpSpPr>
        <p:cxnSp>
          <p:nvCxnSpPr>
            <p:cNvPr id="102" name="Straight Connector 101">
              <a:extLst>
                <a:ext uri="{FF2B5EF4-FFF2-40B4-BE49-F238E27FC236}">
                  <a16:creationId xmlns:a16="http://schemas.microsoft.com/office/drawing/2014/main" id="{AEC8989B-6E5E-1886-4052-D66D7D3C7818}"/>
                </a:ext>
              </a:extLst>
            </p:cNvPr>
            <p:cNvCxnSpPr>
              <a:cxnSpLocks/>
              <a:endCxn id="105" idx="4"/>
            </p:cNvCxnSpPr>
            <p:nvPr/>
          </p:nvCxnSpPr>
          <p:spPr>
            <a:xfrm>
              <a:off x="6373482" y="1733107"/>
              <a:ext cx="2216" cy="2297906"/>
            </a:xfrm>
            <a:prstGeom prst="line">
              <a:avLst/>
            </a:prstGeom>
            <a:ln w="57150">
              <a:solidFill>
                <a:srgbClr val="383D63"/>
              </a:solidFill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sp>
          <p:nvSpPr>
            <p:cNvPr id="103" name="Oval 102">
              <a:extLst>
                <a:ext uri="{FF2B5EF4-FFF2-40B4-BE49-F238E27FC236}">
                  <a16:creationId xmlns:a16="http://schemas.microsoft.com/office/drawing/2014/main" id="{1A2C6DC3-BEBA-CA0C-941D-4D2A870EE5AE}"/>
                </a:ext>
              </a:extLst>
            </p:cNvPr>
            <p:cNvSpPr/>
            <p:nvPr/>
          </p:nvSpPr>
          <p:spPr>
            <a:xfrm>
              <a:off x="6238974" y="1685186"/>
              <a:ext cx="273447" cy="273447"/>
            </a:xfrm>
            <a:prstGeom prst="ellipse">
              <a:avLst/>
            </a:prstGeom>
            <a:solidFill>
              <a:srgbClr val="383D63"/>
            </a:solidFill>
            <a:ln>
              <a:solidFill>
                <a:srgbClr val="383D6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04" name="Oval 103">
              <a:extLst>
                <a:ext uri="{FF2B5EF4-FFF2-40B4-BE49-F238E27FC236}">
                  <a16:creationId xmlns:a16="http://schemas.microsoft.com/office/drawing/2014/main" id="{B123A244-D2DD-A3EA-089D-8C38B1C3D388}"/>
                </a:ext>
              </a:extLst>
            </p:cNvPr>
            <p:cNvSpPr/>
            <p:nvPr/>
          </p:nvSpPr>
          <p:spPr>
            <a:xfrm>
              <a:off x="6238974" y="2719620"/>
              <a:ext cx="273447" cy="273447"/>
            </a:xfrm>
            <a:prstGeom prst="ellipse">
              <a:avLst/>
            </a:prstGeom>
            <a:solidFill>
              <a:srgbClr val="383D63"/>
            </a:solidFill>
            <a:ln>
              <a:solidFill>
                <a:srgbClr val="383D6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05" name="Oval 104">
              <a:extLst>
                <a:ext uri="{FF2B5EF4-FFF2-40B4-BE49-F238E27FC236}">
                  <a16:creationId xmlns:a16="http://schemas.microsoft.com/office/drawing/2014/main" id="{567B29AD-669B-48CC-5414-85F06EF59ECA}"/>
                </a:ext>
              </a:extLst>
            </p:cNvPr>
            <p:cNvSpPr/>
            <p:nvPr/>
          </p:nvSpPr>
          <p:spPr>
            <a:xfrm>
              <a:off x="6238974" y="3757566"/>
              <a:ext cx="273447" cy="273447"/>
            </a:xfrm>
            <a:prstGeom prst="ellipse">
              <a:avLst/>
            </a:prstGeom>
            <a:solidFill>
              <a:srgbClr val="383D63"/>
            </a:solidFill>
            <a:ln>
              <a:solidFill>
                <a:srgbClr val="383D6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cxnSp>
          <p:nvCxnSpPr>
            <p:cNvPr id="106" name="Straight Connector 105">
              <a:extLst>
                <a:ext uri="{FF2B5EF4-FFF2-40B4-BE49-F238E27FC236}">
                  <a16:creationId xmlns:a16="http://schemas.microsoft.com/office/drawing/2014/main" id="{2DF70521-E894-B9CF-ECEC-E1C800ACB4E0}"/>
                </a:ext>
              </a:extLst>
            </p:cNvPr>
            <p:cNvCxnSpPr/>
            <p:nvPr/>
          </p:nvCxnSpPr>
          <p:spPr>
            <a:xfrm flipH="1">
              <a:off x="5595143" y="1818217"/>
              <a:ext cx="917278" cy="0"/>
            </a:xfrm>
            <a:prstGeom prst="line">
              <a:avLst/>
            </a:prstGeom>
            <a:ln w="38100">
              <a:solidFill>
                <a:srgbClr val="383D6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Straight Connector 106">
              <a:extLst>
                <a:ext uri="{FF2B5EF4-FFF2-40B4-BE49-F238E27FC236}">
                  <a16:creationId xmlns:a16="http://schemas.microsoft.com/office/drawing/2014/main" id="{4FF00853-627D-162C-EEB9-017D372BA6B0}"/>
                </a:ext>
              </a:extLst>
            </p:cNvPr>
            <p:cNvCxnSpPr/>
            <p:nvPr/>
          </p:nvCxnSpPr>
          <p:spPr>
            <a:xfrm flipH="1">
              <a:off x="5595143" y="2859617"/>
              <a:ext cx="917278" cy="0"/>
            </a:xfrm>
            <a:prstGeom prst="line">
              <a:avLst/>
            </a:prstGeom>
            <a:ln w="38100">
              <a:solidFill>
                <a:srgbClr val="383D6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Straight Connector 107">
              <a:extLst>
                <a:ext uri="{FF2B5EF4-FFF2-40B4-BE49-F238E27FC236}">
                  <a16:creationId xmlns:a16="http://schemas.microsoft.com/office/drawing/2014/main" id="{EECBBDE5-EDE1-B85C-8C27-CA71AD411C74}"/>
                </a:ext>
              </a:extLst>
            </p:cNvPr>
            <p:cNvCxnSpPr/>
            <p:nvPr/>
          </p:nvCxnSpPr>
          <p:spPr>
            <a:xfrm flipH="1">
              <a:off x="5595143" y="3907367"/>
              <a:ext cx="917278" cy="0"/>
            </a:xfrm>
            <a:prstGeom prst="line">
              <a:avLst/>
            </a:prstGeom>
            <a:ln w="38100">
              <a:solidFill>
                <a:srgbClr val="383D6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9" name="Oval 108">
              <a:extLst>
                <a:ext uri="{FF2B5EF4-FFF2-40B4-BE49-F238E27FC236}">
                  <a16:creationId xmlns:a16="http://schemas.microsoft.com/office/drawing/2014/main" id="{2C2A15E4-BE04-4D34-72F2-552F0EF3E036}"/>
                </a:ext>
              </a:extLst>
            </p:cNvPr>
            <p:cNvSpPr/>
            <p:nvPr/>
          </p:nvSpPr>
          <p:spPr>
            <a:xfrm>
              <a:off x="6325213" y="1772633"/>
              <a:ext cx="101600" cy="101600"/>
            </a:xfrm>
            <a:prstGeom prst="ellipse">
              <a:avLst/>
            </a:prstGeom>
            <a:solidFill>
              <a:srgbClr val="9EA3B7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10" name="Oval 109">
              <a:extLst>
                <a:ext uri="{FF2B5EF4-FFF2-40B4-BE49-F238E27FC236}">
                  <a16:creationId xmlns:a16="http://schemas.microsoft.com/office/drawing/2014/main" id="{53E20E05-1D72-D40D-D2D7-04AFDDCB6244}"/>
                </a:ext>
              </a:extLst>
            </p:cNvPr>
            <p:cNvSpPr/>
            <p:nvPr/>
          </p:nvSpPr>
          <p:spPr>
            <a:xfrm>
              <a:off x="6325213" y="2815167"/>
              <a:ext cx="101600" cy="101600"/>
            </a:xfrm>
            <a:prstGeom prst="ellipse">
              <a:avLst/>
            </a:prstGeom>
            <a:solidFill>
              <a:srgbClr val="9EA3B7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11" name="Oval 110">
              <a:extLst>
                <a:ext uri="{FF2B5EF4-FFF2-40B4-BE49-F238E27FC236}">
                  <a16:creationId xmlns:a16="http://schemas.microsoft.com/office/drawing/2014/main" id="{DD16C108-E489-3E4C-9CFE-BDC2E641EE00}"/>
                </a:ext>
              </a:extLst>
            </p:cNvPr>
            <p:cNvSpPr/>
            <p:nvPr/>
          </p:nvSpPr>
          <p:spPr>
            <a:xfrm>
              <a:off x="6325213" y="3835628"/>
              <a:ext cx="101600" cy="101600"/>
            </a:xfrm>
            <a:prstGeom prst="ellipse">
              <a:avLst/>
            </a:prstGeom>
            <a:solidFill>
              <a:srgbClr val="9EA3B7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337714201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>
        <p159:morph option="byObject"/>
      </p:transition>
    </mc:Choice>
    <mc:Fallback xmlns="">
      <p:transition spd="slow" advClick="0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5315E6-3AE6-9955-4350-2D6F257F22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AC673509-BBEF-4EC7-5D42-1A2BAAB0912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1"/>
            <a:ext cx="12192000" cy="6857999"/>
          </a:xfrm>
          <a:prstGeom prst="rect">
            <a:avLst/>
          </a:prstGeom>
          <a:solidFill>
            <a:srgbClr val="ED7D31">
              <a:alpha val="17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87717ECC-A118-4E88-C612-CA1EF39F7D21}"/>
              </a:ext>
            </a:extLst>
          </p:cNvPr>
          <p:cNvGrpSpPr/>
          <p:nvPr/>
        </p:nvGrpSpPr>
        <p:grpSpPr>
          <a:xfrm>
            <a:off x="3911712" y="55409"/>
            <a:ext cx="8280284" cy="599002"/>
            <a:chOff x="2769083" y="1544828"/>
            <a:chExt cx="7885497" cy="599002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12B8C4A-D228-FEAD-AD12-BB0D30355E4C}"/>
                </a:ext>
              </a:extLst>
            </p:cNvPr>
            <p:cNvGrpSpPr/>
            <p:nvPr/>
          </p:nvGrpSpPr>
          <p:grpSpPr>
            <a:xfrm>
              <a:off x="2769083" y="1544828"/>
              <a:ext cx="7885497" cy="599002"/>
              <a:chOff x="1944303" y="3127317"/>
              <a:chExt cx="7885497" cy="599002"/>
            </a:xfrm>
          </p:grpSpPr>
          <p:sp>
            <p:nvSpPr>
              <p:cNvPr id="7" name="Freeform: Shape 6">
                <a:extLst>
                  <a:ext uri="{FF2B5EF4-FFF2-40B4-BE49-F238E27FC236}">
                    <a16:creationId xmlns:a16="http://schemas.microsoft.com/office/drawing/2014/main" id="{E91B64FD-91FC-3195-4AD2-A5B1AC6CC787}"/>
                  </a:ext>
                </a:extLst>
              </p:cNvPr>
              <p:cNvSpPr/>
              <p:nvPr/>
            </p:nvSpPr>
            <p:spPr>
              <a:xfrm>
                <a:off x="7425740" y="3127317"/>
                <a:ext cx="2404060" cy="598990"/>
              </a:xfrm>
              <a:custGeom>
                <a:avLst/>
                <a:gdLst>
                  <a:gd name="connsiteX0" fmla="*/ 594504 w 5503372"/>
                  <a:gd name="connsiteY0" fmla="*/ 0 h 598990"/>
                  <a:gd name="connsiteX1" fmla="*/ 5503372 w 5503372"/>
                  <a:gd name="connsiteY1" fmla="*/ 0 h 598990"/>
                  <a:gd name="connsiteX2" fmla="*/ 5503372 w 5503372"/>
                  <a:gd name="connsiteY2" fmla="*/ 598990 h 598990"/>
                  <a:gd name="connsiteX3" fmla="*/ 0 w 5503372"/>
                  <a:gd name="connsiteY3" fmla="*/ 598990 h 598990"/>
                  <a:gd name="connsiteX4" fmla="*/ 0 w 5503372"/>
                  <a:gd name="connsiteY4" fmla="*/ 594504 h 5989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03372" h="598990">
                    <a:moveTo>
                      <a:pt x="594504" y="0"/>
                    </a:moveTo>
                    <a:lnTo>
                      <a:pt x="5503372" y="0"/>
                    </a:lnTo>
                    <a:lnTo>
                      <a:pt x="5503372" y="598990"/>
                    </a:lnTo>
                    <a:lnTo>
                      <a:pt x="0" y="598990"/>
                    </a:lnTo>
                    <a:lnTo>
                      <a:pt x="0" y="594504"/>
                    </a:lnTo>
                    <a:close/>
                  </a:path>
                </a:pathLst>
              </a:custGeom>
              <a:solidFill>
                <a:srgbClr val="9EA3B7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lvl="1" algn="ctr"/>
                <a:endParaRPr lang="fr-FR" dirty="0">
                  <a:latin typeface="Almarai Bold" pitchFamily="2" charset="-78"/>
                  <a:cs typeface="Almarai Bold" pitchFamily="2" charset="-78"/>
                </a:endParaRPr>
              </a:p>
            </p:txBody>
          </p:sp>
          <p:sp>
            <p:nvSpPr>
              <p:cNvPr id="12" name="Freeform: Shape 11">
                <a:extLst>
                  <a:ext uri="{FF2B5EF4-FFF2-40B4-BE49-F238E27FC236}">
                    <a16:creationId xmlns:a16="http://schemas.microsoft.com/office/drawing/2014/main" id="{5953A0EF-6769-B14E-4F62-8060293BF85F}"/>
                  </a:ext>
                </a:extLst>
              </p:cNvPr>
              <p:cNvSpPr/>
              <p:nvPr/>
            </p:nvSpPr>
            <p:spPr>
              <a:xfrm rot="10800000">
                <a:off x="1944303" y="3127329"/>
                <a:ext cx="6268116" cy="598990"/>
              </a:xfrm>
              <a:custGeom>
                <a:avLst/>
                <a:gdLst>
                  <a:gd name="connsiteX0" fmla="*/ 594504 w 5503372"/>
                  <a:gd name="connsiteY0" fmla="*/ 0 h 598990"/>
                  <a:gd name="connsiteX1" fmla="*/ 5503372 w 5503372"/>
                  <a:gd name="connsiteY1" fmla="*/ 0 h 598990"/>
                  <a:gd name="connsiteX2" fmla="*/ 5503372 w 5503372"/>
                  <a:gd name="connsiteY2" fmla="*/ 598990 h 598990"/>
                  <a:gd name="connsiteX3" fmla="*/ 0 w 5503372"/>
                  <a:gd name="connsiteY3" fmla="*/ 598990 h 598990"/>
                  <a:gd name="connsiteX4" fmla="*/ 0 w 5503372"/>
                  <a:gd name="connsiteY4" fmla="*/ 594504 h 5989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03372" h="598990">
                    <a:moveTo>
                      <a:pt x="594504" y="0"/>
                    </a:moveTo>
                    <a:lnTo>
                      <a:pt x="5503372" y="0"/>
                    </a:lnTo>
                    <a:lnTo>
                      <a:pt x="5503372" y="598990"/>
                    </a:lnTo>
                    <a:lnTo>
                      <a:pt x="0" y="598990"/>
                    </a:lnTo>
                    <a:lnTo>
                      <a:pt x="0" y="594504"/>
                    </a:lnTo>
                    <a:close/>
                  </a:path>
                </a:pathLst>
              </a:custGeom>
              <a:solidFill>
                <a:srgbClr val="383D63"/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39700" h="139700" prst="divot"/>
              </a:sp3d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fr-FR" dirty="0"/>
              </a:p>
            </p:txBody>
          </p:sp>
        </p:grp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E5DAA120-F27F-A843-6DF8-02BD121759B9}"/>
                </a:ext>
              </a:extLst>
            </p:cNvPr>
            <p:cNvSpPr txBox="1"/>
            <p:nvPr/>
          </p:nvSpPr>
          <p:spPr>
            <a:xfrm>
              <a:off x="4862195" y="1619250"/>
              <a:ext cx="320675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1" algn="r"/>
              <a:r>
                <a:rPr lang="ar-MA" dirty="0">
                  <a:solidFill>
                    <a:schemeClr val="bg1"/>
                  </a:solidFill>
                  <a:latin typeface="Almarai Bold" pitchFamily="2" charset="-78"/>
                  <a:cs typeface="Almarai Bold" pitchFamily="2" charset="-78"/>
                </a:rPr>
                <a:t>البيداغوجيا </a:t>
              </a:r>
              <a:r>
                <a:rPr lang="ar-MA" sz="1800" b="0" dirty="0">
                  <a:solidFill>
                    <a:srgbClr val="E3E3E3"/>
                  </a:solidFill>
                  <a:effectLst/>
                  <a:latin typeface="Almarai Bold" pitchFamily="2" charset="-78"/>
                  <a:ea typeface="Calibri" panose="020F0502020204030204" pitchFamily="34" charset="0"/>
                  <a:cs typeface="Almarai Bold" pitchFamily="2" charset="-78"/>
                </a:rPr>
                <a:t>و أنواعها </a:t>
              </a:r>
              <a:endParaRPr lang="fr-FR" dirty="0">
                <a:solidFill>
                  <a:schemeClr val="bg1"/>
                </a:solidFill>
                <a:latin typeface="Almarai Bold" pitchFamily="2" charset="-78"/>
                <a:cs typeface="Almarai Bold" pitchFamily="2" charset="-78"/>
              </a:endParaRP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829F4B5D-B482-2D97-D0C2-CED2B53D75D6}"/>
              </a:ext>
            </a:extLst>
          </p:cNvPr>
          <p:cNvGrpSpPr/>
          <p:nvPr/>
        </p:nvGrpSpPr>
        <p:grpSpPr>
          <a:xfrm>
            <a:off x="-7135392" y="499163"/>
            <a:ext cx="7885497" cy="599002"/>
            <a:chOff x="2769083" y="1544828"/>
            <a:chExt cx="7885497" cy="599002"/>
          </a:xfrm>
        </p:grpSpPr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4EBBFD3B-274D-D5A4-2361-E142BAAC86BA}"/>
                </a:ext>
              </a:extLst>
            </p:cNvPr>
            <p:cNvGrpSpPr/>
            <p:nvPr/>
          </p:nvGrpSpPr>
          <p:grpSpPr>
            <a:xfrm>
              <a:off x="2769083" y="1544828"/>
              <a:ext cx="7885497" cy="599002"/>
              <a:chOff x="1944303" y="3127317"/>
              <a:chExt cx="7885497" cy="599002"/>
            </a:xfrm>
          </p:grpSpPr>
          <p:sp>
            <p:nvSpPr>
              <p:cNvPr id="14" name="Freeform: Shape 13">
                <a:extLst>
                  <a:ext uri="{FF2B5EF4-FFF2-40B4-BE49-F238E27FC236}">
                    <a16:creationId xmlns:a16="http://schemas.microsoft.com/office/drawing/2014/main" id="{D094F680-105B-6789-07A4-EAEDFD8F18CA}"/>
                  </a:ext>
                </a:extLst>
              </p:cNvPr>
              <p:cNvSpPr/>
              <p:nvPr/>
            </p:nvSpPr>
            <p:spPr>
              <a:xfrm>
                <a:off x="7425740" y="3127317"/>
                <a:ext cx="2404060" cy="598990"/>
              </a:xfrm>
              <a:custGeom>
                <a:avLst/>
                <a:gdLst>
                  <a:gd name="connsiteX0" fmla="*/ 594504 w 5503372"/>
                  <a:gd name="connsiteY0" fmla="*/ 0 h 598990"/>
                  <a:gd name="connsiteX1" fmla="*/ 5503372 w 5503372"/>
                  <a:gd name="connsiteY1" fmla="*/ 0 h 598990"/>
                  <a:gd name="connsiteX2" fmla="*/ 5503372 w 5503372"/>
                  <a:gd name="connsiteY2" fmla="*/ 598990 h 598990"/>
                  <a:gd name="connsiteX3" fmla="*/ 0 w 5503372"/>
                  <a:gd name="connsiteY3" fmla="*/ 598990 h 598990"/>
                  <a:gd name="connsiteX4" fmla="*/ 0 w 5503372"/>
                  <a:gd name="connsiteY4" fmla="*/ 594504 h 5989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03372" h="598990">
                    <a:moveTo>
                      <a:pt x="594504" y="0"/>
                    </a:moveTo>
                    <a:lnTo>
                      <a:pt x="5503372" y="0"/>
                    </a:lnTo>
                    <a:lnTo>
                      <a:pt x="5503372" y="598990"/>
                    </a:lnTo>
                    <a:lnTo>
                      <a:pt x="0" y="598990"/>
                    </a:lnTo>
                    <a:lnTo>
                      <a:pt x="0" y="594504"/>
                    </a:lnTo>
                    <a:close/>
                  </a:path>
                </a:pathLst>
              </a:custGeom>
              <a:solidFill>
                <a:srgbClr val="9EA3B7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lvl="4"/>
                <a:r>
                  <a:rPr lang="ar-MA" dirty="0">
                    <a:latin typeface="Almarai Bold" pitchFamily="2" charset="-78"/>
                    <a:cs typeface="Almarai Bold" pitchFamily="2" charset="-78"/>
                  </a:rPr>
                  <a:t>1</a:t>
                </a:r>
                <a:endParaRPr lang="fr-FR" dirty="0">
                  <a:latin typeface="Almarai Bold" pitchFamily="2" charset="-78"/>
                  <a:cs typeface="Almarai Bold" pitchFamily="2" charset="-78"/>
                </a:endParaRPr>
              </a:p>
            </p:txBody>
          </p:sp>
          <p:sp>
            <p:nvSpPr>
              <p:cNvPr id="15" name="Freeform: Shape 14">
                <a:extLst>
                  <a:ext uri="{FF2B5EF4-FFF2-40B4-BE49-F238E27FC236}">
                    <a16:creationId xmlns:a16="http://schemas.microsoft.com/office/drawing/2014/main" id="{BC438908-9B32-0CFC-0407-9BD88B44CCCE}"/>
                  </a:ext>
                </a:extLst>
              </p:cNvPr>
              <p:cNvSpPr/>
              <p:nvPr/>
            </p:nvSpPr>
            <p:spPr>
              <a:xfrm rot="10800000">
                <a:off x="1944303" y="3127329"/>
                <a:ext cx="6268116" cy="598990"/>
              </a:xfrm>
              <a:custGeom>
                <a:avLst/>
                <a:gdLst>
                  <a:gd name="connsiteX0" fmla="*/ 594504 w 5503372"/>
                  <a:gd name="connsiteY0" fmla="*/ 0 h 598990"/>
                  <a:gd name="connsiteX1" fmla="*/ 5503372 w 5503372"/>
                  <a:gd name="connsiteY1" fmla="*/ 0 h 598990"/>
                  <a:gd name="connsiteX2" fmla="*/ 5503372 w 5503372"/>
                  <a:gd name="connsiteY2" fmla="*/ 598990 h 598990"/>
                  <a:gd name="connsiteX3" fmla="*/ 0 w 5503372"/>
                  <a:gd name="connsiteY3" fmla="*/ 598990 h 598990"/>
                  <a:gd name="connsiteX4" fmla="*/ 0 w 5503372"/>
                  <a:gd name="connsiteY4" fmla="*/ 594504 h 5989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03372" h="598990">
                    <a:moveTo>
                      <a:pt x="594504" y="0"/>
                    </a:moveTo>
                    <a:lnTo>
                      <a:pt x="5503372" y="0"/>
                    </a:lnTo>
                    <a:lnTo>
                      <a:pt x="5503372" y="598990"/>
                    </a:lnTo>
                    <a:lnTo>
                      <a:pt x="0" y="598990"/>
                    </a:lnTo>
                    <a:lnTo>
                      <a:pt x="0" y="594504"/>
                    </a:lnTo>
                    <a:close/>
                  </a:path>
                </a:pathLst>
              </a:custGeom>
              <a:solidFill>
                <a:srgbClr val="383D63"/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39700" h="139700" prst="divot"/>
              </a:sp3d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fr-FR" dirty="0"/>
              </a:p>
            </p:txBody>
          </p:sp>
        </p:grp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366364BA-0D36-6527-D4B8-CCB01F91EEAE}"/>
                </a:ext>
              </a:extLst>
            </p:cNvPr>
            <p:cNvSpPr txBox="1"/>
            <p:nvPr/>
          </p:nvSpPr>
          <p:spPr>
            <a:xfrm>
              <a:off x="5788025" y="1619250"/>
              <a:ext cx="320675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1" algn="ctr"/>
              <a:r>
                <a:rPr lang="ar-MA" dirty="0">
                  <a:solidFill>
                    <a:schemeClr val="bg1"/>
                  </a:solidFill>
                  <a:latin typeface="Almarai Bold" pitchFamily="2" charset="-78"/>
                  <a:cs typeface="Almarai Bold" pitchFamily="2" charset="-78"/>
                </a:rPr>
                <a:t>تمهيد</a:t>
              </a:r>
              <a:endParaRPr lang="fr-FR" dirty="0">
                <a:solidFill>
                  <a:schemeClr val="bg1"/>
                </a:solidFill>
                <a:latin typeface="Almarai Bold" pitchFamily="2" charset="-78"/>
                <a:cs typeface="Almarai Bold" pitchFamily="2" charset="-78"/>
              </a:endParaRP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78B8E77E-47E5-28A4-5C90-A36F48B60580}"/>
              </a:ext>
            </a:extLst>
          </p:cNvPr>
          <p:cNvGrpSpPr/>
          <p:nvPr/>
        </p:nvGrpSpPr>
        <p:grpSpPr>
          <a:xfrm>
            <a:off x="-7269225" y="1514961"/>
            <a:ext cx="8019330" cy="599002"/>
            <a:chOff x="2882900" y="2560626"/>
            <a:chExt cx="7771680" cy="599002"/>
          </a:xfrm>
        </p:grpSpPr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CD9A709D-C417-CFB2-9BE2-4BA07C1E190C}"/>
                </a:ext>
              </a:extLst>
            </p:cNvPr>
            <p:cNvGrpSpPr/>
            <p:nvPr/>
          </p:nvGrpSpPr>
          <p:grpSpPr>
            <a:xfrm>
              <a:off x="2971799" y="2560626"/>
              <a:ext cx="7682781" cy="599002"/>
              <a:chOff x="2147019" y="3127317"/>
              <a:chExt cx="7682781" cy="599002"/>
            </a:xfrm>
          </p:grpSpPr>
          <p:sp>
            <p:nvSpPr>
              <p:cNvPr id="19" name="Freeform: Shape 18">
                <a:extLst>
                  <a:ext uri="{FF2B5EF4-FFF2-40B4-BE49-F238E27FC236}">
                    <a16:creationId xmlns:a16="http://schemas.microsoft.com/office/drawing/2014/main" id="{94084559-701F-AE2E-A9FA-25A0C35AF295}"/>
                  </a:ext>
                </a:extLst>
              </p:cNvPr>
              <p:cNvSpPr/>
              <p:nvPr/>
            </p:nvSpPr>
            <p:spPr>
              <a:xfrm>
                <a:off x="7425740" y="3127317"/>
                <a:ext cx="2404060" cy="598990"/>
              </a:xfrm>
              <a:custGeom>
                <a:avLst/>
                <a:gdLst>
                  <a:gd name="connsiteX0" fmla="*/ 594504 w 5503372"/>
                  <a:gd name="connsiteY0" fmla="*/ 0 h 598990"/>
                  <a:gd name="connsiteX1" fmla="*/ 5503372 w 5503372"/>
                  <a:gd name="connsiteY1" fmla="*/ 0 h 598990"/>
                  <a:gd name="connsiteX2" fmla="*/ 5503372 w 5503372"/>
                  <a:gd name="connsiteY2" fmla="*/ 598990 h 598990"/>
                  <a:gd name="connsiteX3" fmla="*/ 0 w 5503372"/>
                  <a:gd name="connsiteY3" fmla="*/ 598990 h 598990"/>
                  <a:gd name="connsiteX4" fmla="*/ 0 w 5503372"/>
                  <a:gd name="connsiteY4" fmla="*/ 594504 h 5989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03372" h="598990">
                    <a:moveTo>
                      <a:pt x="594504" y="0"/>
                    </a:moveTo>
                    <a:lnTo>
                      <a:pt x="5503372" y="0"/>
                    </a:lnTo>
                    <a:lnTo>
                      <a:pt x="5503372" y="598990"/>
                    </a:lnTo>
                    <a:lnTo>
                      <a:pt x="0" y="598990"/>
                    </a:lnTo>
                    <a:lnTo>
                      <a:pt x="0" y="594504"/>
                    </a:lnTo>
                    <a:close/>
                  </a:path>
                </a:pathLst>
              </a:custGeom>
              <a:solidFill>
                <a:srgbClr val="9EA3B7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lvl="4"/>
                <a:r>
                  <a:rPr lang="ar-MA" dirty="0">
                    <a:latin typeface="Almarai Bold" pitchFamily="2" charset="-78"/>
                    <a:cs typeface="Almarai Bold" pitchFamily="2" charset="-78"/>
                  </a:rPr>
                  <a:t>2</a:t>
                </a:r>
                <a:endParaRPr lang="fr-FR" dirty="0">
                  <a:latin typeface="Almarai Bold" pitchFamily="2" charset="-78"/>
                  <a:cs typeface="Almarai Bold" pitchFamily="2" charset="-78"/>
                </a:endParaRPr>
              </a:p>
            </p:txBody>
          </p:sp>
          <p:sp>
            <p:nvSpPr>
              <p:cNvPr id="20" name="Freeform: Shape 19">
                <a:extLst>
                  <a:ext uri="{FF2B5EF4-FFF2-40B4-BE49-F238E27FC236}">
                    <a16:creationId xmlns:a16="http://schemas.microsoft.com/office/drawing/2014/main" id="{912AA376-54B0-4EF1-097A-263782456F25}"/>
                  </a:ext>
                </a:extLst>
              </p:cNvPr>
              <p:cNvSpPr/>
              <p:nvPr/>
            </p:nvSpPr>
            <p:spPr>
              <a:xfrm rot="10800000">
                <a:off x="2147019" y="3127329"/>
                <a:ext cx="6065399" cy="598990"/>
              </a:xfrm>
              <a:custGeom>
                <a:avLst/>
                <a:gdLst>
                  <a:gd name="connsiteX0" fmla="*/ 594504 w 5503372"/>
                  <a:gd name="connsiteY0" fmla="*/ 0 h 598990"/>
                  <a:gd name="connsiteX1" fmla="*/ 5503372 w 5503372"/>
                  <a:gd name="connsiteY1" fmla="*/ 0 h 598990"/>
                  <a:gd name="connsiteX2" fmla="*/ 5503372 w 5503372"/>
                  <a:gd name="connsiteY2" fmla="*/ 598990 h 598990"/>
                  <a:gd name="connsiteX3" fmla="*/ 0 w 5503372"/>
                  <a:gd name="connsiteY3" fmla="*/ 598990 h 598990"/>
                  <a:gd name="connsiteX4" fmla="*/ 0 w 5503372"/>
                  <a:gd name="connsiteY4" fmla="*/ 594504 h 5989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03372" h="598990">
                    <a:moveTo>
                      <a:pt x="594504" y="0"/>
                    </a:moveTo>
                    <a:lnTo>
                      <a:pt x="5503372" y="0"/>
                    </a:lnTo>
                    <a:lnTo>
                      <a:pt x="5503372" y="598990"/>
                    </a:lnTo>
                    <a:lnTo>
                      <a:pt x="0" y="598990"/>
                    </a:lnTo>
                    <a:lnTo>
                      <a:pt x="0" y="594504"/>
                    </a:lnTo>
                    <a:close/>
                  </a:path>
                </a:pathLst>
              </a:custGeom>
              <a:solidFill>
                <a:srgbClr val="383D63"/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39700" h="139700" prst="divot"/>
              </a:sp3d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fr-FR"/>
              </a:p>
            </p:txBody>
          </p:sp>
        </p:grp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964D6751-E46D-B728-9DED-6414780AE71A}"/>
                </a:ext>
              </a:extLst>
            </p:cNvPr>
            <p:cNvSpPr txBox="1"/>
            <p:nvPr/>
          </p:nvSpPr>
          <p:spPr>
            <a:xfrm>
              <a:off x="2882900" y="2621204"/>
              <a:ext cx="531963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ar-MA" sz="1800" b="0" dirty="0">
                  <a:solidFill>
                    <a:srgbClr val="E3E3E3"/>
                  </a:solidFill>
                  <a:effectLst/>
                  <a:latin typeface="Almarai Bold" pitchFamily="2" charset="-78"/>
                  <a:ea typeface="Calibri" panose="020F0502020204030204" pitchFamily="34" charset="0"/>
                  <a:cs typeface="Almarai Bold" pitchFamily="2" charset="-78"/>
                </a:rPr>
                <a:t>الديداكتيك و أنواعه </a:t>
              </a:r>
              <a:endParaRPr lang="fr-FR" dirty="0">
                <a:solidFill>
                  <a:schemeClr val="bg1"/>
                </a:solidFill>
                <a:latin typeface="Almarai Bold" pitchFamily="2" charset="-78"/>
                <a:cs typeface="Almarai Bold" pitchFamily="2" charset="-78"/>
              </a:endParaRP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5FB36E19-A1D9-D95D-AF02-7480E3B65F89}"/>
              </a:ext>
            </a:extLst>
          </p:cNvPr>
          <p:cNvGrpSpPr/>
          <p:nvPr/>
        </p:nvGrpSpPr>
        <p:grpSpPr>
          <a:xfrm>
            <a:off x="-6533813" y="2591325"/>
            <a:ext cx="7885497" cy="599002"/>
            <a:chOff x="2769083" y="4592221"/>
            <a:chExt cx="7885497" cy="599002"/>
          </a:xfrm>
        </p:grpSpPr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5ECD0A9E-455A-663F-28E4-196133AA162A}"/>
                </a:ext>
              </a:extLst>
            </p:cNvPr>
            <p:cNvGrpSpPr/>
            <p:nvPr/>
          </p:nvGrpSpPr>
          <p:grpSpPr>
            <a:xfrm>
              <a:off x="2769083" y="4592221"/>
              <a:ext cx="7885497" cy="599002"/>
              <a:chOff x="1944303" y="3127317"/>
              <a:chExt cx="7885497" cy="599002"/>
            </a:xfrm>
          </p:grpSpPr>
          <p:sp>
            <p:nvSpPr>
              <p:cNvPr id="27" name="Freeform: Shape 26">
                <a:extLst>
                  <a:ext uri="{FF2B5EF4-FFF2-40B4-BE49-F238E27FC236}">
                    <a16:creationId xmlns:a16="http://schemas.microsoft.com/office/drawing/2014/main" id="{FA3C5B7C-4D41-1055-0E4B-695BAAC88649}"/>
                  </a:ext>
                </a:extLst>
              </p:cNvPr>
              <p:cNvSpPr/>
              <p:nvPr/>
            </p:nvSpPr>
            <p:spPr>
              <a:xfrm>
                <a:off x="7425740" y="3127317"/>
                <a:ext cx="2404060" cy="598990"/>
              </a:xfrm>
              <a:custGeom>
                <a:avLst/>
                <a:gdLst>
                  <a:gd name="connsiteX0" fmla="*/ 594504 w 5503372"/>
                  <a:gd name="connsiteY0" fmla="*/ 0 h 598990"/>
                  <a:gd name="connsiteX1" fmla="*/ 5503372 w 5503372"/>
                  <a:gd name="connsiteY1" fmla="*/ 0 h 598990"/>
                  <a:gd name="connsiteX2" fmla="*/ 5503372 w 5503372"/>
                  <a:gd name="connsiteY2" fmla="*/ 598990 h 598990"/>
                  <a:gd name="connsiteX3" fmla="*/ 0 w 5503372"/>
                  <a:gd name="connsiteY3" fmla="*/ 598990 h 598990"/>
                  <a:gd name="connsiteX4" fmla="*/ 0 w 5503372"/>
                  <a:gd name="connsiteY4" fmla="*/ 594504 h 5989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03372" h="598990">
                    <a:moveTo>
                      <a:pt x="594504" y="0"/>
                    </a:moveTo>
                    <a:lnTo>
                      <a:pt x="5503372" y="0"/>
                    </a:lnTo>
                    <a:lnTo>
                      <a:pt x="5503372" y="598990"/>
                    </a:lnTo>
                    <a:lnTo>
                      <a:pt x="0" y="598990"/>
                    </a:lnTo>
                    <a:lnTo>
                      <a:pt x="0" y="594504"/>
                    </a:lnTo>
                    <a:close/>
                  </a:path>
                </a:pathLst>
              </a:custGeom>
              <a:solidFill>
                <a:srgbClr val="9EA3B7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lvl="4" algn="ctr"/>
                <a:r>
                  <a:rPr lang="ar-MA" dirty="0">
                    <a:latin typeface="Almarai Bold" pitchFamily="2" charset="-78"/>
                    <a:cs typeface="Almarai Bold" pitchFamily="2" charset="-78"/>
                  </a:rPr>
                  <a:t>3</a:t>
                </a:r>
                <a:endParaRPr lang="fr-FR" dirty="0">
                  <a:latin typeface="Almarai Bold" pitchFamily="2" charset="-78"/>
                  <a:cs typeface="Almarai Bold" pitchFamily="2" charset="-78"/>
                </a:endParaRPr>
              </a:p>
            </p:txBody>
          </p:sp>
          <p:sp>
            <p:nvSpPr>
              <p:cNvPr id="28" name="Freeform: Shape 27">
                <a:extLst>
                  <a:ext uri="{FF2B5EF4-FFF2-40B4-BE49-F238E27FC236}">
                    <a16:creationId xmlns:a16="http://schemas.microsoft.com/office/drawing/2014/main" id="{D8D901C0-4431-276F-B733-6D1E639497E8}"/>
                  </a:ext>
                </a:extLst>
              </p:cNvPr>
              <p:cNvSpPr/>
              <p:nvPr/>
            </p:nvSpPr>
            <p:spPr>
              <a:xfrm rot="10800000">
                <a:off x="1944303" y="3127329"/>
                <a:ext cx="6268116" cy="598990"/>
              </a:xfrm>
              <a:custGeom>
                <a:avLst/>
                <a:gdLst>
                  <a:gd name="connsiteX0" fmla="*/ 594504 w 5503372"/>
                  <a:gd name="connsiteY0" fmla="*/ 0 h 598990"/>
                  <a:gd name="connsiteX1" fmla="*/ 5503372 w 5503372"/>
                  <a:gd name="connsiteY1" fmla="*/ 0 h 598990"/>
                  <a:gd name="connsiteX2" fmla="*/ 5503372 w 5503372"/>
                  <a:gd name="connsiteY2" fmla="*/ 598990 h 598990"/>
                  <a:gd name="connsiteX3" fmla="*/ 0 w 5503372"/>
                  <a:gd name="connsiteY3" fmla="*/ 598990 h 598990"/>
                  <a:gd name="connsiteX4" fmla="*/ 0 w 5503372"/>
                  <a:gd name="connsiteY4" fmla="*/ 594504 h 5989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03372" h="598990">
                    <a:moveTo>
                      <a:pt x="594504" y="0"/>
                    </a:moveTo>
                    <a:lnTo>
                      <a:pt x="5503372" y="0"/>
                    </a:lnTo>
                    <a:lnTo>
                      <a:pt x="5503372" y="598990"/>
                    </a:lnTo>
                    <a:lnTo>
                      <a:pt x="0" y="598990"/>
                    </a:lnTo>
                    <a:lnTo>
                      <a:pt x="0" y="594504"/>
                    </a:lnTo>
                    <a:close/>
                  </a:path>
                </a:pathLst>
              </a:custGeom>
              <a:solidFill>
                <a:srgbClr val="383D63"/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39700" h="139700" prst="divot"/>
              </a:sp3d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fr-FR"/>
              </a:p>
            </p:txBody>
          </p:sp>
        </p:grp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6C3D79E6-5047-787F-9FDD-16D15ED104DF}"/>
                </a:ext>
              </a:extLst>
            </p:cNvPr>
            <p:cNvSpPr txBox="1"/>
            <p:nvPr/>
          </p:nvSpPr>
          <p:spPr>
            <a:xfrm>
              <a:off x="2769083" y="4707050"/>
              <a:ext cx="535531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1" algn="r"/>
              <a:r>
                <a:rPr lang="ar-MA" dirty="0">
                  <a:solidFill>
                    <a:schemeClr val="bg1"/>
                  </a:solidFill>
                  <a:latin typeface="Almarai Bold" pitchFamily="2" charset="-78"/>
                  <a:cs typeface="Almarai Bold" pitchFamily="2" charset="-78"/>
                </a:rPr>
                <a:t>البيداغوجيا </a:t>
              </a:r>
              <a:r>
                <a:rPr lang="ar-MA" sz="1800" b="0" dirty="0">
                  <a:solidFill>
                    <a:srgbClr val="E3E3E3"/>
                  </a:solidFill>
                  <a:effectLst/>
                  <a:latin typeface="Almarai Bold" pitchFamily="2" charset="-78"/>
                  <a:ea typeface="Calibri" panose="020F0502020204030204" pitchFamily="34" charset="0"/>
                  <a:cs typeface="Almarai Bold" pitchFamily="2" charset="-78"/>
                </a:rPr>
                <a:t>و أنواعها </a:t>
              </a:r>
              <a:endParaRPr lang="fr-FR" dirty="0">
                <a:solidFill>
                  <a:schemeClr val="bg1"/>
                </a:solidFill>
                <a:latin typeface="Almarai Bold" pitchFamily="2" charset="-78"/>
                <a:cs typeface="Almarai Bold" pitchFamily="2" charset="-78"/>
              </a:endParaRP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87C95013-B85F-0FA8-7D61-BBA3F2FFB5BF}"/>
              </a:ext>
            </a:extLst>
          </p:cNvPr>
          <p:cNvGrpSpPr/>
          <p:nvPr/>
        </p:nvGrpSpPr>
        <p:grpSpPr>
          <a:xfrm>
            <a:off x="-7135392" y="3537191"/>
            <a:ext cx="7885497" cy="599002"/>
            <a:chOff x="2769083" y="4592221"/>
            <a:chExt cx="7885497" cy="599002"/>
          </a:xfrm>
        </p:grpSpPr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0C3BC130-521E-E91E-D285-99C03399F18E}"/>
                </a:ext>
              </a:extLst>
            </p:cNvPr>
            <p:cNvGrpSpPr/>
            <p:nvPr/>
          </p:nvGrpSpPr>
          <p:grpSpPr>
            <a:xfrm>
              <a:off x="2769083" y="4592221"/>
              <a:ext cx="7885497" cy="599002"/>
              <a:chOff x="1944303" y="3127317"/>
              <a:chExt cx="7885497" cy="599002"/>
            </a:xfrm>
          </p:grpSpPr>
          <p:sp>
            <p:nvSpPr>
              <p:cNvPr id="33" name="Freeform: Shape 32">
                <a:extLst>
                  <a:ext uri="{FF2B5EF4-FFF2-40B4-BE49-F238E27FC236}">
                    <a16:creationId xmlns:a16="http://schemas.microsoft.com/office/drawing/2014/main" id="{B6EEF9D1-49AA-3151-F269-4C24E9DF5130}"/>
                  </a:ext>
                </a:extLst>
              </p:cNvPr>
              <p:cNvSpPr/>
              <p:nvPr/>
            </p:nvSpPr>
            <p:spPr>
              <a:xfrm>
                <a:off x="7425740" y="3127317"/>
                <a:ext cx="2404060" cy="598990"/>
              </a:xfrm>
              <a:custGeom>
                <a:avLst/>
                <a:gdLst>
                  <a:gd name="connsiteX0" fmla="*/ 594504 w 5503372"/>
                  <a:gd name="connsiteY0" fmla="*/ 0 h 598990"/>
                  <a:gd name="connsiteX1" fmla="*/ 5503372 w 5503372"/>
                  <a:gd name="connsiteY1" fmla="*/ 0 h 598990"/>
                  <a:gd name="connsiteX2" fmla="*/ 5503372 w 5503372"/>
                  <a:gd name="connsiteY2" fmla="*/ 598990 h 598990"/>
                  <a:gd name="connsiteX3" fmla="*/ 0 w 5503372"/>
                  <a:gd name="connsiteY3" fmla="*/ 598990 h 598990"/>
                  <a:gd name="connsiteX4" fmla="*/ 0 w 5503372"/>
                  <a:gd name="connsiteY4" fmla="*/ 594504 h 5989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03372" h="598990">
                    <a:moveTo>
                      <a:pt x="594504" y="0"/>
                    </a:moveTo>
                    <a:lnTo>
                      <a:pt x="5503372" y="0"/>
                    </a:lnTo>
                    <a:lnTo>
                      <a:pt x="5503372" y="598990"/>
                    </a:lnTo>
                    <a:lnTo>
                      <a:pt x="0" y="598990"/>
                    </a:lnTo>
                    <a:lnTo>
                      <a:pt x="0" y="594504"/>
                    </a:lnTo>
                    <a:close/>
                  </a:path>
                </a:pathLst>
              </a:custGeom>
              <a:solidFill>
                <a:srgbClr val="9EA3B7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lvl="3" algn="ctr"/>
                <a:r>
                  <a:rPr lang="ar-MA" dirty="0">
                    <a:latin typeface="Almarai Bold" pitchFamily="2" charset="-78"/>
                    <a:cs typeface="Almarai Bold" pitchFamily="2" charset="-78"/>
                  </a:rPr>
                  <a:t>4</a:t>
                </a:r>
                <a:endParaRPr lang="fr-FR" dirty="0">
                  <a:latin typeface="Almarai Bold" pitchFamily="2" charset="-78"/>
                  <a:cs typeface="Almarai Bold" pitchFamily="2" charset="-78"/>
                </a:endParaRPr>
              </a:p>
            </p:txBody>
          </p:sp>
          <p:sp>
            <p:nvSpPr>
              <p:cNvPr id="34" name="Freeform: Shape 33">
                <a:extLst>
                  <a:ext uri="{FF2B5EF4-FFF2-40B4-BE49-F238E27FC236}">
                    <a16:creationId xmlns:a16="http://schemas.microsoft.com/office/drawing/2014/main" id="{1A4A566E-1704-B1B8-BDC1-9DC197F77886}"/>
                  </a:ext>
                </a:extLst>
              </p:cNvPr>
              <p:cNvSpPr/>
              <p:nvPr/>
            </p:nvSpPr>
            <p:spPr>
              <a:xfrm rot="10800000">
                <a:off x="1944303" y="3127329"/>
                <a:ext cx="6268116" cy="598990"/>
              </a:xfrm>
              <a:custGeom>
                <a:avLst/>
                <a:gdLst>
                  <a:gd name="connsiteX0" fmla="*/ 594504 w 5503372"/>
                  <a:gd name="connsiteY0" fmla="*/ 0 h 598990"/>
                  <a:gd name="connsiteX1" fmla="*/ 5503372 w 5503372"/>
                  <a:gd name="connsiteY1" fmla="*/ 0 h 598990"/>
                  <a:gd name="connsiteX2" fmla="*/ 5503372 w 5503372"/>
                  <a:gd name="connsiteY2" fmla="*/ 598990 h 598990"/>
                  <a:gd name="connsiteX3" fmla="*/ 0 w 5503372"/>
                  <a:gd name="connsiteY3" fmla="*/ 598990 h 598990"/>
                  <a:gd name="connsiteX4" fmla="*/ 0 w 5503372"/>
                  <a:gd name="connsiteY4" fmla="*/ 594504 h 5989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03372" h="598990">
                    <a:moveTo>
                      <a:pt x="594504" y="0"/>
                    </a:moveTo>
                    <a:lnTo>
                      <a:pt x="5503372" y="0"/>
                    </a:lnTo>
                    <a:lnTo>
                      <a:pt x="5503372" y="598990"/>
                    </a:lnTo>
                    <a:lnTo>
                      <a:pt x="0" y="598990"/>
                    </a:lnTo>
                    <a:lnTo>
                      <a:pt x="0" y="594504"/>
                    </a:lnTo>
                    <a:close/>
                  </a:path>
                </a:pathLst>
              </a:custGeom>
              <a:solidFill>
                <a:srgbClr val="383D63"/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39700" h="139700" prst="divot"/>
              </a:sp3d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fr-FR"/>
              </a:p>
            </p:txBody>
          </p:sp>
        </p:grp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994ADDAC-D490-DD71-55BE-9ABCD9AB43EB}"/>
                </a:ext>
              </a:extLst>
            </p:cNvPr>
            <p:cNvSpPr txBox="1"/>
            <p:nvPr/>
          </p:nvSpPr>
          <p:spPr>
            <a:xfrm>
              <a:off x="2769083" y="4707050"/>
              <a:ext cx="535531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1" algn="r"/>
              <a:r>
                <a:rPr lang="ar-MA" dirty="0">
                  <a:solidFill>
                    <a:schemeClr val="bg1"/>
                  </a:solidFill>
                  <a:latin typeface="Almarai Bold" pitchFamily="2" charset="-78"/>
                  <a:cs typeface="Almarai Bold" pitchFamily="2" charset="-78"/>
                </a:rPr>
                <a:t>العلاقة بين </a:t>
              </a:r>
              <a:r>
                <a:rPr lang="ar-MA" sz="1800" b="0" dirty="0">
                  <a:solidFill>
                    <a:srgbClr val="E3E3E3"/>
                  </a:solidFill>
                  <a:effectLst/>
                  <a:latin typeface="Almarai Bold" pitchFamily="2" charset="-78"/>
                  <a:ea typeface="Calibri" panose="020F0502020204030204" pitchFamily="34" charset="0"/>
                  <a:cs typeface="Almarai Bold" pitchFamily="2" charset="-78"/>
                </a:rPr>
                <a:t>الديداكتيك و </a:t>
              </a:r>
              <a:r>
                <a:rPr lang="ar-MA" dirty="0">
                  <a:solidFill>
                    <a:schemeClr val="bg1"/>
                  </a:solidFill>
                  <a:latin typeface="Almarai Bold" pitchFamily="2" charset="-78"/>
                  <a:cs typeface="Almarai Bold" pitchFamily="2" charset="-78"/>
                </a:rPr>
                <a:t>البيداغوجيا</a:t>
              </a:r>
              <a:endParaRPr lang="fr-FR" dirty="0">
                <a:solidFill>
                  <a:schemeClr val="bg1"/>
                </a:solidFill>
                <a:latin typeface="Almarai Bold" pitchFamily="2" charset="-78"/>
                <a:cs typeface="Almarai Bold" pitchFamily="2" charset="-78"/>
              </a:endParaRPr>
            </a:p>
          </p:txBody>
        </p:sp>
      </p:grpSp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id="{6FC24621-4EB1-8F60-B794-6F27AABB9E3C}"/>
              </a:ext>
            </a:extLst>
          </p:cNvPr>
          <p:cNvSpPr/>
          <p:nvPr/>
        </p:nvSpPr>
        <p:spPr>
          <a:xfrm>
            <a:off x="7795569" y="836840"/>
            <a:ext cx="2899225" cy="598990"/>
          </a:xfrm>
          <a:prstGeom prst="roundRect">
            <a:avLst/>
          </a:prstGeom>
          <a:solidFill>
            <a:srgbClr val="383D6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dirty="0">
                <a:latin typeface="Almarai Bold" pitchFamily="2" charset="-78"/>
                <a:cs typeface="Almarai Bold" pitchFamily="2" charset="-78"/>
              </a:rPr>
              <a:t>بيداغوجية حل المشكلات </a:t>
            </a:r>
          </a:p>
        </p:txBody>
      </p:sp>
      <p:sp>
        <p:nvSpPr>
          <p:cNvPr id="43" name="Oval 42">
            <a:extLst>
              <a:ext uri="{FF2B5EF4-FFF2-40B4-BE49-F238E27FC236}">
                <a16:creationId xmlns:a16="http://schemas.microsoft.com/office/drawing/2014/main" id="{6D1C149F-C8E9-79AF-1B53-CB0D029BA23A}"/>
              </a:ext>
            </a:extLst>
          </p:cNvPr>
          <p:cNvSpPr/>
          <p:nvPr/>
        </p:nvSpPr>
        <p:spPr>
          <a:xfrm>
            <a:off x="11407705" y="1002813"/>
            <a:ext cx="273447" cy="273447"/>
          </a:xfrm>
          <a:prstGeom prst="ellipse">
            <a:avLst/>
          </a:prstGeom>
          <a:solidFill>
            <a:srgbClr val="383D63"/>
          </a:solidFill>
          <a:ln>
            <a:solidFill>
              <a:srgbClr val="383D6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53" name="Straight Connector 52">
            <a:extLst>
              <a:ext uri="{FF2B5EF4-FFF2-40B4-BE49-F238E27FC236}">
                <a16:creationId xmlns:a16="http://schemas.microsoft.com/office/drawing/2014/main" id="{46409E8D-F64A-B920-B697-06F6E917D11F}"/>
              </a:ext>
            </a:extLst>
          </p:cNvPr>
          <p:cNvCxnSpPr/>
          <p:nvPr/>
        </p:nvCxnSpPr>
        <p:spPr>
          <a:xfrm flipH="1">
            <a:off x="10644944" y="1142810"/>
            <a:ext cx="917278" cy="0"/>
          </a:xfrm>
          <a:prstGeom prst="line">
            <a:avLst/>
          </a:prstGeom>
          <a:ln w="38100">
            <a:solidFill>
              <a:srgbClr val="383D6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Oval 63">
            <a:extLst>
              <a:ext uri="{FF2B5EF4-FFF2-40B4-BE49-F238E27FC236}">
                <a16:creationId xmlns:a16="http://schemas.microsoft.com/office/drawing/2014/main" id="{56ECB549-CB54-3F6D-394F-0133240E3E4F}"/>
              </a:ext>
            </a:extLst>
          </p:cNvPr>
          <p:cNvSpPr/>
          <p:nvPr/>
        </p:nvSpPr>
        <p:spPr>
          <a:xfrm>
            <a:off x="11485664" y="1085535"/>
            <a:ext cx="101600" cy="101600"/>
          </a:xfrm>
          <a:prstGeom prst="ellipse">
            <a:avLst/>
          </a:prstGeom>
          <a:solidFill>
            <a:srgbClr val="9EA3B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76" name="Group 75">
            <a:extLst>
              <a:ext uri="{FF2B5EF4-FFF2-40B4-BE49-F238E27FC236}">
                <a16:creationId xmlns:a16="http://schemas.microsoft.com/office/drawing/2014/main" id="{1CE98778-29BA-237E-11A7-A120253EE888}"/>
              </a:ext>
            </a:extLst>
          </p:cNvPr>
          <p:cNvGrpSpPr>
            <a:grpSpLocks/>
          </p:cNvGrpSpPr>
          <p:nvPr/>
        </p:nvGrpSpPr>
        <p:grpSpPr>
          <a:xfrm>
            <a:off x="0" y="6259007"/>
            <a:ext cx="12192000" cy="598993"/>
            <a:chOff x="0" y="6259007"/>
            <a:chExt cx="12192000" cy="598993"/>
          </a:xfrm>
        </p:grpSpPr>
        <p:sp>
          <p:nvSpPr>
            <p:cNvPr id="77" name="Rectangle 76">
              <a:extLst>
                <a:ext uri="{FF2B5EF4-FFF2-40B4-BE49-F238E27FC236}">
                  <a16:creationId xmlns:a16="http://schemas.microsoft.com/office/drawing/2014/main" id="{22CA6243-9E6C-0CF8-C515-6C34CF88A301}"/>
                </a:ext>
              </a:extLst>
            </p:cNvPr>
            <p:cNvSpPr>
              <a:spLocks/>
            </p:cNvSpPr>
            <p:nvPr/>
          </p:nvSpPr>
          <p:spPr>
            <a:xfrm>
              <a:off x="0" y="6259010"/>
              <a:ext cx="12192000" cy="598990"/>
            </a:xfrm>
            <a:prstGeom prst="rect">
              <a:avLst/>
            </a:prstGeom>
            <a:solidFill>
              <a:srgbClr val="383D6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6"/>
              <a:r>
                <a:rPr lang="ar-MA" sz="2400" dirty="0">
                  <a:latin typeface="Almarai Bold" pitchFamily="2" charset="-78"/>
                  <a:cs typeface="Almarai Bold" pitchFamily="2" charset="-78"/>
                </a:rPr>
                <a:t> </a:t>
              </a:r>
              <a:endParaRPr lang="fr-FR" sz="2400" dirty="0">
                <a:latin typeface="Almarai Bold" pitchFamily="2" charset="-78"/>
                <a:cs typeface="Almarai Bold" pitchFamily="2" charset="-78"/>
              </a:endParaRPr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76BB1007-B146-4B0C-B0C7-6BE2363E033D}"/>
                </a:ext>
              </a:extLst>
            </p:cNvPr>
            <p:cNvSpPr>
              <a:spLocks/>
            </p:cNvSpPr>
            <p:nvPr/>
          </p:nvSpPr>
          <p:spPr>
            <a:xfrm rot="16200000" flipV="1">
              <a:off x="10612343" y="5278343"/>
              <a:ext cx="598989" cy="2560317"/>
            </a:xfrm>
            <a:custGeom>
              <a:avLst/>
              <a:gdLst>
                <a:gd name="connsiteX0" fmla="*/ 860323 w 860323"/>
                <a:gd name="connsiteY0" fmla="*/ 4391640 h 5350653"/>
                <a:gd name="connsiteX1" fmla="*/ 860323 w 860323"/>
                <a:gd name="connsiteY1" fmla="*/ 0 h 5350653"/>
                <a:gd name="connsiteX2" fmla="*/ 0 w 860323"/>
                <a:gd name="connsiteY2" fmla="*/ 0 h 5350653"/>
                <a:gd name="connsiteX3" fmla="*/ 0 w 860323"/>
                <a:gd name="connsiteY3" fmla="*/ 5350653 h 5350653"/>
                <a:gd name="connsiteX4" fmla="*/ 51263 w 860323"/>
                <a:gd name="connsiteY4" fmla="*/ 5303381 h 5350653"/>
                <a:gd name="connsiteX5" fmla="*/ 740624 w 860323"/>
                <a:gd name="connsiteY5" fmla="*/ 4410199 h 53506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60323" h="5350653">
                  <a:moveTo>
                    <a:pt x="860323" y="4391640"/>
                  </a:moveTo>
                  <a:lnTo>
                    <a:pt x="860323" y="0"/>
                  </a:lnTo>
                  <a:lnTo>
                    <a:pt x="0" y="0"/>
                  </a:lnTo>
                  <a:lnTo>
                    <a:pt x="0" y="5350653"/>
                  </a:lnTo>
                  <a:lnTo>
                    <a:pt x="51263" y="5303381"/>
                  </a:lnTo>
                  <a:cubicBezTo>
                    <a:pt x="254192" y="5071082"/>
                    <a:pt x="403404" y="4518411"/>
                    <a:pt x="740624" y="4410199"/>
                  </a:cubicBezTo>
                  <a:close/>
                </a:path>
              </a:pathLst>
            </a:custGeom>
            <a:solidFill>
              <a:srgbClr val="9EA3B7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wrap="square" rtlCol="0" anchor="ctr">
              <a:noAutofit/>
            </a:bodyPr>
            <a:lstStyle/>
            <a:p>
              <a:pPr algn="ctr"/>
              <a:r>
                <a:rPr lang="ar-MA" sz="2400" dirty="0">
                  <a:latin typeface="Almarai Bold" pitchFamily="2" charset="-78"/>
                  <a:cs typeface="Almarai Bold" pitchFamily="2" charset="-78"/>
                </a:rPr>
                <a:t> </a:t>
              </a:r>
              <a:endParaRPr lang="fr-FR" sz="2400" dirty="0">
                <a:latin typeface="Almarai Bold" pitchFamily="2" charset="-78"/>
                <a:cs typeface="Almarai Bold" pitchFamily="2" charset="-78"/>
              </a:endParaRPr>
            </a:p>
          </p:txBody>
        </p:sp>
      </p:grpSp>
      <p:sp>
        <p:nvSpPr>
          <p:cNvPr id="79" name="Rectangle 78">
            <a:extLst>
              <a:ext uri="{FF2B5EF4-FFF2-40B4-BE49-F238E27FC236}">
                <a16:creationId xmlns:a16="http://schemas.microsoft.com/office/drawing/2014/main" id="{FC50D15E-A76A-001E-560E-F4276C072DD9}"/>
              </a:ext>
            </a:extLst>
          </p:cNvPr>
          <p:cNvSpPr/>
          <p:nvPr/>
        </p:nvSpPr>
        <p:spPr>
          <a:xfrm>
            <a:off x="1" y="6259006"/>
            <a:ext cx="986366" cy="598990"/>
          </a:xfrm>
          <a:prstGeom prst="rect">
            <a:avLst/>
          </a:prstGeom>
          <a:solidFill>
            <a:srgbClr val="383D6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dirty="0">
                <a:latin typeface="Almarai Bold" pitchFamily="2" charset="-78"/>
                <a:cs typeface="Almarai Bold" pitchFamily="2" charset="-78"/>
              </a:rPr>
              <a:t>10</a:t>
            </a:r>
            <a:endParaRPr lang="fr-FR" dirty="0">
              <a:latin typeface="Almarai Bold" pitchFamily="2" charset="-78"/>
              <a:cs typeface="Almarai Bold" pitchFamily="2" charset="-78"/>
            </a:endParaRPr>
          </a:p>
        </p:txBody>
      </p:sp>
      <p:cxnSp>
        <p:nvCxnSpPr>
          <p:cNvPr id="80" name="Straight Connector 79">
            <a:extLst>
              <a:ext uri="{FF2B5EF4-FFF2-40B4-BE49-F238E27FC236}">
                <a16:creationId xmlns:a16="http://schemas.microsoft.com/office/drawing/2014/main" id="{D4772E73-0496-F640-60A9-173FE5630C10}"/>
              </a:ext>
            </a:extLst>
          </p:cNvPr>
          <p:cNvCxnSpPr/>
          <p:nvPr/>
        </p:nvCxnSpPr>
        <p:spPr>
          <a:xfrm>
            <a:off x="1006667" y="6259003"/>
            <a:ext cx="0" cy="598997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9" name="Rectangle 8">
            <a:extLst>
              <a:ext uri="{FF2B5EF4-FFF2-40B4-BE49-F238E27FC236}">
                <a16:creationId xmlns:a16="http://schemas.microsoft.com/office/drawing/2014/main" id="{10F75EA0-4525-9FA2-C30F-1AF08B514FA8}"/>
              </a:ext>
            </a:extLst>
          </p:cNvPr>
          <p:cNvSpPr/>
          <p:nvPr/>
        </p:nvSpPr>
        <p:spPr>
          <a:xfrm>
            <a:off x="1747878" y="1536597"/>
            <a:ext cx="9918339" cy="4452876"/>
          </a:xfrm>
          <a:prstGeom prst="rect">
            <a:avLst/>
          </a:prstGeom>
          <a:solidFill>
            <a:srgbClr val="9EA3B7"/>
          </a:solidFill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710690" marR="0" algn="r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</a:pPr>
            <a:r>
              <a:rPr lang="ar-MA" sz="1800" dirty="0">
                <a:effectLst/>
                <a:latin typeface="Almarai Bold" pitchFamily="2" charset="-78"/>
                <a:ea typeface="Calibri" panose="020F0502020204030204" pitchFamily="34" charset="0"/>
                <a:cs typeface="Almarai Bold" pitchFamily="2" charset="-78"/>
              </a:rPr>
              <a:t>هي مجموع العمليات التي يقوم بها المتعلم باستخدام وتوظيف مكتسباته السابقة في التغلب على موقف تعليمي جديد بالسيطرة عليه والوصول الى حله</a:t>
            </a:r>
            <a:endParaRPr lang="fr-FR" sz="1800" dirty="0">
              <a:effectLst/>
              <a:latin typeface="Almarai Bold" pitchFamily="2" charset="-78"/>
              <a:ea typeface="Calibri" panose="020F0502020204030204" pitchFamily="34" charset="0"/>
              <a:cs typeface="Almarai Bold" pitchFamily="2" charset="-78"/>
            </a:endParaRPr>
          </a:p>
          <a:p>
            <a:pPr algn="r">
              <a:lnSpc>
                <a:spcPct val="200000"/>
              </a:lnSpc>
            </a:pPr>
            <a:r>
              <a:rPr lang="ar-MA" dirty="0">
                <a:latin typeface="Almarai Bold" pitchFamily="2" charset="-78"/>
                <a:ea typeface="Calibri" panose="020F0502020204030204" pitchFamily="34" charset="0"/>
                <a:cs typeface="Almarai Bold" pitchFamily="2" charset="-78"/>
              </a:rPr>
              <a:t>من أبرز أهدافها :</a:t>
            </a:r>
          </a:p>
          <a:p>
            <a:pPr marL="1996440" marR="0" indent="-285750" algn="r" rt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Wingdings" panose="05000000000000000000" pitchFamily="2" charset="2"/>
              <a:buChar char="ü"/>
            </a:pPr>
            <a:r>
              <a:rPr lang="ar-SA" dirty="0">
                <a:latin typeface="Almarai Bold" pitchFamily="2" charset="-78"/>
                <a:cs typeface="Almarai Bold" pitchFamily="2" charset="-78"/>
              </a:rPr>
              <a:t>تنمیة الجانب العقلي والذھني للمتعلم ؛</a:t>
            </a:r>
            <a:endParaRPr lang="ar-MA" dirty="0">
              <a:latin typeface="Almarai Bold" pitchFamily="2" charset="-78"/>
              <a:cs typeface="Almarai Bold" pitchFamily="2" charset="-78"/>
            </a:endParaRPr>
          </a:p>
          <a:p>
            <a:pPr marL="1996440" marR="0" indent="-285750" algn="r" rt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Wingdings" panose="05000000000000000000" pitchFamily="2" charset="2"/>
              <a:buChar char="ü"/>
            </a:pPr>
            <a:r>
              <a:rPr lang="ar-SA" dirty="0">
                <a:latin typeface="Almarai Bold" pitchFamily="2" charset="-78"/>
                <a:cs typeface="Almarai Bold" pitchFamily="2" charset="-78"/>
              </a:rPr>
              <a:t>تنمیة مواقف إیجابیة لدى المتعلم ؛ </a:t>
            </a:r>
            <a:endParaRPr lang="ar-MA" dirty="0">
              <a:latin typeface="Almarai Bold" pitchFamily="2" charset="-78"/>
              <a:cs typeface="Almarai Bold" pitchFamily="2" charset="-78"/>
            </a:endParaRPr>
          </a:p>
          <a:p>
            <a:pPr marL="1996440" marR="0" indent="-285750" algn="r" rt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Wingdings" panose="05000000000000000000" pitchFamily="2" charset="2"/>
              <a:buChar char="ü"/>
            </a:pPr>
            <a:r>
              <a:rPr lang="ar-SA" dirty="0">
                <a:latin typeface="Almarai Bold" pitchFamily="2" charset="-78"/>
                <a:cs typeface="Almarai Bold" pitchFamily="2" charset="-78"/>
              </a:rPr>
              <a:t>تجنب البعد الفرداني في عملیة التعلم ؛</a:t>
            </a:r>
            <a:endParaRPr lang="ar-MA" dirty="0">
              <a:latin typeface="Almarai Bold" pitchFamily="2" charset="-78"/>
              <a:cs typeface="Almarai Bold" pitchFamily="2" charset="-78"/>
            </a:endParaRPr>
          </a:p>
          <a:p>
            <a:pPr marL="1996440" marR="0" indent="-285750" algn="r" rt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Wingdings" panose="05000000000000000000" pitchFamily="2" charset="2"/>
              <a:buChar char="ü"/>
            </a:pPr>
            <a:r>
              <a:rPr lang="ar-SA" dirty="0">
                <a:latin typeface="Almarai Bold" pitchFamily="2" charset="-78"/>
                <a:cs typeface="Almarai Bold" pitchFamily="2" charset="-78"/>
              </a:rPr>
              <a:t>خلق الثقة بذات المتعلم ؛</a:t>
            </a:r>
            <a:endParaRPr lang="ar-MA" dirty="0">
              <a:latin typeface="Almarai Bold" pitchFamily="2" charset="-78"/>
              <a:cs typeface="Almarai Bold" pitchFamily="2" charset="-78"/>
            </a:endParaRPr>
          </a:p>
          <a:p>
            <a:pPr marL="1996440" marR="0" indent="-285750" algn="r" rt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Wingdings" panose="05000000000000000000" pitchFamily="2" charset="2"/>
              <a:buChar char="ü"/>
            </a:pPr>
            <a:r>
              <a:rPr lang="ar-SA" dirty="0">
                <a:latin typeface="Almarai Bold" pitchFamily="2" charset="-78"/>
                <a:cs typeface="Almarai Bold" pitchFamily="2" charset="-78"/>
              </a:rPr>
              <a:t>تأھیل الطلبة لواقع مھني یتحول باستمرار ؛</a:t>
            </a:r>
            <a:endParaRPr lang="ar-MA" dirty="0">
              <a:latin typeface="Almarai Bold" pitchFamily="2" charset="-78"/>
              <a:cs typeface="Almarai Bold" pitchFamily="2" charset="-78"/>
            </a:endParaRPr>
          </a:p>
          <a:p>
            <a:pPr marL="1996440" marR="0" indent="-285750" algn="r" rt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Wingdings" panose="05000000000000000000" pitchFamily="2" charset="2"/>
              <a:buChar char="ü"/>
            </a:pPr>
            <a:r>
              <a:rPr lang="ar-SA" dirty="0" err="1">
                <a:latin typeface="Almarai Bold" pitchFamily="2" charset="-78"/>
                <a:cs typeface="Almarai Bold" pitchFamily="2" charset="-78"/>
              </a:rPr>
              <a:t>یتعلم</a:t>
            </a:r>
            <a:r>
              <a:rPr lang="ar-SA" dirty="0">
                <a:latin typeface="Almarai Bold" pitchFamily="2" charset="-78"/>
                <a:cs typeface="Almarai Bold" pitchFamily="2" charset="-78"/>
              </a:rPr>
              <a:t> المتعلم كیف </a:t>
            </a:r>
            <a:r>
              <a:rPr lang="ar-SA" dirty="0" err="1">
                <a:latin typeface="Almarai Bold" pitchFamily="2" charset="-78"/>
                <a:cs typeface="Almarai Bold" pitchFamily="2" charset="-78"/>
              </a:rPr>
              <a:t>یتعلم</a:t>
            </a:r>
            <a:r>
              <a:rPr lang="ar-SA" dirty="0">
                <a:latin typeface="Almarai Bold" pitchFamily="2" charset="-78"/>
                <a:cs typeface="Almarai Bold" pitchFamily="2" charset="-78"/>
              </a:rPr>
              <a:t> </a:t>
            </a:r>
            <a:r>
              <a:rPr lang="ar-SA" dirty="0" err="1">
                <a:latin typeface="Almarai Bold" pitchFamily="2" charset="-78"/>
                <a:cs typeface="Almarai Bold" pitchFamily="2" charset="-78"/>
              </a:rPr>
              <a:t>ذاتیا</a:t>
            </a:r>
            <a:r>
              <a:rPr lang="ar-SA" dirty="0">
                <a:latin typeface="Almarai Bold" pitchFamily="2" charset="-78"/>
                <a:cs typeface="Almarai Bold" pitchFamily="2" charset="-78"/>
              </a:rPr>
              <a:t> وذلك </a:t>
            </a:r>
            <a:r>
              <a:rPr lang="ar-SA" dirty="0" err="1">
                <a:latin typeface="Almarai Bold" pitchFamily="2" charset="-78"/>
                <a:cs typeface="Almarai Bold" pitchFamily="2" charset="-78"/>
              </a:rPr>
              <a:t>لمجابھة</a:t>
            </a:r>
            <a:r>
              <a:rPr lang="ar-SA" dirty="0">
                <a:latin typeface="Almarai Bold" pitchFamily="2" charset="-78"/>
                <a:cs typeface="Almarai Bold" pitchFamily="2" charset="-78"/>
              </a:rPr>
              <a:t> المشاكل التي تصادف</a:t>
            </a:r>
            <a:r>
              <a:rPr lang="ar-MA" dirty="0">
                <a:latin typeface="Almarai Bold" pitchFamily="2" charset="-78"/>
                <a:cs typeface="Almarai Bold" pitchFamily="2" charset="-78"/>
              </a:rPr>
              <a:t>ه</a:t>
            </a:r>
            <a:r>
              <a:rPr lang="ar-SA" dirty="0">
                <a:latin typeface="Almarai Bold" pitchFamily="2" charset="-78"/>
                <a:cs typeface="Almarai Bold" pitchFamily="2" charset="-78"/>
              </a:rPr>
              <a:t> ؛ </a:t>
            </a:r>
            <a:endParaRPr lang="ar-MA" dirty="0">
              <a:latin typeface="Almarai Bold" pitchFamily="2" charset="-78"/>
              <a:cs typeface="Almarai Bold" pitchFamily="2" charset="-78"/>
            </a:endParaRPr>
          </a:p>
          <a:p>
            <a:pPr marL="1996440" marR="0" indent="-285750" algn="r" rt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Wingdings" panose="05000000000000000000" pitchFamily="2" charset="2"/>
              <a:buChar char="ü"/>
            </a:pPr>
            <a:r>
              <a:rPr lang="ar-SA" dirty="0">
                <a:latin typeface="Almarai Bold" pitchFamily="2" charset="-78"/>
                <a:cs typeface="Almarai Bold" pitchFamily="2" charset="-78"/>
              </a:rPr>
              <a:t>القدرة على </a:t>
            </a:r>
            <a:r>
              <a:rPr lang="ar-SA" dirty="0" err="1">
                <a:latin typeface="Almarai Bold" pitchFamily="2" charset="-78"/>
                <a:cs typeface="Almarai Bold" pitchFamily="2" charset="-78"/>
              </a:rPr>
              <a:t>التقویم</a:t>
            </a:r>
            <a:r>
              <a:rPr lang="ar-SA" dirty="0">
                <a:latin typeface="Almarai Bold" pitchFamily="2" charset="-78"/>
                <a:cs typeface="Almarai Bold" pitchFamily="2" charset="-78"/>
              </a:rPr>
              <a:t> الذاتي والتعلم الذاتي ، والتواصل ، والعمل مع الجماعة؛</a:t>
            </a:r>
            <a:endParaRPr lang="fr-FR" sz="2000" dirty="0">
              <a:latin typeface="Almarai Bold" pitchFamily="2" charset="-78"/>
              <a:cs typeface="Almarai Bold" pitchFamily="2" charset="-78"/>
            </a:endParaRPr>
          </a:p>
        </p:txBody>
      </p:sp>
      <p:sp>
        <p:nvSpPr>
          <p:cNvPr id="75" name="Rectangle: Rounded Corners 74">
            <a:extLst>
              <a:ext uri="{FF2B5EF4-FFF2-40B4-BE49-F238E27FC236}">
                <a16:creationId xmlns:a16="http://schemas.microsoft.com/office/drawing/2014/main" id="{09719B52-5475-69FF-9F7D-85BE6A3D2713}"/>
              </a:ext>
            </a:extLst>
          </p:cNvPr>
          <p:cNvSpPr/>
          <p:nvPr/>
        </p:nvSpPr>
        <p:spPr>
          <a:xfrm>
            <a:off x="13110816" y="843315"/>
            <a:ext cx="2899225" cy="598990"/>
          </a:xfrm>
          <a:prstGeom prst="roundRect">
            <a:avLst/>
          </a:prstGeom>
          <a:solidFill>
            <a:srgbClr val="383D6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1800" b="1" dirty="0">
                <a:effectLst/>
                <a:latin typeface="Almarai Bold" pitchFamily="2" charset="-78"/>
                <a:ea typeface="Calibri" panose="020F0502020204030204" pitchFamily="34" charset="0"/>
                <a:cs typeface="Almarai Bold" pitchFamily="2" charset="-78"/>
              </a:rPr>
              <a:t>بيداغوجيا التعاقد</a:t>
            </a:r>
            <a:endParaRPr lang="fr-FR" sz="1800" dirty="0">
              <a:effectLst/>
              <a:latin typeface="Almarai Bold" pitchFamily="2" charset="-78"/>
              <a:ea typeface="Calibri" panose="020F0502020204030204" pitchFamily="34" charset="0"/>
              <a:cs typeface="Almarai Bold" pitchFamily="2" charset="-78"/>
            </a:endParaRPr>
          </a:p>
        </p:txBody>
      </p:sp>
      <p:sp>
        <p:nvSpPr>
          <p:cNvPr id="81" name="Oval 80">
            <a:extLst>
              <a:ext uri="{FF2B5EF4-FFF2-40B4-BE49-F238E27FC236}">
                <a16:creationId xmlns:a16="http://schemas.microsoft.com/office/drawing/2014/main" id="{5B00AD46-5611-BC3A-DEC3-83DDB2D1F376}"/>
              </a:ext>
            </a:extLst>
          </p:cNvPr>
          <p:cNvSpPr/>
          <p:nvPr/>
        </p:nvSpPr>
        <p:spPr>
          <a:xfrm>
            <a:off x="16722952" y="1006086"/>
            <a:ext cx="273447" cy="273447"/>
          </a:xfrm>
          <a:prstGeom prst="ellipse">
            <a:avLst/>
          </a:prstGeom>
          <a:solidFill>
            <a:srgbClr val="383D63"/>
          </a:solidFill>
          <a:ln>
            <a:solidFill>
              <a:srgbClr val="383D6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82" name="Straight Connector 81">
            <a:extLst>
              <a:ext uri="{FF2B5EF4-FFF2-40B4-BE49-F238E27FC236}">
                <a16:creationId xmlns:a16="http://schemas.microsoft.com/office/drawing/2014/main" id="{435ACE1A-F269-93EF-D90A-32604DBD2A75}"/>
              </a:ext>
            </a:extLst>
          </p:cNvPr>
          <p:cNvCxnSpPr/>
          <p:nvPr/>
        </p:nvCxnSpPr>
        <p:spPr>
          <a:xfrm flipH="1">
            <a:off x="15960191" y="1155887"/>
            <a:ext cx="917278" cy="0"/>
          </a:xfrm>
          <a:prstGeom prst="line">
            <a:avLst/>
          </a:prstGeom>
          <a:ln w="38100">
            <a:solidFill>
              <a:srgbClr val="383D6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3" name="Oval 82">
            <a:extLst>
              <a:ext uri="{FF2B5EF4-FFF2-40B4-BE49-F238E27FC236}">
                <a16:creationId xmlns:a16="http://schemas.microsoft.com/office/drawing/2014/main" id="{7602AC2E-1B90-C40A-567C-16F4CC679B3A}"/>
              </a:ext>
            </a:extLst>
          </p:cNvPr>
          <p:cNvSpPr/>
          <p:nvPr/>
        </p:nvSpPr>
        <p:spPr>
          <a:xfrm>
            <a:off x="16800911" y="1095754"/>
            <a:ext cx="101600" cy="101600"/>
          </a:xfrm>
          <a:prstGeom prst="ellipse">
            <a:avLst/>
          </a:prstGeom>
          <a:solidFill>
            <a:srgbClr val="9EA3B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4" name="Rectangle 83">
            <a:extLst>
              <a:ext uri="{FF2B5EF4-FFF2-40B4-BE49-F238E27FC236}">
                <a16:creationId xmlns:a16="http://schemas.microsoft.com/office/drawing/2014/main" id="{045EF637-E34B-8DF8-BE88-DDC1834F0AC2}"/>
              </a:ext>
            </a:extLst>
          </p:cNvPr>
          <p:cNvSpPr/>
          <p:nvPr/>
        </p:nvSpPr>
        <p:spPr>
          <a:xfrm>
            <a:off x="1763455" y="7920930"/>
            <a:ext cx="9918339" cy="4452876"/>
          </a:xfrm>
          <a:prstGeom prst="rect">
            <a:avLst/>
          </a:prstGeom>
          <a:solidFill>
            <a:srgbClr val="9EA3B7"/>
          </a:solidFill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57150" marR="0" indent="-57150" algn="r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</a:pPr>
            <a:r>
              <a:rPr lang="ar-MA" sz="1800" dirty="0">
                <a:effectLst/>
                <a:latin typeface="Almarai Bold" pitchFamily="2" charset="-78"/>
                <a:ea typeface="Calibri" panose="020F0502020204030204" pitchFamily="34" charset="0"/>
                <a:cs typeface="Almarai Bold" pitchFamily="2" charset="-78"/>
              </a:rPr>
              <a:t>هو اتفاق متفاوض في شأنه على سير العملية التعليمية التعلمية بين المتعلم والمدرس بهدف التوصل الى نتائج محددة سلفا دون اكراهات وصعوبات </a:t>
            </a:r>
            <a:endParaRPr lang="fr-FR" sz="1800" dirty="0">
              <a:effectLst/>
              <a:latin typeface="Almarai Bold" pitchFamily="2" charset="-78"/>
              <a:ea typeface="Calibri" panose="020F0502020204030204" pitchFamily="34" charset="0"/>
              <a:cs typeface="Almarai Bold" pitchFamily="2" charset="-78"/>
            </a:endParaRPr>
          </a:p>
          <a:p>
            <a:pPr marL="1710690" marR="0" algn="r" rt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ar-MA" dirty="0">
                <a:latin typeface="Almarai Bold" pitchFamily="2" charset="-78"/>
                <a:ea typeface="Calibri" panose="020F0502020204030204" pitchFamily="34" charset="0"/>
                <a:cs typeface="Almarai Bold" pitchFamily="2" charset="-78"/>
              </a:rPr>
              <a:t>من أبرز أهدافها :</a:t>
            </a:r>
          </a:p>
          <a:p>
            <a:pPr marL="1943100" lvl="2" indent="-230188" algn="r" rtl="1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ü"/>
            </a:pPr>
            <a:r>
              <a:rPr lang="fr-FR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ar-MA" dirty="0">
                <a:effectLst/>
                <a:latin typeface="Almarai Bold" pitchFamily="2" charset="-78"/>
                <a:ea typeface="Calibri" panose="020F0502020204030204" pitchFamily="34" charset="0"/>
                <a:cs typeface="Almarai Bold" pitchFamily="2" charset="-78"/>
              </a:rPr>
              <a:t>إشاعة ثقافة الحوار وابداء الراي  </a:t>
            </a:r>
            <a:endParaRPr lang="fr-FR" dirty="0">
              <a:effectLst/>
              <a:latin typeface="Almarai Bold" pitchFamily="2" charset="-78"/>
              <a:ea typeface="Calibri" panose="020F0502020204030204" pitchFamily="34" charset="0"/>
              <a:cs typeface="Almarai Bold" pitchFamily="2" charset="-78"/>
            </a:endParaRPr>
          </a:p>
          <a:p>
            <a:pPr marL="1998663" marR="0" indent="-285750" algn="r" rt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Wingdings" panose="05000000000000000000" pitchFamily="2" charset="2"/>
              <a:buChar char="ü"/>
            </a:pPr>
            <a:r>
              <a:rPr lang="ar-MA" sz="1800" dirty="0">
                <a:effectLst/>
                <a:latin typeface="Almarai Bold" pitchFamily="2" charset="-78"/>
                <a:ea typeface="Calibri" panose="020F0502020204030204" pitchFamily="34" charset="0"/>
                <a:cs typeface="Almarai Bold" pitchFamily="2" charset="-78"/>
              </a:rPr>
              <a:t>تربية المتعلم على الانضباط وتحمل المسؤولية </a:t>
            </a:r>
            <a:endParaRPr lang="fr-FR" sz="1800" dirty="0">
              <a:effectLst/>
              <a:latin typeface="Almarai Bold" pitchFamily="2" charset="-78"/>
              <a:ea typeface="Calibri" panose="020F0502020204030204" pitchFamily="34" charset="0"/>
              <a:cs typeface="Almarai Bold" pitchFamily="2" charset="-78"/>
            </a:endParaRPr>
          </a:p>
          <a:p>
            <a:pPr marL="1996440" marR="0" indent="-285750" algn="r" rt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Wingdings" panose="05000000000000000000" pitchFamily="2" charset="2"/>
              <a:buChar char="ü"/>
            </a:pPr>
            <a:r>
              <a:rPr lang="ar-MA" sz="1800" dirty="0">
                <a:effectLst/>
                <a:latin typeface="Almarai Bold" pitchFamily="2" charset="-78"/>
                <a:ea typeface="Calibri" panose="020F0502020204030204" pitchFamily="34" charset="0"/>
                <a:cs typeface="Almarai Bold" pitchFamily="2" charset="-78"/>
              </a:rPr>
              <a:t>تنمية القدرة على التغيير ’ التفاوض والنقد</a:t>
            </a:r>
            <a:endParaRPr lang="fr-FR" sz="1800" dirty="0">
              <a:effectLst/>
              <a:latin typeface="Almarai Bold" pitchFamily="2" charset="-78"/>
              <a:ea typeface="Calibri" panose="020F0502020204030204" pitchFamily="34" charset="0"/>
              <a:cs typeface="Almarai Bold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77316206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>
        <p159:morph option="byObject"/>
      </p:transition>
    </mc:Choice>
    <mc:Fallback xmlns="">
      <p:transition spd="slow" advClick="0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7C26E1-A037-F706-9ED2-E67301968A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85277086-A175-F27E-3463-54FA81E45A9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1"/>
            <a:ext cx="12192000" cy="6857999"/>
          </a:xfrm>
          <a:prstGeom prst="rect">
            <a:avLst/>
          </a:prstGeom>
          <a:solidFill>
            <a:srgbClr val="ED7D31">
              <a:alpha val="17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F3CE6237-74DF-281B-6B02-95E3C20E43DA}"/>
              </a:ext>
            </a:extLst>
          </p:cNvPr>
          <p:cNvGrpSpPr/>
          <p:nvPr/>
        </p:nvGrpSpPr>
        <p:grpSpPr>
          <a:xfrm>
            <a:off x="3911712" y="55409"/>
            <a:ext cx="8280284" cy="599002"/>
            <a:chOff x="2769083" y="1544828"/>
            <a:chExt cx="7885497" cy="599002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17F119A-212B-44FC-7F56-7CC220DD96F7}"/>
                </a:ext>
              </a:extLst>
            </p:cNvPr>
            <p:cNvGrpSpPr/>
            <p:nvPr/>
          </p:nvGrpSpPr>
          <p:grpSpPr>
            <a:xfrm>
              <a:off x="2769083" y="1544828"/>
              <a:ext cx="7885497" cy="599002"/>
              <a:chOff x="1944303" y="3127317"/>
              <a:chExt cx="7885497" cy="599002"/>
            </a:xfrm>
          </p:grpSpPr>
          <p:sp>
            <p:nvSpPr>
              <p:cNvPr id="7" name="Freeform: Shape 6">
                <a:extLst>
                  <a:ext uri="{FF2B5EF4-FFF2-40B4-BE49-F238E27FC236}">
                    <a16:creationId xmlns:a16="http://schemas.microsoft.com/office/drawing/2014/main" id="{07E7E79F-F28D-389D-21E8-C32CC43D0EEB}"/>
                  </a:ext>
                </a:extLst>
              </p:cNvPr>
              <p:cNvSpPr/>
              <p:nvPr/>
            </p:nvSpPr>
            <p:spPr>
              <a:xfrm>
                <a:off x="7425740" y="3127317"/>
                <a:ext cx="2404060" cy="598990"/>
              </a:xfrm>
              <a:custGeom>
                <a:avLst/>
                <a:gdLst>
                  <a:gd name="connsiteX0" fmla="*/ 594504 w 5503372"/>
                  <a:gd name="connsiteY0" fmla="*/ 0 h 598990"/>
                  <a:gd name="connsiteX1" fmla="*/ 5503372 w 5503372"/>
                  <a:gd name="connsiteY1" fmla="*/ 0 h 598990"/>
                  <a:gd name="connsiteX2" fmla="*/ 5503372 w 5503372"/>
                  <a:gd name="connsiteY2" fmla="*/ 598990 h 598990"/>
                  <a:gd name="connsiteX3" fmla="*/ 0 w 5503372"/>
                  <a:gd name="connsiteY3" fmla="*/ 598990 h 598990"/>
                  <a:gd name="connsiteX4" fmla="*/ 0 w 5503372"/>
                  <a:gd name="connsiteY4" fmla="*/ 594504 h 5989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03372" h="598990">
                    <a:moveTo>
                      <a:pt x="594504" y="0"/>
                    </a:moveTo>
                    <a:lnTo>
                      <a:pt x="5503372" y="0"/>
                    </a:lnTo>
                    <a:lnTo>
                      <a:pt x="5503372" y="598990"/>
                    </a:lnTo>
                    <a:lnTo>
                      <a:pt x="0" y="598990"/>
                    </a:lnTo>
                    <a:lnTo>
                      <a:pt x="0" y="594504"/>
                    </a:lnTo>
                    <a:close/>
                  </a:path>
                </a:pathLst>
              </a:custGeom>
              <a:solidFill>
                <a:srgbClr val="9EA3B7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lvl="1" algn="ctr"/>
                <a:endParaRPr lang="fr-FR" dirty="0">
                  <a:latin typeface="Almarai Bold" pitchFamily="2" charset="-78"/>
                  <a:cs typeface="Almarai Bold" pitchFamily="2" charset="-78"/>
                </a:endParaRPr>
              </a:p>
            </p:txBody>
          </p:sp>
          <p:sp>
            <p:nvSpPr>
              <p:cNvPr id="12" name="Freeform: Shape 11">
                <a:extLst>
                  <a:ext uri="{FF2B5EF4-FFF2-40B4-BE49-F238E27FC236}">
                    <a16:creationId xmlns:a16="http://schemas.microsoft.com/office/drawing/2014/main" id="{CFC61374-E720-73E7-593E-032C8F92BDCF}"/>
                  </a:ext>
                </a:extLst>
              </p:cNvPr>
              <p:cNvSpPr/>
              <p:nvPr/>
            </p:nvSpPr>
            <p:spPr>
              <a:xfrm rot="10800000">
                <a:off x="1944303" y="3127329"/>
                <a:ext cx="6268116" cy="598990"/>
              </a:xfrm>
              <a:custGeom>
                <a:avLst/>
                <a:gdLst>
                  <a:gd name="connsiteX0" fmla="*/ 594504 w 5503372"/>
                  <a:gd name="connsiteY0" fmla="*/ 0 h 598990"/>
                  <a:gd name="connsiteX1" fmla="*/ 5503372 w 5503372"/>
                  <a:gd name="connsiteY1" fmla="*/ 0 h 598990"/>
                  <a:gd name="connsiteX2" fmla="*/ 5503372 w 5503372"/>
                  <a:gd name="connsiteY2" fmla="*/ 598990 h 598990"/>
                  <a:gd name="connsiteX3" fmla="*/ 0 w 5503372"/>
                  <a:gd name="connsiteY3" fmla="*/ 598990 h 598990"/>
                  <a:gd name="connsiteX4" fmla="*/ 0 w 5503372"/>
                  <a:gd name="connsiteY4" fmla="*/ 594504 h 5989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03372" h="598990">
                    <a:moveTo>
                      <a:pt x="594504" y="0"/>
                    </a:moveTo>
                    <a:lnTo>
                      <a:pt x="5503372" y="0"/>
                    </a:lnTo>
                    <a:lnTo>
                      <a:pt x="5503372" y="598990"/>
                    </a:lnTo>
                    <a:lnTo>
                      <a:pt x="0" y="598990"/>
                    </a:lnTo>
                    <a:lnTo>
                      <a:pt x="0" y="594504"/>
                    </a:lnTo>
                    <a:close/>
                  </a:path>
                </a:pathLst>
              </a:custGeom>
              <a:solidFill>
                <a:srgbClr val="383D63"/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39700" h="139700" prst="divot"/>
              </a:sp3d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fr-FR" dirty="0"/>
              </a:p>
            </p:txBody>
          </p:sp>
        </p:grp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FE21931D-4016-2931-38D1-087311A97756}"/>
                </a:ext>
              </a:extLst>
            </p:cNvPr>
            <p:cNvSpPr txBox="1"/>
            <p:nvPr/>
          </p:nvSpPr>
          <p:spPr>
            <a:xfrm>
              <a:off x="4862195" y="1619250"/>
              <a:ext cx="320675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1" algn="r"/>
              <a:r>
                <a:rPr lang="ar-MA" dirty="0">
                  <a:solidFill>
                    <a:schemeClr val="bg1"/>
                  </a:solidFill>
                  <a:latin typeface="Almarai Bold" pitchFamily="2" charset="-78"/>
                  <a:cs typeface="Almarai Bold" pitchFamily="2" charset="-78"/>
                </a:rPr>
                <a:t>البيداغوجيا </a:t>
              </a:r>
              <a:r>
                <a:rPr lang="ar-MA" sz="1800" b="0" dirty="0">
                  <a:solidFill>
                    <a:srgbClr val="E3E3E3"/>
                  </a:solidFill>
                  <a:effectLst/>
                  <a:latin typeface="Almarai Bold" pitchFamily="2" charset="-78"/>
                  <a:ea typeface="Calibri" panose="020F0502020204030204" pitchFamily="34" charset="0"/>
                  <a:cs typeface="Almarai Bold" pitchFamily="2" charset="-78"/>
                </a:rPr>
                <a:t>و أنواعها </a:t>
              </a:r>
              <a:endParaRPr lang="fr-FR" dirty="0">
                <a:solidFill>
                  <a:schemeClr val="bg1"/>
                </a:solidFill>
                <a:latin typeface="Almarai Bold" pitchFamily="2" charset="-78"/>
                <a:cs typeface="Almarai Bold" pitchFamily="2" charset="-78"/>
              </a:endParaRP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CD53E410-B669-7EBF-8657-F52EDA14B964}"/>
              </a:ext>
            </a:extLst>
          </p:cNvPr>
          <p:cNvGrpSpPr/>
          <p:nvPr/>
        </p:nvGrpSpPr>
        <p:grpSpPr>
          <a:xfrm>
            <a:off x="-7135392" y="499163"/>
            <a:ext cx="7885497" cy="599002"/>
            <a:chOff x="2769083" y="1544828"/>
            <a:chExt cx="7885497" cy="599002"/>
          </a:xfrm>
        </p:grpSpPr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D3257E59-EA60-EE05-AAF2-E0A7CC20C807}"/>
                </a:ext>
              </a:extLst>
            </p:cNvPr>
            <p:cNvGrpSpPr/>
            <p:nvPr/>
          </p:nvGrpSpPr>
          <p:grpSpPr>
            <a:xfrm>
              <a:off x="2769083" y="1544828"/>
              <a:ext cx="7885497" cy="599002"/>
              <a:chOff x="1944303" y="3127317"/>
              <a:chExt cx="7885497" cy="599002"/>
            </a:xfrm>
          </p:grpSpPr>
          <p:sp>
            <p:nvSpPr>
              <p:cNvPr id="14" name="Freeform: Shape 13">
                <a:extLst>
                  <a:ext uri="{FF2B5EF4-FFF2-40B4-BE49-F238E27FC236}">
                    <a16:creationId xmlns:a16="http://schemas.microsoft.com/office/drawing/2014/main" id="{4283F029-D6A2-AC86-6121-C5C36637CC45}"/>
                  </a:ext>
                </a:extLst>
              </p:cNvPr>
              <p:cNvSpPr/>
              <p:nvPr/>
            </p:nvSpPr>
            <p:spPr>
              <a:xfrm>
                <a:off x="7425740" y="3127317"/>
                <a:ext cx="2404060" cy="598990"/>
              </a:xfrm>
              <a:custGeom>
                <a:avLst/>
                <a:gdLst>
                  <a:gd name="connsiteX0" fmla="*/ 594504 w 5503372"/>
                  <a:gd name="connsiteY0" fmla="*/ 0 h 598990"/>
                  <a:gd name="connsiteX1" fmla="*/ 5503372 w 5503372"/>
                  <a:gd name="connsiteY1" fmla="*/ 0 h 598990"/>
                  <a:gd name="connsiteX2" fmla="*/ 5503372 w 5503372"/>
                  <a:gd name="connsiteY2" fmla="*/ 598990 h 598990"/>
                  <a:gd name="connsiteX3" fmla="*/ 0 w 5503372"/>
                  <a:gd name="connsiteY3" fmla="*/ 598990 h 598990"/>
                  <a:gd name="connsiteX4" fmla="*/ 0 w 5503372"/>
                  <a:gd name="connsiteY4" fmla="*/ 594504 h 5989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03372" h="598990">
                    <a:moveTo>
                      <a:pt x="594504" y="0"/>
                    </a:moveTo>
                    <a:lnTo>
                      <a:pt x="5503372" y="0"/>
                    </a:lnTo>
                    <a:lnTo>
                      <a:pt x="5503372" y="598990"/>
                    </a:lnTo>
                    <a:lnTo>
                      <a:pt x="0" y="598990"/>
                    </a:lnTo>
                    <a:lnTo>
                      <a:pt x="0" y="594504"/>
                    </a:lnTo>
                    <a:close/>
                  </a:path>
                </a:pathLst>
              </a:custGeom>
              <a:solidFill>
                <a:srgbClr val="9EA3B7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lvl="4"/>
                <a:r>
                  <a:rPr lang="ar-MA" dirty="0">
                    <a:latin typeface="Almarai Bold" pitchFamily="2" charset="-78"/>
                    <a:cs typeface="Almarai Bold" pitchFamily="2" charset="-78"/>
                  </a:rPr>
                  <a:t>1</a:t>
                </a:r>
                <a:endParaRPr lang="fr-FR" dirty="0">
                  <a:latin typeface="Almarai Bold" pitchFamily="2" charset="-78"/>
                  <a:cs typeface="Almarai Bold" pitchFamily="2" charset="-78"/>
                </a:endParaRPr>
              </a:p>
            </p:txBody>
          </p:sp>
          <p:sp>
            <p:nvSpPr>
              <p:cNvPr id="15" name="Freeform: Shape 14">
                <a:extLst>
                  <a:ext uri="{FF2B5EF4-FFF2-40B4-BE49-F238E27FC236}">
                    <a16:creationId xmlns:a16="http://schemas.microsoft.com/office/drawing/2014/main" id="{20DECDF5-2532-6191-B0C4-8168AD9FBB36}"/>
                  </a:ext>
                </a:extLst>
              </p:cNvPr>
              <p:cNvSpPr/>
              <p:nvPr/>
            </p:nvSpPr>
            <p:spPr>
              <a:xfrm rot="10800000">
                <a:off x="1944303" y="3127329"/>
                <a:ext cx="6268116" cy="598990"/>
              </a:xfrm>
              <a:custGeom>
                <a:avLst/>
                <a:gdLst>
                  <a:gd name="connsiteX0" fmla="*/ 594504 w 5503372"/>
                  <a:gd name="connsiteY0" fmla="*/ 0 h 598990"/>
                  <a:gd name="connsiteX1" fmla="*/ 5503372 w 5503372"/>
                  <a:gd name="connsiteY1" fmla="*/ 0 h 598990"/>
                  <a:gd name="connsiteX2" fmla="*/ 5503372 w 5503372"/>
                  <a:gd name="connsiteY2" fmla="*/ 598990 h 598990"/>
                  <a:gd name="connsiteX3" fmla="*/ 0 w 5503372"/>
                  <a:gd name="connsiteY3" fmla="*/ 598990 h 598990"/>
                  <a:gd name="connsiteX4" fmla="*/ 0 w 5503372"/>
                  <a:gd name="connsiteY4" fmla="*/ 594504 h 5989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03372" h="598990">
                    <a:moveTo>
                      <a:pt x="594504" y="0"/>
                    </a:moveTo>
                    <a:lnTo>
                      <a:pt x="5503372" y="0"/>
                    </a:lnTo>
                    <a:lnTo>
                      <a:pt x="5503372" y="598990"/>
                    </a:lnTo>
                    <a:lnTo>
                      <a:pt x="0" y="598990"/>
                    </a:lnTo>
                    <a:lnTo>
                      <a:pt x="0" y="594504"/>
                    </a:lnTo>
                    <a:close/>
                  </a:path>
                </a:pathLst>
              </a:custGeom>
              <a:solidFill>
                <a:srgbClr val="383D63"/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39700" h="139700" prst="divot"/>
              </a:sp3d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fr-FR" dirty="0"/>
              </a:p>
            </p:txBody>
          </p:sp>
        </p:grp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C73716B9-3937-0212-3235-A9F9CA5F95E8}"/>
                </a:ext>
              </a:extLst>
            </p:cNvPr>
            <p:cNvSpPr txBox="1"/>
            <p:nvPr/>
          </p:nvSpPr>
          <p:spPr>
            <a:xfrm>
              <a:off x="5788025" y="1619250"/>
              <a:ext cx="320675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1" algn="ctr"/>
              <a:r>
                <a:rPr lang="ar-MA" dirty="0">
                  <a:solidFill>
                    <a:schemeClr val="bg1"/>
                  </a:solidFill>
                  <a:latin typeface="Almarai Bold" pitchFamily="2" charset="-78"/>
                  <a:cs typeface="Almarai Bold" pitchFamily="2" charset="-78"/>
                </a:rPr>
                <a:t>تمهيد</a:t>
              </a:r>
              <a:endParaRPr lang="fr-FR" dirty="0">
                <a:solidFill>
                  <a:schemeClr val="bg1"/>
                </a:solidFill>
                <a:latin typeface="Almarai Bold" pitchFamily="2" charset="-78"/>
                <a:cs typeface="Almarai Bold" pitchFamily="2" charset="-78"/>
              </a:endParaRP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C0C7FBFB-37FE-748F-7C66-8D6B5D752FE7}"/>
              </a:ext>
            </a:extLst>
          </p:cNvPr>
          <p:cNvGrpSpPr/>
          <p:nvPr/>
        </p:nvGrpSpPr>
        <p:grpSpPr>
          <a:xfrm>
            <a:off x="-7269225" y="1514961"/>
            <a:ext cx="8019330" cy="599002"/>
            <a:chOff x="2882900" y="2560626"/>
            <a:chExt cx="7771680" cy="599002"/>
          </a:xfrm>
        </p:grpSpPr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51776329-46B5-7D0A-C48C-EEB829CA5467}"/>
                </a:ext>
              </a:extLst>
            </p:cNvPr>
            <p:cNvGrpSpPr/>
            <p:nvPr/>
          </p:nvGrpSpPr>
          <p:grpSpPr>
            <a:xfrm>
              <a:off x="2971799" y="2560626"/>
              <a:ext cx="7682781" cy="599002"/>
              <a:chOff x="2147019" y="3127317"/>
              <a:chExt cx="7682781" cy="599002"/>
            </a:xfrm>
          </p:grpSpPr>
          <p:sp>
            <p:nvSpPr>
              <p:cNvPr id="19" name="Freeform: Shape 18">
                <a:extLst>
                  <a:ext uri="{FF2B5EF4-FFF2-40B4-BE49-F238E27FC236}">
                    <a16:creationId xmlns:a16="http://schemas.microsoft.com/office/drawing/2014/main" id="{0AA43162-E940-A086-AD0E-97997AA93F7D}"/>
                  </a:ext>
                </a:extLst>
              </p:cNvPr>
              <p:cNvSpPr/>
              <p:nvPr/>
            </p:nvSpPr>
            <p:spPr>
              <a:xfrm>
                <a:off x="7425740" y="3127317"/>
                <a:ext cx="2404060" cy="598990"/>
              </a:xfrm>
              <a:custGeom>
                <a:avLst/>
                <a:gdLst>
                  <a:gd name="connsiteX0" fmla="*/ 594504 w 5503372"/>
                  <a:gd name="connsiteY0" fmla="*/ 0 h 598990"/>
                  <a:gd name="connsiteX1" fmla="*/ 5503372 w 5503372"/>
                  <a:gd name="connsiteY1" fmla="*/ 0 h 598990"/>
                  <a:gd name="connsiteX2" fmla="*/ 5503372 w 5503372"/>
                  <a:gd name="connsiteY2" fmla="*/ 598990 h 598990"/>
                  <a:gd name="connsiteX3" fmla="*/ 0 w 5503372"/>
                  <a:gd name="connsiteY3" fmla="*/ 598990 h 598990"/>
                  <a:gd name="connsiteX4" fmla="*/ 0 w 5503372"/>
                  <a:gd name="connsiteY4" fmla="*/ 594504 h 5989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03372" h="598990">
                    <a:moveTo>
                      <a:pt x="594504" y="0"/>
                    </a:moveTo>
                    <a:lnTo>
                      <a:pt x="5503372" y="0"/>
                    </a:lnTo>
                    <a:lnTo>
                      <a:pt x="5503372" y="598990"/>
                    </a:lnTo>
                    <a:lnTo>
                      <a:pt x="0" y="598990"/>
                    </a:lnTo>
                    <a:lnTo>
                      <a:pt x="0" y="594504"/>
                    </a:lnTo>
                    <a:close/>
                  </a:path>
                </a:pathLst>
              </a:custGeom>
              <a:solidFill>
                <a:srgbClr val="9EA3B7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lvl="4"/>
                <a:r>
                  <a:rPr lang="ar-MA" dirty="0">
                    <a:latin typeface="Almarai Bold" pitchFamily="2" charset="-78"/>
                    <a:cs typeface="Almarai Bold" pitchFamily="2" charset="-78"/>
                  </a:rPr>
                  <a:t>2</a:t>
                </a:r>
                <a:endParaRPr lang="fr-FR" dirty="0">
                  <a:latin typeface="Almarai Bold" pitchFamily="2" charset="-78"/>
                  <a:cs typeface="Almarai Bold" pitchFamily="2" charset="-78"/>
                </a:endParaRPr>
              </a:p>
            </p:txBody>
          </p:sp>
          <p:sp>
            <p:nvSpPr>
              <p:cNvPr id="20" name="Freeform: Shape 19">
                <a:extLst>
                  <a:ext uri="{FF2B5EF4-FFF2-40B4-BE49-F238E27FC236}">
                    <a16:creationId xmlns:a16="http://schemas.microsoft.com/office/drawing/2014/main" id="{0055C572-FA4E-BCCC-6743-B7F4B4110CF8}"/>
                  </a:ext>
                </a:extLst>
              </p:cNvPr>
              <p:cNvSpPr/>
              <p:nvPr/>
            </p:nvSpPr>
            <p:spPr>
              <a:xfrm rot="10800000">
                <a:off x="2147019" y="3127329"/>
                <a:ext cx="6065399" cy="598990"/>
              </a:xfrm>
              <a:custGeom>
                <a:avLst/>
                <a:gdLst>
                  <a:gd name="connsiteX0" fmla="*/ 594504 w 5503372"/>
                  <a:gd name="connsiteY0" fmla="*/ 0 h 598990"/>
                  <a:gd name="connsiteX1" fmla="*/ 5503372 w 5503372"/>
                  <a:gd name="connsiteY1" fmla="*/ 0 h 598990"/>
                  <a:gd name="connsiteX2" fmla="*/ 5503372 w 5503372"/>
                  <a:gd name="connsiteY2" fmla="*/ 598990 h 598990"/>
                  <a:gd name="connsiteX3" fmla="*/ 0 w 5503372"/>
                  <a:gd name="connsiteY3" fmla="*/ 598990 h 598990"/>
                  <a:gd name="connsiteX4" fmla="*/ 0 w 5503372"/>
                  <a:gd name="connsiteY4" fmla="*/ 594504 h 5989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03372" h="598990">
                    <a:moveTo>
                      <a:pt x="594504" y="0"/>
                    </a:moveTo>
                    <a:lnTo>
                      <a:pt x="5503372" y="0"/>
                    </a:lnTo>
                    <a:lnTo>
                      <a:pt x="5503372" y="598990"/>
                    </a:lnTo>
                    <a:lnTo>
                      <a:pt x="0" y="598990"/>
                    </a:lnTo>
                    <a:lnTo>
                      <a:pt x="0" y="594504"/>
                    </a:lnTo>
                    <a:close/>
                  </a:path>
                </a:pathLst>
              </a:custGeom>
              <a:solidFill>
                <a:srgbClr val="383D63"/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39700" h="139700" prst="divot"/>
              </a:sp3d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fr-FR"/>
              </a:p>
            </p:txBody>
          </p:sp>
        </p:grp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7EABD523-FDD1-F0C9-B854-CFE8DE8193AE}"/>
                </a:ext>
              </a:extLst>
            </p:cNvPr>
            <p:cNvSpPr txBox="1"/>
            <p:nvPr/>
          </p:nvSpPr>
          <p:spPr>
            <a:xfrm>
              <a:off x="2882900" y="2621204"/>
              <a:ext cx="531963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ar-MA" sz="1800" b="0" dirty="0">
                  <a:solidFill>
                    <a:srgbClr val="E3E3E3"/>
                  </a:solidFill>
                  <a:effectLst/>
                  <a:latin typeface="Almarai Bold" pitchFamily="2" charset="-78"/>
                  <a:ea typeface="Calibri" panose="020F0502020204030204" pitchFamily="34" charset="0"/>
                  <a:cs typeface="Almarai Bold" pitchFamily="2" charset="-78"/>
                </a:rPr>
                <a:t>الديداكتيك و أنواعه </a:t>
              </a:r>
              <a:endParaRPr lang="fr-FR" dirty="0">
                <a:solidFill>
                  <a:schemeClr val="bg1"/>
                </a:solidFill>
                <a:latin typeface="Almarai Bold" pitchFamily="2" charset="-78"/>
                <a:cs typeface="Almarai Bold" pitchFamily="2" charset="-78"/>
              </a:endParaRP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4AB88110-F127-F6D8-9048-D5B92D6D448B}"/>
              </a:ext>
            </a:extLst>
          </p:cNvPr>
          <p:cNvGrpSpPr/>
          <p:nvPr/>
        </p:nvGrpSpPr>
        <p:grpSpPr>
          <a:xfrm>
            <a:off x="-6533813" y="2591325"/>
            <a:ext cx="7885497" cy="599002"/>
            <a:chOff x="2769083" y="4592221"/>
            <a:chExt cx="7885497" cy="599002"/>
          </a:xfrm>
        </p:grpSpPr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3D578A00-CCF1-0FDB-376D-14FFC7C2F0E5}"/>
                </a:ext>
              </a:extLst>
            </p:cNvPr>
            <p:cNvGrpSpPr/>
            <p:nvPr/>
          </p:nvGrpSpPr>
          <p:grpSpPr>
            <a:xfrm>
              <a:off x="2769083" y="4592221"/>
              <a:ext cx="7885497" cy="599002"/>
              <a:chOff x="1944303" y="3127317"/>
              <a:chExt cx="7885497" cy="599002"/>
            </a:xfrm>
          </p:grpSpPr>
          <p:sp>
            <p:nvSpPr>
              <p:cNvPr id="27" name="Freeform: Shape 26">
                <a:extLst>
                  <a:ext uri="{FF2B5EF4-FFF2-40B4-BE49-F238E27FC236}">
                    <a16:creationId xmlns:a16="http://schemas.microsoft.com/office/drawing/2014/main" id="{6F134DC5-C24D-A120-0C78-8099A9A732BF}"/>
                  </a:ext>
                </a:extLst>
              </p:cNvPr>
              <p:cNvSpPr/>
              <p:nvPr/>
            </p:nvSpPr>
            <p:spPr>
              <a:xfrm>
                <a:off x="7425740" y="3127317"/>
                <a:ext cx="2404060" cy="598990"/>
              </a:xfrm>
              <a:custGeom>
                <a:avLst/>
                <a:gdLst>
                  <a:gd name="connsiteX0" fmla="*/ 594504 w 5503372"/>
                  <a:gd name="connsiteY0" fmla="*/ 0 h 598990"/>
                  <a:gd name="connsiteX1" fmla="*/ 5503372 w 5503372"/>
                  <a:gd name="connsiteY1" fmla="*/ 0 h 598990"/>
                  <a:gd name="connsiteX2" fmla="*/ 5503372 w 5503372"/>
                  <a:gd name="connsiteY2" fmla="*/ 598990 h 598990"/>
                  <a:gd name="connsiteX3" fmla="*/ 0 w 5503372"/>
                  <a:gd name="connsiteY3" fmla="*/ 598990 h 598990"/>
                  <a:gd name="connsiteX4" fmla="*/ 0 w 5503372"/>
                  <a:gd name="connsiteY4" fmla="*/ 594504 h 5989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03372" h="598990">
                    <a:moveTo>
                      <a:pt x="594504" y="0"/>
                    </a:moveTo>
                    <a:lnTo>
                      <a:pt x="5503372" y="0"/>
                    </a:lnTo>
                    <a:lnTo>
                      <a:pt x="5503372" y="598990"/>
                    </a:lnTo>
                    <a:lnTo>
                      <a:pt x="0" y="598990"/>
                    </a:lnTo>
                    <a:lnTo>
                      <a:pt x="0" y="594504"/>
                    </a:lnTo>
                    <a:close/>
                  </a:path>
                </a:pathLst>
              </a:custGeom>
              <a:solidFill>
                <a:srgbClr val="9EA3B7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lvl="4" algn="ctr"/>
                <a:r>
                  <a:rPr lang="ar-MA" dirty="0">
                    <a:latin typeface="Almarai Bold" pitchFamily="2" charset="-78"/>
                    <a:cs typeface="Almarai Bold" pitchFamily="2" charset="-78"/>
                  </a:rPr>
                  <a:t>3</a:t>
                </a:r>
                <a:endParaRPr lang="fr-FR" dirty="0">
                  <a:latin typeface="Almarai Bold" pitchFamily="2" charset="-78"/>
                  <a:cs typeface="Almarai Bold" pitchFamily="2" charset="-78"/>
                </a:endParaRPr>
              </a:p>
            </p:txBody>
          </p:sp>
          <p:sp>
            <p:nvSpPr>
              <p:cNvPr id="28" name="Freeform: Shape 27">
                <a:extLst>
                  <a:ext uri="{FF2B5EF4-FFF2-40B4-BE49-F238E27FC236}">
                    <a16:creationId xmlns:a16="http://schemas.microsoft.com/office/drawing/2014/main" id="{73CC4AE2-4303-2595-635E-BFBCB2BE7583}"/>
                  </a:ext>
                </a:extLst>
              </p:cNvPr>
              <p:cNvSpPr/>
              <p:nvPr/>
            </p:nvSpPr>
            <p:spPr>
              <a:xfrm rot="10800000">
                <a:off x="1944303" y="3127329"/>
                <a:ext cx="6268116" cy="598990"/>
              </a:xfrm>
              <a:custGeom>
                <a:avLst/>
                <a:gdLst>
                  <a:gd name="connsiteX0" fmla="*/ 594504 w 5503372"/>
                  <a:gd name="connsiteY0" fmla="*/ 0 h 598990"/>
                  <a:gd name="connsiteX1" fmla="*/ 5503372 w 5503372"/>
                  <a:gd name="connsiteY1" fmla="*/ 0 h 598990"/>
                  <a:gd name="connsiteX2" fmla="*/ 5503372 w 5503372"/>
                  <a:gd name="connsiteY2" fmla="*/ 598990 h 598990"/>
                  <a:gd name="connsiteX3" fmla="*/ 0 w 5503372"/>
                  <a:gd name="connsiteY3" fmla="*/ 598990 h 598990"/>
                  <a:gd name="connsiteX4" fmla="*/ 0 w 5503372"/>
                  <a:gd name="connsiteY4" fmla="*/ 594504 h 5989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03372" h="598990">
                    <a:moveTo>
                      <a:pt x="594504" y="0"/>
                    </a:moveTo>
                    <a:lnTo>
                      <a:pt x="5503372" y="0"/>
                    </a:lnTo>
                    <a:lnTo>
                      <a:pt x="5503372" y="598990"/>
                    </a:lnTo>
                    <a:lnTo>
                      <a:pt x="0" y="598990"/>
                    </a:lnTo>
                    <a:lnTo>
                      <a:pt x="0" y="594504"/>
                    </a:lnTo>
                    <a:close/>
                  </a:path>
                </a:pathLst>
              </a:custGeom>
              <a:solidFill>
                <a:srgbClr val="383D63"/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39700" h="139700" prst="divot"/>
              </a:sp3d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fr-FR"/>
              </a:p>
            </p:txBody>
          </p:sp>
        </p:grp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AA33D0EF-3726-F7AF-468F-BB0B9BF39966}"/>
                </a:ext>
              </a:extLst>
            </p:cNvPr>
            <p:cNvSpPr txBox="1"/>
            <p:nvPr/>
          </p:nvSpPr>
          <p:spPr>
            <a:xfrm>
              <a:off x="2769083" y="4707050"/>
              <a:ext cx="535531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1" algn="r"/>
              <a:r>
                <a:rPr lang="ar-MA" dirty="0">
                  <a:solidFill>
                    <a:schemeClr val="bg1"/>
                  </a:solidFill>
                  <a:latin typeface="Almarai Bold" pitchFamily="2" charset="-78"/>
                  <a:cs typeface="Almarai Bold" pitchFamily="2" charset="-78"/>
                </a:rPr>
                <a:t>البيداغوجيا </a:t>
              </a:r>
              <a:r>
                <a:rPr lang="ar-MA" sz="1800" b="0" dirty="0">
                  <a:solidFill>
                    <a:srgbClr val="E3E3E3"/>
                  </a:solidFill>
                  <a:effectLst/>
                  <a:latin typeface="Almarai Bold" pitchFamily="2" charset="-78"/>
                  <a:ea typeface="Calibri" panose="020F0502020204030204" pitchFamily="34" charset="0"/>
                  <a:cs typeface="Almarai Bold" pitchFamily="2" charset="-78"/>
                </a:rPr>
                <a:t>و أنواعها </a:t>
              </a:r>
              <a:endParaRPr lang="fr-FR" dirty="0">
                <a:solidFill>
                  <a:schemeClr val="bg1"/>
                </a:solidFill>
                <a:latin typeface="Almarai Bold" pitchFamily="2" charset="-78"/>
                <a:cs typeface="Almarai Bold" pitchFamily="2" charset="-78"/>
              </a:endParaRP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E1A5B0A4-2B0E-477F-8C65-5BA8BE977340}"/>
              </a:ext>
            </a:extLst>
          </p:cNvPr>
          <p:cNvGrpSpPr/>
          <p:nvPr/>
        </p:nvGrpSpPr>
        <p:grpSpPr>
          <a:xfrm>
            <a:off x="-7135392" y="3537191"/>
            <a:ext cx="7885497" cy="599002"/>
            <a:chOff x="2769083" y="4592221"/>
            <a:chExt cx="7885497" cy="599002"/>
          </a:xfrm>
        </p:grpSpPr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FF2599DD-EBA3-56B5-EA41-CAB486C2E6E0}"/>
                </a:ext>
              </a:extLst>
            </p:cNvPr>
            <p:cNvGrpSpPr/>
            <p:nvPr/>
          </p:nvGrpSpPr>
          <p:grpSpPr>
            <a:xfrm>
              <a:off x="2769083" y="4592221"/>
              <a:ext cx="7885497" cy="599002"/>
              <a:chOff x="1944303" y="3127317"/>
              <a:chExt cx="7885497" cy="599002"/>
            </a:xfrm>
          </p:grpSpPr>
          <p:sp>
            <p:nvSpPr>
              <p:cNvPr id="33" name="Freeform: Shape 32">
                <a:extLst>
                  <a:ext uri="{FF2B5EF4-FFF2-40B4-BE49-F238E27FC236}">
                    <a16:creationId xmlns:a16="http://schemas.microsoft.com/office/drawing/2014/main" id="{2D521267-859C-6151-79F0-73FE87D10BDA}"/>
                  </a:ext>
                </a:extLst>
              </p:cNvPr>
              <p:cNvSpPr/>
              <p:nvPr/>
            </p:nvSpPr>
            <p:spPr>
              <a:xfrm>
                <a:off x="7425740" y="3127317"/>
                <a:ext cx="2404060" cy="598990"/>
              </a:xfrm>
              <a:custGeom>
                <a:avLst/>
                <a:gdLst>
                  <a:gd name="connsiteX0" fmla="*/ 594504 w 5503372"/>
                  <a:gd name="connsiteY0" fmla="*/ 0 h 598990"/>
                  <a:gd name="connsiteX1" fmla="*/ 5503372 w 5503372"/>
                  <a:gd name="connsiteY1" fmla="*/ 0 h 598990"/>
                  <a:gd name="connsiteX2" fmla="*/ 5503372 w 5503372"/>
                  <a:gd name="connsiteY2" fmla="*/ 598990 h 598990"/>
                  <a:gd name="connsiteX3" fmla="*/ 0 w 5503372"/>
                  <a:gd name="connsiteY3" fmla="*/ 598990 h 598990"/>
                  <a:gd name="connsiteX4" fmla="*/ 0 w 5503372"/>
                  <a:gd name="connsiteY4" fmla="*/ 594504 h 5989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03372" h="598990">
                    <a:moveTo>
                      <a:pt x="594504" y="0"/>
                    </a:moveTo>
                    <a:lnTo>
                      <a:pt x="5503372" y="0"/>
                    </a:lnTo>
                    <a:lnTo>
                      <a:pt x="5503372" y="598990"/>
                    </a:lnTo>
                    <a:lnTo>
                      <a:pt x="0" y="598990"/>
                    </a:lnTo>
                    <a:lnTo>
                      <a:pt x="0" y="594504"/>
                    </a:lnTo>
                    <a:close/>
                  </a:path>
                </a:pathLst>
              </a:custGeom>
              <a:solidFill>
                <a:srgbClr val="9EA3B7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lvl="3" algn="ctr"/>
                <a:r>
                  <a:rPr lang="ar-MA" dirty="0">
                    <a:latin typeface="Almarai Bold" pitchFamily="2" charset="-78"/>
                    <a:cs typeface="Almarai Bold" pitchFamily="2" charset="-78"/>
                  </a:rPr>
                  <a:t>4</a:t>
                </a:r>
                <a:endParaRPr lang="fr-FR" dirty="0">
                  <a:latin typeface="Almarai Bold" pitchFamily="2" charset="-78"/>
                  <a:cs typeface="Almarai Bold" pitchFamily="2" charset="-78"/>
                </a:endParaRPr>
              </a:p>
            </p:txBody>
          </p:sp>
          <p:sp>
            <p:nvSpPr>
              <p:cNvPr id="34" name="Freeform: Shape 33">
                <a:extLst>
                  <a:ext uri="{FF2B5EF4-FFF2-40B4-BE49-F238E27FC236}">
                    <a16:creationId xmlns:a16="http://schemas.microsoft.com/office/drawing/2014/main" id="{662CEE15-FFE6-E13F-433D-69E2DB1F6513}"/>
                  </a:ext>
                </a:extLst>
              </p:cNvPr>
              <p:cNvSpPr/>
              <p:nvPr/>
            </p:nvSpPr>
            <p:spPr>
              <a:xfrm rot="10800000">
                <a:off x="1944303" y="3127329"/>
                <a:ext cx="6268116" cy="598990"/>
              </a:xfrm>
              <a:custGeom>
                <a:avLst/>
                <a:gdLst>
                  <a:gd name="connsiteX0" fmla="*/ 594504 w 5503372"/>
                  <a:gd name="connsiteY0" fmla="*/ 0 h 598990"/>
                  <a:gd name="connsiteX1" fmla="*/ 5503372 w 5503372"/>
                  <a:gd name="connsiteY1" fmla="*/ 0 h 598990"/>
                  <a:gd name="connsiteX2" fmla="*/ 5503372 w 5503372"/>
                  <a:gd name="connsiteY2" fmla="*/ 598990 h 598990"/>
                  <a:gd name="connsiteX3" fmla="*/ 0 w 5503372"/>
                  <a:gd name="connsiteY3" fmla="*/ 598990 h 598990"/>
                  <a:gd name="connsiteX4" fmla="*/ 0 w 5503372"/>
                  <a:gd name="connsiteY4" fmla="*/ 594504 h 5989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03372" h="598990">
                    <a:moveTo>
                      <a:pt x="594504" y="0"/>
                    </a:moveTo>
                    <a:lnTo>
                      <a:pt x="5503372" y="0"/>
                    </a:lnTo>
                    <a:lnTo>
                      <a:pt x="5503372" y="598990"/>
                    </a:lnTo>
                    <a:lnTo>
                      <a:pt x="0" y="598990"/>
                    </a:lnTo>
                    <a:lnTo>
                      <a:pt x="0" y="594504"/>
                    </a:lnTo>
                    <a:close/>
                  </a:path>
                </a:pathLst>
              </a:custGeom>
              <a:solidFill>
                <a:srgbClr val="383D63"/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39700" h="139700" prst="divot"/>
              </a:sp3d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fr-FR"/>
              </a:p>
            </p:txBody>
          </p:sp>
        </p:grp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2AFF1EA0-CD4F-1E8B-B285-ED166858E571}"/>
                </a:ext>
              </a:extLst>
            </p:cNvPr>
            <p:cNvSpPr txBox="1"/>
            <p:nvPr/>
          </p:nvSpPr>
          <p:spPr>
            <a:xfrm>
              <a:off x="2769083" y="4707050"/>
              <a:ext cx="535531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1" algn="r"/>
              <a:r>
                <a:rPr lang="ar-MA" dirty="0">
                  <a:solidFill>
                    <a:schemeClr val="bg1"/>
                  </a:solidFill>
                  <a:latin typeface="Almarai Bold" pitchFamily="2" charset="-78"/>
                  <a:cs typeface="Almarai Bold" pitchFamily="2" charset="-78"/>
                </a:rPr>
                <a:t>العلاقة بين </a:t>
              </a:r>
              <a:r>
                <a:rPr lang="ar-MA" sz="1800" b="0" dirty="0">
                  <a:solidFill>
                    <a:srgbClr val="E3E3E3"/>
                  </a:solidFill>
                  <a:effectLst/>
                  <a:latin typeface="Almarai Bold" pitchFamily="2" charset="-78"/>
                  <a:ea typeface="Calibri" panose="020F0502020204030204" pitchFamily="34" charset="0"/>
                  <a:cs typeface="Almarai Bold" pitchFamily="2" charset="-78"/>
                </a:rPr>
                <a:t>الديداكتيك و </a:t>
              </a:r>
              <a:r>
                <a:rPr lang="ar-MA" dirty="0">
                  <a:solidFill>
                    <a:schemeClr val="bg1"/>
                  </a:solidFill>
                  <a:latin typeface="Almarai Bold" pitchFamily="2" charset="-78"/>
                  <a:cs typeface="Almarai Bold" pitchFamily="2" charset="-78"/>
                </a:rPr>
                <a:t>البيداغوجيا</a:t>
              </a:r>
              <a:endParaRPr lang="fr-FR" dirty="0">
                <a:solidFill>
                  <a:schemeClr val="bg1"/>
                </a:solidFill>
                <a:latin typeface="Almarai Bold" pitchFamily="2" charset="-78"/>
                <a:cs typeface="Almarai Bold" pitchFamily="2" charset="-78"/>
              </a:endParaRPr>
            </a:p>
          </p:txBody>
        </p:sp>
      </p:grpSp>
      <p:sp>
        <p:nvSpPr>
          <p:cNvPr id="39" name="Rectangle: Rounded Corners 38">
            <a:extLst>
              <a:ext uri="{FF2B5EF4-FFF2-40B4-BE49-F238E27FC236}">
                <a16:creationId xmlns:a16="http://schemas.microsoft.com/office/drawing/2014/main" id="{6903716F-A522-C1A2-DCAE-5CF518A866D5}"/>
              </a:ext>
            </a:extLst>
          </p:cNvPr>
          <p:cNvSpPr/>
          <p:nvPr/>
        </p:nvSpPr>
        <p:spPr>
          <a:xfrm>
            <a:off x="7795569" y="836853"/>
            <a:ext cx="2899225" cy="598990"/>
          </a:xfrm>
          <a:prstGeom prst="roundRect">
            <a:avLst/>
          </a:prstGeom>
          <a:solidFill>
            <a:srgbClr val="383D6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1800" b="1" dirty="0">
                <a:effectLst/>
                <a:latin typeface="Almarai Bold" pitchFamily="2" charset="-78"/>
                <a:ea typeface="Calibri" panose="020F0502020204030204" pitchFamily="34" charset="0"/>
                <a:cs typeface="Almarai Bold" pitchFamily="2" charset="-78"/>
              </a:rPr>
              <a:t>بيداغوجيا التعاقد</a:t>
            </a:r>
            <a:endParaRPr lang="fr-FR" sz="1800" dirty="0">
              <a:effectLst/>
              <a:latin typeface="Almarai Bold" pitchFamily="2" charset="-78"/>
              <a:ea typeface="Calibri" panose="020F0502020204030204" pitchFamily="34" charset="0"/>
              <a:cs typeface="Almarai Bold" pitchFamily="2" charset="-78"/>
            </a:endParaRPr>
          </a:p>
        </p:txBody>
      </p:sp>
      <p:sp>
        <p:nvSpPr>
          <p:cNvPr id="44" name="Oval 43">
            <a:extLst>
              <a:ext uri="{FF2B5EF4-FFF2-40B4-BE49-F238E27FC236}">
                <a16:creationId xmlns:a16="http://schemas.microsoft.com/office/drawing/2014/main" id="{86A526C2-91C5-C5A3-F6CE-117D190A8F58}"/>
              </a:ext>
            </a:extLst>
          </p:cNvPr>
          <p:cNvSpPr/>
          <p:nvPr/>
        </p:nvSpPr>
        <p:spPr>
          <a:xfrm>
            <a:off x="11407705" y="999624"/>
            <a:ext cx="273447" cy="273447"/>
          </a:xfrm>
          <a:prstGeom prst="ellipse">
            <a:avLst/>
          </a:prstGeom>
          <a:solidFill>
            <a:srgbClr val="383D63"/>
          </a:solidFill>
          <a:ln>
            <a:solidFill>
              <a:srgbClr val="383D6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id="{151E663D-AF59-9EC7-1ED7-3C6C2FEEB8C5}"/>
              </a:ext>
            </a:extLst>
          </p:cNvPr>
          <p:cNvCxnSpPr/>
          <p:nvPr/>
        </p:nvCxnSpPr>
        <p:spPr>
          <a:xfrm flipH="1">
            <a:off x="10644944" y="1149425"/>
            <a:ext cx="917278" cy="0"/>
          </a:xfrm>
          <a:prstGeom prst="line">
            <a:avLst/>
          </a:prstGeom>
          <a:ln w="38100">
            <a:solidFill>
              <a:srgbClr val="383D6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Oval 62">
            <a:extLst>
              <a:ext uri="{FF2B5EF4-FFF2-40B4-BE49-F238E27FC236}">
                <a16:creationId xmlns:a16="http://schemas.microsoft.com/office/drawing/2014/main" id="{65DBB713-2F3E-B0F4-9C60-95426AF8A5FB}"/>
              </a:ext>
            </a:extLst>
          </p:cNvPr>
          <p:cNvSpPr/>
          <p:nvPr/>
        </p:nvSpPr>
        <p:spPr>
          <a:xfrm>
            <a:off x="11485664" y="1089292"/>
            <a:ext cx="101600" cy="101600"/>
          </a:xfrm>
          <a:prstGeom prst="ellipse">
            <a:avLst/>
          </a:prstGeom>
          <a:solidFill>
            <a:srgbClr val="9EA3B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76" name="Group 75">
            <a:extLst>
              <a:ext uri="{FF2B5EF4-FFF2-40B4-BE49-F238E27FC236}">
                <a16:creationId xmlns:a16="http://schemas.microsoft.com/office/drawing/2014/main" id="{C83A618C-416A-0D66-AF48-F55C9B5C8250}"/>
              </a:ext>
            </a:extLst>
          </p:cNvPr>
          <p:cNvGrpSpPr>
            <a:grpSpLocks/>
          </p:cNvGrpSpPr>
          <p:nvPr/>
        </p:nvGrpSpPr>
        <p:grpSpPr>
          <a:xfrm>
            <a:off x="0" y="6259007"/>
            <a:ext cx="12192000" cy="598993"/>
            <a:chOff x="0" y="6259007"/>
            <a:chExt cx="12192000" cy="598993"/>
          </a:xfrm>
        </p:grpSpPr>
        <p:sp>
          <p:nvSpPr>
            <p:cNvPr id="77" name="Rectangle 76">
              <a:extLst>
                <a:ext uri="{FF2B5EF4-FFF2-40B4-BE49-F238E27FC236}">
                  <a16:creationId xmlns:a16="http://schemas.microsoft.com/office/drawing/2014/main" id="{9CA4074C-01ED-0B6B-A273-DCC1B298A941}"/>
                </a:ext>
              </a:extLst>
            </p:cNvPr>
            <p:cNvSpPr>
              <a:spLocks/>
            </p:cNvSpPr>
            <p:nvPr/>
          </p:nvSpPr>
          <p:spPr>
            <a:xfrm>
              <a:off x="0" y="6259010"/>
              <a:ext cx="12192000" cy="598990"/>
            </a:xfrm>
            <a:prstGeom prst="rect">
              <a:avLst/>
            </a:prstGeom>
            <a:solidFill>
              <a:srgbClr val="383D6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6"/>
              <a:r>
                <a:rPr lang="ar-MA" sz="2400" dirty="0">
                  <a:latin typeface="Almarai Bold" pitchFamily="2" charset="-78"/>
                  <a:cs typeface="Almarai Bold" pitchFamily="2" charset="-78"/>
                </a:rPr>
                <a:t> </a:t>
              </a:r>
              <a:endParaRPr lang="fr-FR" sz="2400" dirty="0">
                <a:latin typeface="Almarai Bold" pitchFamily="2" charset="-78"/>
                <a:cs typeface="Almarai Bold" pitchFamily="2" charset="-78"/>
              </a:endParaRPr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F6C06CA1-C552-236F-2857-6473ACAF4ED7}"/>
                </a:ext>
              </a:extLst>
            </p:cNvPr>
            <p:cNvSpPr>
              <a:spLocks/>
            </p:cNvSpPr>
            <p:nvPr/>
          </p:nvSpPr>
          <p:spPr>
            <a:xfrm rot="16200000" flipV="1">
              <a:off x="10612343" y="5278343"/>
              <a:ext cx="598989" cy="2560317"/>
            </a:xfrm>
            <a:custGeom>
              <a:avLst/>
              <a:gdLst>
                <a:gd name="connsiteX0" fmla="*/ 860323 w 860323"/>
                <a:gd name="connsiteY0" fmla="*/ 4391640 h 5350653"/>
                <a:gd name="connsiteX1" fmla="*/ 860323 w 860323"/>
                <a:gd name="connsiteY1" fmla="*/ 0 h 5350653"/>
                <a:gd name="connsiteX2" fmla="*/ 0 w 860323"/>
                <a:gd name="connsiteY2" fmla="*/ 0 h 5350653"/>
                <a:gd name="connsiteX3" fmla="*/ 0 w 860323"/>
                <a:gd name="connsiteY3" fmla="*/ 5350653 h 5350653"/>
                <a:gd name="connsiteX4" fmla="*/ 51263 w 860323"/>
                <a:gd name="connsiteY4" fmla="*/ 5303381 h 5350653"/>
                <a:gd name="connsiteX5" fmla="*/ 740624 w 860323"/>
                <a:gd name="connsiteY5" fmla="*/ 4410199 h 53506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60323" h="5350653">
                  <a:moveTo>
                    <a:pt x="860323" y="4391640"/>
                  </a:moveTo>
                  <a:lnTo>
                    <a:pt x="860323" y="0"/>
                  </a:lnTo>
                  <a:lnTo>
                    <a:pt x="0" y="0"/>
                  </a:lnTo>
                  <a:lnTo>
                    <a:pt x="0" y="5350653"/>
                  </a:lnTo>
                  <a:lnTo>
                    <a:pt x="51263" y="5303381"/>
                  </a:lnTo>
                  <a:cubicBezTo>
                    <a:pt x="254192" y="5071082"/>
                    <a:pt x="403404" y="4518411"/>
                    <a:pt x="740624" y="4410199"/>
                  </a:cubicBezTo>
                  <a:close/>
                </a:path>
              </a:pathLst>
            </a:custGeom>
            <a:solidFill>
              <a:srgbClr val="9EA3B7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wrap="square" rtlCol="0" anchor="ctr">
              <a:noAutofit/>
            </a:bodyPr>
            <a:lstStyle/>
            <a:p>
              <a:pPr algn="ctr"/>
              <a:r>
                <a:rPr lang="ar-MA" sz="2400" dirty="0">
                  <a:latin typeface="Almarai Bold" pitchFamily="2" charset="-78"/>
                  <a:cs typeface="Almarai Bold" pitchFamily="2" charset="-78"/>
                </a:rPr>
                <a:t> </a:t>
              </a:r>
              <a:endParaRPr lang="fr-FR" sz="2400" dirty="0">
                <a:latin typeface="Almarai Bold" pitchFamily="2" charset="-78"/>
                <a:cs typeface="Almarai Bold" pitchFamily="2" charset="-78"/>
              </a:endParaRPr>
            </a:p>
          </p:txBody>
        </p:sp>
      </p:grpSp>
      <p:sp>
        <p:nvSpPr>
          <p:cNvPr id="79" name="Rectangle 78">
            <a:extLst>
              <a:ext uri="{FF2B5EF4-FFF2-40B4-BE49-F238E27FC236}">
                <a16:creationId xmlns:a16="http://schemas.microsoft.com/office/drawing/2014/main" id="{267CE33C-73F5-C8E4-6663-EB4403A89A48}"/>
              </a:ext>
            </a:extLst>
          </p:cNvPr>
          <p:cNvSpPr/>
          <p:nvPr/>
        </p:nvSpPr>
        <p:spPr>
          <a:xfrm>
            <a:off x="1" y="6259006"/>
            <a:ext cx="986366" cy="598990"/>
          </a:xfrm>
          <a:prstGeom prst="rect">
            <a:avLst/>
          </a:prstGeom>
          <a:solidFill>
            <a:srgbClr val="383D6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dirty="0">
                <a:latin typeface="Almarai Bold" pitchFamily="2" charset="-78"/>
                <a:cs typeface="Almarai Bold" pitchFamily="2" charset="-78"/>
              </a:rPr>
              <a:t>11</a:t>
            </a:r>
            <a:endParaRPr lang="fr-FR" dirty="0">
              <a:latin typeface="Almarai Bold" pitchFamily="2" charset="-78"/>
              <a:cs typeface="Almarai Bold" pitchFamily="2" charset="-78"/>
            </a:endParaRPr>
          </a:p>
        </p:txBody>
      </p:sp>
      <p:cxnSp>
        <p:nvCxnSpPr>
          <p:cNvPr id="80" name="Straight Connector 79">
            <a:extLst>
              <a:ext uri="{FF2B5EF4-FFF2-40B4-BE49-F238E27FC236}">
                <a16:creationId xmlns:a16="http://schemas.microsoft.com/office/drawing/2014/main" id="{C7915913-35A6-5261-3240-784D86EBD028}"/>
              </a:ext>
            </a:extLst>
          </p:cNvPr>
          <p:cNvCxnSpPr/>
          <p:nvPr/>
        </p:nvCxnSpPr>
        <p:spPr>
          <a:xfrm>
            <a:off x="1006667" y="6259003"/>
            <a:ext cx="0" cy="598997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9" name="Rectangle 8">
            <a:extLst>
              <a:ext uri="{FF2B5EF4-FFF2-40B4-BE49-F238E27FC236}">
                <a16:creationId xmlns:a16="http://schemas.microsoft.com/office/drawing/2014/main" id="{C4F2F9FF-CF23-DDAF-C0D4-69BC279BE6C0}"/>
              </a:ext>
            </a:extLst>
          </p:cNvPr>
          <p:cNvSpPr/>
          <p:nvPr/>
        </p:nvSpPr>
        <p:spPr>
          <a:xfrm>
            <a:off x="1747878" y="1536597"/>
            <a:ext cx="9918339" cy="4452876"/>
          </a:xfrm>
          <a:prstGeom prst="rect">
            <a:avLst/>
          </a:prstGeom>
          <a:solidFill>
            <a:srgbClr val="9EA3B7"/>
          </a:solidFill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57150" marR="0" indent="-57150" algn="r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</a:pPr>
            <a:r>
              <a:rPr lang="ar-MA" sz="1800" dirty="0">
                <a:effectLst/>
                <a:latin typeface="Almarai Bold" pitchFamily="2" charset="-78"/>
                <a:ea typeface="Calibri" panose="020F0502020204030204" pitchFamily="34" charset="0"/>
                <a:cs typeface="Almarai Bold" pitchFamily="2" charset="-78"/>
              </a:rPr>
              <a:t>هو اتفاق متفاوض في شأنه على سير العملية التعليمية التعلمية بين المتعلم والمدرس بهدف التوصل الى نتائج محددة سلفا دون اكراهات وصعوبات </a:t>
            </a:r>
            <a:endParaRPr lang="fr-FR" sz="1800" dirty="0">
              <a:effectLst/>
              <a:latin typeface="Almarai Bold" pitchFamily="2" charset="-78"/>
              <a:ea typeface="Calibri" panose="020F0502020204030204" pitchFamily="34" charset="0"/>
              <a:cs typeface="Almarai Bold" pitchFamily="2" charset="-78"/>
            </a:endParaRPr>
          </a:p>
          <a:p>
            <a:pPr marL="1710690" marR="0" algn="r" rt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ar-MA" dirty="0">
                <a:latin typeface="Almarai Bold" pitchFamily="2" charset="-78"/>
                <a:ea typeface="Calibri" panose="020F0502020204030204" pitchFamily="34" charset="0"/>
                <a:cs typeface="Almarai Bold" pitchFamily="2" charset="-78"/>
              </a:rPr>
              <a:t>من أبرز أهدافها :</a:t>
            </a:r>
          </a:p>
          <a:p>
            <a:pPr marL="1943100" lvl="2" indent="-230188" algn="r" rtl="1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ü"/>
            </a:pPr>
            <a:r>
              <a:rPr lang="fr-FR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ar-MA" dirty="0">
                <a:effectLst/>
                <a:latin typeface="Almarai Bold" pitchFamily="2" charset="-78"/>
                <a:ea typeface="Calibri" panose="020F0502020204030204" pitchFamily="34" charset="0"/>
                <a:cs typeface="Almarai Bold" pitchFamily="2" charset="-78"/>
              </a:rPr>
              <a:t>إشاعة ثقافة الحوار وابداء الراي  </a:t>
            </a:r>
            <a:endParaRPr lang="fr-FR" dirty="0">
              <a:effectLst/>
              <a:latin typeface="Almarai Bold" pitchFamily="2" charset="-78"/>
              <a:ea typeface="Calibri" panose="020F0502020204030204" pitchFamily="34" charset="0"/>
              <a:cs typeface="Almarai Bold" pitchFamily="2" charset="-78"/>
            </a:endParaRPr>
          </a:p>
          <a:p>
            <a:pPr marL="1998663" marR="0" indent="-285750" algn="r" rt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Wingdings" panose="05000000000000000000" pitchFamily="2" charset="2"/>
              <a:buChar char="ü"/>
            </a:pPr>
            <a:r>
              <a:rPr lang="ar-MA" sz="1800" dirty="0">
                <a:effectLst/>
                <a:latin typeface="Almarai Bold" pitchFamily="2" charset="-78"/>
                <a:ea typeface="Calibri" panose="020F0502020204030204" pitchFamily="34" charset="0"/>
                <a:cs typeface="Almarai Bold" pitchFamily="2" charset="-78"/>
              </a:rPr>
              <a:t>تربية المتعلم على الانضباط وتحمل المسؤولية </a:t>
            </a:r>
            <a:endParaRPr lang="fr-FR" sz="1800" dirty="0">
              <a:effectLst/>
              <a:latin typeface="Almarai Bold" pitchFamily="2" charset="-78"/>
              <a:ea typeface="Calibri" panose="020F0502020204030204" pitchFamily="34" charset="0"/>
              <a:cs typeface="Almarai Bold" pitchFamily="2" charset="-78"/>
            </a:endParaRPr>
          </a:p>
          <a:p>
            <a:pPr marL="1996440" marR="0" indent="-285750" algn="r" rt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Wingdings" panose="05000000000000000000" pitchFamily="2" charset="2"/>
              <a:buChar char="ü"/>
            </a:pPr>
            <a:r>
              <a:rPr lang="ar-MA" sz="1800" dirty="0">
                <a:effectLst/>
                <a:latin typeface="Almarai Bold" pitchFamily="2" charset="-78"/>
                <a:ea typeface="Calibri" panose="020F0502020204030204" pitchFamily="34" charset="0"/>
                <a:cs typeface="Almarai Bold" pitchFamily="2" charset="-78"/>
              </a:rPr>
              <a:t>تنمية القدرة على التغيير ’ التفاوض والنقد</a:t>
            </a:r>
            <a:endParaRPr lang="fr-FR" sz="1800" dirty="0">
              <a:effectLst/>
              <a:latin typeface="Almarai Bold" pitchFamily="2" charset="-78"/>
              <a:ea typeface="Calibri" panose="020F0502020204030204" pitchFamily="34" charset="0"/>
              <a:cs typeface="Almarai Bold" pitchFamily="2" charset="-78"/>
            </a:endParaRPr>
          </a:p>
        </p:txBody>
      </p:sp>
      <p:sp>
        <p:nvSpPr>
          <p:cNvPr id="51" name="Rectangle: Rounded Corners 50">
            <a:extLst>
              <a:ext uri="{FF2B5EF4-FFF2-40B4-BE49-F238E27FC236}">
                <a16:creationId xmlns:a16="http://schemas.microsoft.com/office/drawing/2014/main" id="{885C0143-1535-74B4-9884-C3D8F2E359E8}"/>
              </a:ext>
            </a:extLst>
          </p:cNvPr>
          <p:cNvSpPr/>
          <p:nvPr/>
        </p:nvSpPr>
        <p:spPr>
          <a:xfrm>
            <a:off x="13244376" y="849930"/>
            <a:ext cx="2899225" cy="598990"/>
          </a:xfrm>
          <a:prstGeom prst="roundRect">
            <a:avLst/>
          </a:prstGeom>
          <a:solidFill>
            <a:srgbClr val="383D6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dirty="0">
                <a:latin typeface="Almarai Bold" pitchFamily="2" charset="-78"/>
                <a:cs typeface="Almarai Bold" pitchFamily="2" charset="-78"/>
              </a:rPr>
              <a:t>بيداغوجية الإدماج</a:t>
            </a:r>
          </a:p>
        </p:txBody>
      </p:sp>
      <p:sp>
        <p:nvSpPr>
          <p:cNvPr id="66" name="Oval 65">
            <a:extLst>
              <a:ext uri="{FF2B5EF4-FFF2-40B4-BE49-F238E27FC236}">
                <a16:creationId xmlns:a16="http://schemas.microsoft.com/office/drawing/2014/main" id="{8FEC3566-BC27-33D7-A686-8056239D005E}"/>
              </a:ext>
            </a:extLst>
          </p:cNvPr>
          <p:cNvSpPr/>
          <p:nvPr/>
        </p:nvSpPr>
        <p:spPr>
          <a:xfrm>
            <a:off x="16856512" y="1015903"/>
            <a:ext cx="273447" cy="273447"/>
          </a:xfrm>
          <a:prstGeom prst="ellipse">
            <a:avLst/>
          </a:prstGeom>
          <a:solidFill>
            <a:srgbClr val="383D63"/>
          </a:solidFill>
          <a:ln>
            <a:solidFill>
              <a:srgbClr val="383D6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71" name="Straight Connector 70">
            <a:extLst>
              <a:ext uri="{FF2B5EF4-FFF2-40B4-BE49-F238E27FC236}">
                <a16:creationId xmlns:a16="http://schemas.microsoft.com/office/drawing/2014/main" id="{0593B139-31C1-B6CF-7C19-D926C5FFF487}"/>
              </a:ext>
            </a:extLst>
          </p:cNvPr>
          <p:cNvCxnSpPr/>
          <p:nvPr/>
        </p:nvCxnSpPr>
        <p:spPr>
          <a:xfrm flipH="1">
            <a:off x="16093751" y="1155900"/>
            <a:ext cx="917278" cy="0"/>
          </a:xfrm>
          <a:prstGeom prst="line">
            <a:avLst/>
          </a:prstGeom>
          <a:ln w="38100">
            <a:solidFill>
              <a:srgbClr val="383D6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Oval 71">
            <a:extLst>
              <a:ext uri="{FF2B5EF4-FFF2-40B4-BE49-F238E27FC236}">
                <a16:creationId xmlns:a16="http://schemas.microsoft.com/office/drawing/2014/main" id="{C7B9018C-C6E4-A4DD-613B-FE0B3492A04E}"/>
              </a:ext>
            </a:extLst>
          </p:cNvPr>
          <p:cNvSpPr/>
          <p:nvPr/>
        </p:nvSpPr>
        <p:spPr>
          <a:xfrm>
            <a:off x="16934471" y="1098625"/>
            <a:ext cx="101600" cy="101600"/>
          </a:xfrm>
          <a:prstGeom prst="ellipse">
            <a:avLst/>
          </a:prstGeom>
          <a:solidFill>
            <a:srgbClr val="9EA3B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9FE83D18-994D-BEDE-EDDF-B7D7D033C998}"/>
              </a:ext>
            </a:extLst>
          </p:cNvPr>
          <p:cNvSpPr/>
          <p:nvPr/>
        </p:nvSpPr>
        <p:spPr>
          <a:xfrm>
            <a:off x="1762813" y="7887776"/>
            <a:ext cx="9918339" cy="4452876"/>
          </a:xfrm>
          <a:prstGeom prst="rect">
            <a:avLst/>
          </a:prstGeom>
          <a:solidFill>
            <a:srgbClr val="9EA3B7"/>
          </a:solidFill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406400" marR="0" algn="r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</a:pPr>
            <a:r>
              <a:rPr lang="ar-SA" dirty="0" err="1">
                <a:latin typeface="Almarai Bold" pitchFamily="2" charset="-78"/>
                <a:cs typeface="Almarai Bold" pitchFamily="2" charset="-78"/>
              </a:rPr>
              <a:t>ھو</a:t>
            </a:r>
            <a:r>
              <a:rPr lang="ar-SA" dirty="0">
                <a:latin typeface="Almarai Bold" pitchFamily="2" charset="-78"/>
                <a:cs typeface="Almarai Bold" pitchFamily="2" charset="-78"/>
              </a:rPr>
              <a:t> نشاط </a:t>
            </a:r>
            <a:r>
              <a:rPr lang="ar-SA" dirty="0" err="1">
                <a:latin typeface="Almarai Bold" pitchFamily="2" charset="-78"/>
                <a:cs typeface="Almarai Bold" pitchFamily="2" charset="-78"/>
              </a:rPr>
              <a:t>دیداكتیكي</a:t>
            </a:r>
            <a:r>
              <a:rPr lang="ar-SA" dirty="0">
                <a:latin typeface="Almarai Bold" pitchFamily="2" charset="-78"/>
                <a:cs typeface="Almarai Bold" pitchFamily="2" charset="-78"/>
              </a:rPr>
              <a:t> </a:t>
            </a:r>
            <a:r>
              <a:rPr lang="ar-SA" dirty="0" err="1">
                <a:latin typeface="Almarai Bold" pitchFamily="2" charset="-78"/>
                <a:cs typeface="Almarai Bold" pitchFamily="2" charset="-78"/>
              </a:rPr>
              <a:t>یستھدف</a:t>
            </a:r>
            <a:r>
              <a:rPr lang="ar-SA" dirty="0">
                <a:latin typeface="Almarai Bold" pitchFamily="2" charset="-78"/>
                <a:cs typeface="Almarai Bold" pitchFamily="2" charset="-78"/>
              </a:rPr>
              <a:t> جعل </a:t>
            </a:r>
            <a:r>
              <a:rPr lang="ar-SA" dirty="0" err="1">
                <a:latin typeface="Almarai Bold" pitchFamily="2" charset="-78"/>
                <a:cs typeface="Almarai Bold" pitchFamily="2" charset="-78"/>
              </a:rPr>
              <a:t>التلمیذ</a:t>
            </a:r>
            <a:r>
              <a:rPr lang="ar-SA" dirty="0">
                <a:latin typeface="Almarai Bold" pitchFamily="2" charset="-78"/>
                <a:cs typeface="Almarai Bold" pitchFamily="2" charset="-78"/>
              </a:rPr>
              <a:t> </a:t>
            </a:r>
            <a:r>
              <a:rPr lang="ar-SA" dirty="0" err="1">
                <a:latin typeface="Almarai Bold" pitchFamily="2" charset="-78"/>
                <a:cs typeface="Almarai Bold" pitchFamily="2" charset="-78"/>
              </a:rPr>
              <a:t>یحرك</a:t>
            </a:r>
            <a:r>
              <a:rPr lang="ar-SA" dirty="0">
                <a:latin typeface="Almarai Bold" pitchFamily="2" charset="-78"/>
                <a:cs typeface="Almarai Bold" pitchFamily="2" charset="-78"/>
              </a:rPr>
              <a:t> </a:t>
            </a:r>
            <a:r>
              <a:rPr lang="ar-SA" dirty="0" err="1">
                <a:latin typeface="Almarai Bold" pitchFamily="2" charset="-78"/>
                <a:cs typeface="Almarai Bold" pitchFamily="2" charset="-78"/>
              </a:rPr>
              <a:t>ویعید</a:t>
            </a:r>
            <a:r>
              <a:rPr lang="ar-SA" dirty="0">
                <a:latin typeface="Almarai Bold" pitchFamily="2" charset="-78"/>
                <a:cs typeface="Almarai Bold" pitchFamily="2" charset="-78"/>
              </a:rPr>
              <a:t> استعمال </a:t>
            </a:r>
            <a:r>
              <a:rPr lang="ar-SA" dirty="0" err="1">
                <a:latin typeface="Almarai Bold" pitchFamily="2" charset="-78"/>
                <a:cs typeface="Almarai Bold" pitchFamily="2" charset="-78"/>
              </a:rPr>
              <a:t>التعلمات</a:t>
            </a:r>
            <a:r>
              <a:rPr lang="ar-SA" dirty="0">
                <a:latin typeface="Almarai Bold" pitchFamily="2" charset="-78"/>
                <a:cs typeface="Almarai Bold" pitchFamily="2" charset="-78"/>
              </a:rPr>
              <a:t> والخبرات السابقة في </a:t>
            </a:r>
            <a:r>
              <a:rPr lang="ar-SA" dirty="0" err="1">
                <a:latin typeface="Almarai Bold" pitchFamily="2" charset="-78"/>
                <a:cs typeface="Almarai Bold" pitchFamily="2" charset="-78"/>
              </a:rPr>
              <a:t>وضعیات</a:t>
            </a:r>
            <a:r>
              <a:rPr lang="ar-SA" dirty="0">
                <a:latin typeface="Almarai Bold" pitchFamily="2" charset="-78"/>
                <a:cs typeface="Almarai Bold" pitchFamily="2" charset="-78"/>
              </a:rPr>
              <a:t> </a:t>
            </a:r>
            <a:r>
              <a:rPr lang="ar-SA" dirty="0" err="1">
                <a:latin typeface="Almarai Bold" pitchFamily="2" charset="-78"/>
                <a:cs typeface="Almarai Bold" pitchFamily="2" charset="-78"/>
              </a:rPr>
              <a:t>الحیاة</a:t>
            </a:r>
            <a:r>
              <a:rPr lang="ar-SA" dirty="0">
                <a:latin typeface="Almarai Bold" pitchFamily="2" charset="-78"/>
                <a:cs typeface="Almarai Bold" pitchFamily="2" charset="-78"/>
              </a:rPr>
              <a:t> </a:t>
            </a:r>
            <a:r>
              <a:rPr lang="ar-SA" dirty="0" err="1">
                <a:latin typeface="Almarai Bold" pitchFamily="2" charset="-78"/>
                <a:cs typeface="Almarai Bold" pitchFamily="2" charset="-78"/>
              </a:rPr>
              <a:t>الیومیة</a:t>
            </a:r>
            <a:r>
              <a:rPr lang="ar-SA" dirty="0">
                <a:latin typeface="Almarai Bold" pitchFamily="2" charset="-78"/>
                <a:cs typeface="Almarai Bold" pitchFamily="2" charset="-78"/>
              </a:rPr>
              <a:t> ، من أجل إعطاء دلالة ومعنى لتلك المكتسبات . </a:t>
            </a:r>
            <a:endParaRPr lang="ar-MA" dirty="0">
              <a:latin typeface="Almarai Bold" pitchFamily="2" charset="-78"/>
              <a:cs typeface="Almarai Bold" pitchFamily="2" charset="-78"/>
            </a:endParaRPr>
          </a:p>
          <a:p>
            <a:pPr marL="1710690" marR="0" algn="r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</a:pPr>
            <a:r>
              <a:rPr lang="ar-MA" dirty="0">
                <a:latin typeface="Almarai Bold" pitchFamily="2" charset="-78"/>
                <a:ea typeface="Calibri" panose="020F0502020204030204" pitchFamily="34" charset="0"/>
                <a:cs typeface="Almarai Bold" pitchFamily="2" charset="-78"/>
              </a:rPr>
              <a:t>من أبرز أهدافها :</a:t>
            </a:r>
          </a:p>
          <a:p>
            <a:pPr marL="1435100" marR="0" indent="-292100" algn="r" rt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Wingdings" panose="05000000000000000000" pitchFamily="2" charset="2"/>
              <a:buChar char="ü"/>
            </a:pPr>
            <a:r>
              <a:rPr lang="ar-SA" dirty="0">
                <a:latin typeface="Almarai Bold" pitchFamily="2" charset="-78"/>
                <a:cs typeface="Almarai Bold" pitchFamily="2" charset="-78"/>
              </a:rPr>
              <a:t> إدماج </a:t>
            </a:r>
            <a:r>
              <a:rPr lang="ar-SA" dirty="0" err="1">
                <a:latin typeface="Almarai Bold" pitchFamily="2" charset="-78"/>
                <a:cs typeface="Almarai Bold" pitchFamily="2" charset="-78"/>
              </a:rPr>
              <a:t>المھارات</a:t>
            </a:r>
            <a:r>
              <a:rPr lang="ar-SA" dirty="0">
                <a:latin typeface="Almarai Bold" pitchFamily="2" charset="-78"/>
                <a:cs typeface="Almarai Bold" pitchFamily="2" charset="-78"/>
              </a:rPr>
              <a:t> ؛ </a:t>
            </a:r>
            <a:endParaRPr lang="ar-MA" dirty="0">
              <a:latin typeface="Almarai Bold" pitchFamily="2" charset="-78"/>
              <a:cs typeface="Almarai Bold" pitchFamily="2" charset="-78"/>
            </a:endParaRPr>
          </a:p>
          <a:p>
            <a:pPr marL="1435100" marR="0" indent="-292100" algn="r" rt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Wingdings" panose="05000000000000000000" pitchFamily="2" charset="2"/>
              <a:buChar char="ü"/>
            </a:pPr>
            <a:r>
              <a:rPr lang="ar-SA" dirty="0">
                <a:latin typeface="Almarai Bold" pitchFamily="2" charset="-78"/>
                <a:cs typeface="Almarai Bold" pitchFamily="2" charset="-78"/>
              </a:rPr>
              <a:t> إدماج المواد : </a:t>
            </a:r>
            <a:r>
              <a:rPr lang="ar-SA" dirty="0" err="1">
                <a:latin typeface="Almarai Bold" pitchFamily="2" charset="-78"/>
                <a:cs typeface="Almarai Bold" pitchFamily="2" charset="-78"/>
              </a:rPr>
              <a:t>تصریف</a:t>
            </a:r>
            <a:r>
              <a:rPr lang="ar-SA" dirty="0">
                <a:latin typeface="Almarai Bold" pitchFamily="2" charset="-78"/>
                <a:cs typeface="Almarai Bold" pitchFamily="2" charset="-78"/>
              </a:rPr>
              <a:t> </a:t>
            </a:r>
            <a:r>
              <a:rPr lang="ar-SA" dirty="0" err="1">
                <a:latin typeface="Almarai Bold" pitchFamily="2" charset="-78"/>
                <a:cs typeface="Almarai Bold" pitchFamily="2" charset="-78"/>
              </a:rPr>
              <a:t>محتوین</a:t>
            </a:r>
            <a:r>
              <a:rPr lang="ar-SA" dirty="0">
                <a:latin typeface="Almarai Bold" pitchFamily="2" charset="-78"/>
                <a:cs typeface="Almarai Bold" pitchFamily="2" charset="-78"/>
              </a:rPr>
              <a:t> أو أكثر قصد حل مشكل </a:t>
            </a:r>
            <a:r>
              <a:rPr lang="ar-SA" dirty="0" err="1">
                <a:latin typeface="Almarai Bold" pitchFamily="2" charset="-78"/>
                <a:cs typeface="Almarai Bold" pitchFamily="2" charset="-78"/>
              </a:rPr>
              <a:t>معین</a:t>
            </a:r>
            <a:r>
              <a:rPr lang="ar-SA" dirty="0">
                <a:latin typeface="Almarai Bold" pitchFamily="2" charset="-78"/>
                <a:cs typeface="Almarai Bold" pitchFamily="2" charset="-78"/>
              </a:rPr>
              <a:t> أو دراسة محور </a:t>
            </a:r>
            <a:r>
              <a:rPr lang="ar-SA" dirty="0" err="1">
                <a:latin typeface="Almarai Bold" pitchFamily="2" charset="-78"/>
                <a:cs typeface="Almarai Bold" pitchFamily="2" charset="-78"/>
              </a:rPr>
              <a:t>معین</a:t>
            </a:r>
            <a:r>
              <a:rPr lang="ar-SA" dirty="0">
                <a:latin typeface="Almarai Bold" pitchFamily="2" charset="-78"/>
                <a:cs typeface="Almarai Bold" pitchFamily="2" charset="-78"/>
              </a:rPr>
              <a:t> </a:t>
            </a:r>
            <a:r>
              <a:rPr lang="ar-SA" dirty="0" err="1">
                <a:latin typeface="Almarai Bold" pitchFamily="2" charset="-78"/>
                <a:cs typeface="Almarai Bold" pitchFamily="2" charset="-78"/>
              </a:rPr>
              <a:t>لھدف</a:t>
            </a:r>
            <a:r>
              <a:rPr lang="ar-SA" dirty="0">
                <a:latin typeface="Almarai Bold" pitchFamily="2" charset="-78"/>
                <a:cs typeface="Almarai Bold" pitchFamily="2" charset="-78"/>
              </a:rPr>
              <a:t> تنمیة </a:t>
            </a:r>
            <a:r>
              <a:rPr lang="ar-SA" dirty="0" err="1">
                <a:latin typeface="Almarai Bold" pitchFamily="2" charset="-78"/>
                <a:cs typeface="Almarai Bold" pitchFamily="2" charset="-78"/>
              </a:rPr>
              <a:t>مھارة</a:t>
            </a:r>
            <a:r>
              <a:rPr lang="ar-SA" dirty="0">
                <a:latin typeface="Almarai Bold" pitchFamily="2" charset="-78"/>
                <a:cs typeface="Almarai Bold" pitchFamily="2" charset="-78"/>
              </a:rPr>
              <a:t> ما .</a:t>
            </a:r>
            <a:endParaRPr lang="ar-MA" dirty="0">
              <a:latin typeface="Almarai Bold" pitchFamily="2" charset="-78"/>
              <a:cs typeface="Almarai Bold" pitchFamily="2" charset="-78"/>
            </a:endParaRPr>
          </a:p>
          <a:p>
            <a:pPr marL="1435100" marR="0" indent="-292100" algn="r" rt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Wingdings" panose="05000000000000000000" pitchFamily="2" charset="2"/>
              <a:buChar char="ü"/>
            </a:pPr>
            <a:r>
              <a:rPr lang="ar-SA" dirty="0">
                <a:latin typeface="Almarai Bold" pitchFamily="2" charset="-78"/>
                <a:cs typeface="Almarai Bold" pitchFamily="2" charset="-78"/>
              </a:rPr>
              <a:t>  إدماج </a:t>
            </a:r>
            <a:r>
              <a:rPr lang="ar-SA" dirty="0" err="1">
                <a:latin typeface="Almarai Bold" pitchFamily="2" charset="-78"/>
                <a:cs typeface="Almarai Bold" pitchFamily="2" charset="-78"/>
              </a:rPr>
              <a:t>التعلمات</a:t>
            </a:r>
            <a:r>
              <a:rPr lang="ar-SA" dirty="0">
                <a:latin typeface="Almarai Bold" pitchFamily="2" charset="-78"/>
                <a:cs typeface="Almarai Bold" pitchFamily="2" charset="-78"/>
              </a:rPr>
              <a:t> : إدماج المواد + إدماج </a:t>
            </a:r>
            <a:r>
              <a:rPr lang="ar-SA" dirty="0" err="1">
                <a:latin typeface="Almarai Bold" pitchFamily="2" charset="-78"/>
                <a:cs typeface="Almarai Bold" pitchFamily="2" charset="-78"/>
              </a:rPr>
              <a:t>المھارات</a:t>
            </a:r>
            <a:r>
              <a:rPr lang="ar-SA" dirty="0">
                <a:latin typeface="Almarai Bold" pitchFamily="2" charset="-78"/>
                <a:cs typeface="Almarai Bold" pitchFamily="2" charset="-78"/>
              </a:rPr>
              <a:t> = إدماج </a:t>
            </a:r>
            <a:r>
              <a:rPr lang="ar-SA" dirty="0" err="1">
                <a:latin typeface="Almarai Bold" pitchFamily="2" charset="-78"/>
                <a:cs typeface="Almarai Bold" pitchFamily="2" charset="-78"/>
              </a:rPr>
              <a:t>التعلمات</a:t>
            </a:r>
            <a:r>
              <a:rPr lang="ar-SA" dirty="0">
                <a:latin typeface="Almarai Bold" pitchFamily="2" charset="-78"/>
                <a:cs typeface="Almarai Bold" pitchFamily="2" charset="-78"/>
              </a:rPr>
              <a:t> </a:t>
            </a:r>
            <a:endParaRPr lang="ar-MA" dirty="0">
              <a:latin typeface="Almarai Bold" pitchFamily="2" charset="-78"/>
              <a:cs typeface="Almarai Bold" pitchFamily="2" charset="-78"/>
            </a:endParaRPr>
          </a:p>
          <a:p>
            <a:pPr marL="1435100" marR="0" indent="-292100" algn="r" rt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Wingdings" panose="05000000000000000000" pitchFamily="2" charset="2"/>
              <a:buChar char="ü"/>
            </a:pPr>
            <a:r>
              <a:rPr lang="ar-SA" dirty="0">
                <a:latin typeface="Almarai Bold" pitchFamily="2" charset="-78"/>
                <a:cs typeface="Almarai Bold" pitchFamily="2" charset="-78"/>
              </a:rPr>
              <a:t> إدماج الفرد </a:t>
            </a:r>
            <a:r>
              <a:rPr lang="ar-SA" dirty="0" err="1">
                <a:latin typeface="Almarai Bold" pitchFamily="2" charset="-78"/>
                <a:cs typeface="Almarai Bold" pitchFamily="2" charset="-78"/>
              </a:rPr>
              <a:t>لمحتویات</a:t>
            </a:r>
            <a:r>
              <a:rPr lang="ar-SA" dirty="0">
                <a:latin typeface="Almarai Bold" pitchFamily="2" charset="-78"/>
                <a:cs typeface="Almarai Bold" pitchFamily="2" charset="-78"/>
              </a:rPr>
              <a:t> </a:t>
            </a:r>
            <a:r>
              <a:rPr lang="ar-SA" dirty="0" err="1">
                <a:latin typeface="Almarai Bold" pitchFamily="2" charset="-78"/>
                <a:cs typeface="Almarai Bold" pitchFamily="2" charset="-78"/>
              </a:rPr>
              <a:t>ومھارات</a:t>
            </a:r>
            <a:r>
              <a:rPr lang="ar-SA" dirty="0">
                <a:latin typeface="Almarai Bold" pitchFamily="2" charset="-78"/>
                <a:cs typeface="Almarai Bold" pitchFamily="2" charset="-78"/>
              </a:rPr>
              <a:t> </a:t>
            </a:r>
            <a:r>
              <a:rPr lang="ar-SA" dirty="0" err="1">
                <a:latin typeface="Almarai Bold" pitchFamily="2" charset="-78"/>
                <a:cs typeface="Almarai Bold" pitchFamily="2" charset="-78"/>
              </a:rPr>
              <a:t>جدیدة</a:t>
            </a:r>
            <a:r>
              <a:rPr lang="ar-SA" dirty="0">
                <a:latin typeface="Almarai Bold" pitchFamily="2" charset="-78"/>
                <a:cs typeface="Almarai Bold" pitchFamily="2" charset="-78"/>
              </a:rPr>
              <a:t> في </a:t>
            </a:r>
            <a:r>
              <a:rPr lang="ar-SA" dirty="0" err="1">
                <a:latin typeface="Almarai Bold" pitchFamily="2" charset="-78"/>
                <a:cs typeface="Almarai Bold" pitchFamily="2" charset="-78"/>
              </a:rPr>
              <a:t>بنیتھ</a:t>
            </a:r>
            <a:r>
              <a:rPr lang="ar-SA" dirty="0">
                <a:latin typeface="Almarai Bold" pitchFamily="2" charset="-78"/>
                <a:cs typeface="Almarai Bold" pitchFamily="2" charset="-78"/>
              </a:rPr>
              <a:t> </a:t>
            </a:r>
            <a:r>
              <a:rPr lang="ar-SA" dirty="0" err="1">
                <a:latin typeface="Almarai Bold" pitchFamily="2" charset="-78"/>
                <a:cs typeface="Almarai Bold" pitchFamily="2" charset="-78"/>
              </a:rPr>
              <a:t>الداخلیة</a:t>
            </a:r>
            <a:r>
              <a:rPr lang="ar-SA" dirty="0">
                <a:latin typeface="Almarai Bold" pitchFamily="2" charset="-78"/>
                <a:cs typeface="Almarai Bold" pitchFamily="2" charset="-78"/>
              </a:rPr>
              <a:t> ؛ </a:t>
            </a:r>
            <a:endParaRPr lang="ar-MA" dirty="0">
              <a:latin typeface="Almarai Bold" pitchFamily="2" charset="-78"/>
              <a:cs typeface="Almarai Bold" pitchFamily="2" charset="-78"/>
            </a:endParaRPr>
          </a:p>
          <a:p>
            <a:pPr marL="1435100" marR="0" indent="-292100" algn="r" rt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Wingdings" panose="05000000000000000000" pitchFamily="2" charset="2"/>
              <a:buChar char="ü"/>
            </a:pPr>
            <a:r>
              <a:rPr lang="ar-SA" dirty="0">
                <a:latin typeface="Almarai Bold" pitchFamily="2" charset="-78"/>
                <a:cs typeface="Almarai Bold" pitchFamily="2" charset="-78"/>
              </a:rPr>
              <a:t> إدماج مختلف </a:t>
            </a:r>
            <a:r>
              <a:rPr lang="ar-SA" dirty="0" err="1">
                <a:latin typeface="Almarai Bold" pitchFamily="2" charset="-78"/>
                <a:cs typeface="Almarai Bold" pitchFamily="2" charset="-78"/>
              </a:rPr>
              <a:t>تعلمات</a:t>
            </a:r>
            <a:r>
              <a:rPr lang="ar-SA" dirty="0">
                <a:latin typeface="Almarai Bold" pitchFamily="2" charset="-78"/>
                <a:cs typeface="Almarai Bold" pitchFamily="2" charset="-78"/>
              </a:rPr>
              <a:t> وحدة </a:t>
            </a:r>
            <a:r>
              <a:rPr lang="ar-SA" dirty="0" err="1">
                <a:latin typeface="Almarai Bold" pitchFamily="2" charset="-78"/>
                <a:cs typeface="Almarai Bold" pitchFamily="2" charset="-78"/>
              </a:rPr>
              <a:t>معرفیة</a:t>
            </a:r>
            <a:r>
              <a:rPr lang="ar-SA" dirty="0">
                <a:latin typeface="Almarai Bold" pitchFamily="2" charset="-78"/>
                <a:cs typeface="Almarai Bold" pitchFamily="2" charset="-78"/>
              </a:rPr>
              <a:t> بمنظور شامل </a:t>
            </a:r>
            <a:r>
              <a:rPr lang="ar-SA" dirty="0"/>
              <a:t>؛</a:t>
            </a:r>
            <a:endParaRPr lang="fr-FR" sz="2000" dirty="0">
              <a:latin typeface="Almarai Bold" pitchFamily="2" charset="-78"/>
              <a:cs typeface="Almarai Bold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53067874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>
        <p159:morph option="byObject"/>
      </p:transition>
    </mc:Choice>
    <mc:Fallback xmlns="">
      <p:transition spd="slow" advClick="0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BF4E0D-45AD-99A4-0FC4-7FBE74B465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758CE580-E28F-402B-C96C-9C20DE6D6F9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1"/>
            <a:ext cx="12192000" cy="6857999"/>
          </a:xfrm>
          <a:prstGeom prst="rect">
            <a:avLst/>
          </a:prstGeom>
          <a:solidFill>
            <a:srgbClr val="ED7D31">
              <a:alpha val="17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83B17D05-8D84-9AA1-F50D-609F19273B2A}"/>
              </a:ext>
            </a:extLst>
          </p:cNvPr>
          <p:cNvGrpSpPr/>
          <p:nvPr/>
        </p:nvGrpSpPr>
        <p:grpSpPr>
          <a:xfrm>
            <a:off x="3911712" y="55409"/>
            <a:ext cx="8280284" cy="599002"/>
            <a:chOff x="2769083" y="1544828"/>
            <a:chExt cx="7885497" cy="599002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7047202B-84A9-D56F-7355-205374F7C6FF}"/>
                </a:ext>
              </a:extLst>
            </p:cNvPr>
            <p:cNvGrpSpPr/>
            <p:nvPr/>
          </p:nvGrpSpPr>
          <p:grpSpPr>
            <a:xfrm>
              <a:off x="2769083" y="1544828"/>
              <a:ext cx="7885497" cy="599002"/>
              <a:chOff x="1944303" y="3127317"/>
              <a:chExt cx="7885497" cy="599002"/>
            </a:xfrm>
          </p:grpSpPr>
          <p:sp>
            <p:nvSpPr>
              <p:cNvPr id="7" name="Freeform: Shape 6">
                <a:extLst>
                  <a:ext uri="{FF2B5EF4-FFF2-40B4-BE49-F238E27FC236}">
                    <a16:creationId xmlns:a16="http://schemas.microsoft.com/office/drawing/2014/main" id="{FCDE5A6B-6F89-0E36-93E7-FED20BF58F8B}"/>
                  </a:ext>
                </a:extLst>
              </p:cNvPr>
              <p:cNvSpPr/>
              <p:nvPr/>
            </p:nvSpPr>
            <p:spPr>
              <a:xfrm>
                <a:off x="7425740" y="3127317"/>
                <a:ext cx="2404060" cy="598990"/>
              </a:xfrm>
              <a:custGeom>
                <a:avLst/>
                <a:gdLst>
                  <a:gd name="connsiteX0" fmla="*/ 594504 w 5503372"/>
                  <a:gd name="connsiteY0" fmla="*/ 0 h 598990"/>
                  <a:gd name="connsiteX1" fmla="*/ 5503372 w 5503372"/>
                  <a:gd name="connsiteY1" fmla="*/ 0 h 598990"/>
                  <a:gd name="connsiteX2" fmla="*/ 5503372 w 5503372"/>
                  <a:gd name="connsiteY2" fmla="*/ 598990 h 598990"/>
                  <a:gd name="connsiteX3" fmla="*/ 0 w 5503372"/>
                  <a:gd name="connsiteY3" fmla="*/ 598990 h 598990"/>
                  <a:gd name="connsiteX4" fmla="*/ 0 w 5503372"/>
                  <a:gd name="connsiteY4" fmla="*/ 594504 h 5989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03372" h="598990">
                    <a:moveTo>
                      <a:pt x="594504" y="0"/>
                    </a:moveTo>
                    <a:lnTo>
                      <a:pt x="5503372" y="0"/>
                    </a:lnTo>
                    <a:lnTo>
                      <a:pt x="5503372" y="598990"/>
                    </a:lnTo>
                    <a:lnTo>
                      <a:pt x="0" y="598990"/>
                    </a:lnTo>
                    <a:lnTo>
                      <a:pt x="0" y="594504"/>
                    </a:lnTo>
                    <a:close/>
                  </a:path>
                </a:pathLst>
              </a:custGeom>
              <a:solidFill>
                <a:srgbClr val="9EA3B7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lvl="1" algn="ctr"/>
                <a:endParaRPr lang="fr-FR" dirty="0">
                  <a:latin typeface="Almarai Bold" pitchFamily="2" charset="-78"/>
                  <a:cs typeface="Almarai Bold" pitchFamily="2" charset="-78"/>
                </a:endParaRPr>
              </a:p>
            </p:txBody>
          </p:sp>
          <p:sp>
            <p:nvSpPr>
              <p:cNvPr id="12" name="Freeform: Shape 11">
                <a:extLst>
                  <a:ext uri="{FF2B5EF4-FFF2-40B4-BE49-F238E27FC236}">
                    <a16:creationId xmlns:a16="http://schemas.microsoft.com/office/drawing/2014/main" id="{D602E9A7-3004-4DE5-F86E-36D45086E3E9}"/>
                  </a:ext>
                </a:extLst>
              </p:cNvPr>
              <p:cNvSpPr/>
              <p:nvPr/>
            </p:nvSpPr>
            <p:spPr>
              <a:xfrm rot="10800000">
                <a:off x="1944303" y="3127329"/>
                <a:ext cx="6268116" cy="598990"/>
              </a:xfrm>
              <a:custGeom>
                <a:avLst/>
                <a:gdLst>
                  <a:gd name="connsiteX0" fmla="*/ 594504 w 5503372"/>
                  <a:gd name="connsiteY0" fmla="*/ 0 h 598990"/>
                  <a:gd name="connsiteX1" fmla="*/ 5503372 w 5503372"/>
                  <a:gd name="connsiteY1" fmla="*/ 0 h 598990"/>
                  <a:gd name="connsiteX2" fmla="*/ 5503372 w 5503372"/>
                  <a:gd name="connsiteY2" fmla="*/ 598990 h 598990"/>
                  <a:gd name="connsiteX3" fmla="*/ 0 w 5503372"/>
                  <a:gd name="connsiteY3" fmla="*/ 598990 h 598990"/>
                  <a:gd name="connsiteX4" fmla="*/ 0 w 5503372"/>
                  <a:gd name="connsiteY4" fmla="*/ 594504 h 5989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03372" h="598990">
                    <a:moveTo>
                      <a:pt x="594504" y="0"/>
                    </a:moveTo>
                    <a:lnTo>
                      <a:pt x="5503372" y="0"/>
                    </a:lnTo>
                    <a:lnTo>
                      <a:pt x="5503372" y="598990"/>
                    </a:lnTo>
                    <a:lnTo>
                      <a:pt x="0" y="598990"/>
                    </a:lnTo>
                    <a:lnTo>
                      <a:pt x="0" y="594504"/>
                    </a:lnTo>
                    <a:close/>
                  </a:path>
                </a:pathLst>
              </a:custGeom>
              <a:solidFill>
                <a:srgbClr val="383D63"/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39700" h="139700" prst="divot"/>
              </a:sp3d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fr-FR" dirty="0"/>
              </a:p>
            </p:txBody>
          </p:sp>
        </p:grp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B99E977B-B30D-F45C-4F24-634A48C99ED4}"/>
                </a:ext>
              </a:extLst>
            </p:cNvPr>
            <p:cNvSpPr txBox="1"/>
            <p:nvPr/>
          </p:nvSpPr>
          <p:spPr>
            <a:xfrm>
              <a:off x="4862195" y="1619250"/>
              <a:ext cx="320675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1" algn="r"/>
              <a:r>
                <a:rPr lang="ar-MA" dirty="0">
                  <a:solidFill>
                    <a:schemeClr val="bg1"/>
                  </a:solidFill>
                  <a:latin typeface="Almarai Bold" pitchFamily="2" charset="-78"/>
                  <a:cs typeface="Almarai Bold" pitchFamily="2" charset="-78"/>
                </a:rPr>
                <a:t>البيداغوجيا </a:t>
              </a:r>
              <a:r>
                <a:rPr lang="ar-MA" sz="1800" b="0" dirty="0">
                  <a:solidFill>
                    <a:srgbClr val="E3E3E3"/>
                  </a:solidFill>
                  <a:effectLst/>
                  <a:latin typeface="Almarai Bold" pitchFamily="2" charset="-78"/>
                  <a:ea typeface="Calibri" panose="020F0502020204030204" pitchFamily="34" charset="0"/>
                  <a:cs typeface="Almarai Bold" pitchFamily="2" charset="-78"/>
                </a:rPr>
                <a:t>و أنواعها </a:t>
              </a:r>
              <a:endParaRPr lang="fr-FR" dirty="0">
                <a:solidFill>
                  <a:schemeClr val="bg1"/>
                </a:solidFill>
                <a:latin typeface="Almarai Bold" pitchFamily="2" charset="-78"/>
                <a:cs typeface="Almarai Bold" pitchFamily="2" charset="-78"/>
              </a:endParaRP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97A53D4A-72AB-D6F8-1027-C6EF0C21D644}"/>
              </a:ext>
            </a:extLst>
          </p:cNvPr>
          <p:cNvGrpSpPr/>
          <p:nvPr/>
        </p:nvGrpSpPr>
        <p:grpSpPr>
          <a:xfrm>
            <a:off x="-7135392" y="499163"/>
            <a:ext cx="7885497" cy="599002"/>
            <a:chOff x="2769083" y="1544828"/>
            <a:chExt cx="7885497" cy="599002"/>
          </a:xfrm>
        </p:grpSpPr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3FA7CA74-5DF3-CDA7-6A10-CB8464D8B65E}"/>
                </a:ext>
              </a:extLst>
            </p:cNvPr>
            <p:cNvGrpSpPr/>
            <p:nvPr/>
          </p:nvGrpSpPr>
          <p:grpSpPr>
            <a:xfrm>
              <a:off x="2769083" y="1544828"/>
              <a:ext cx="7885497" cy="599002"/>
              <a:chOff x="1944303" y="3127317"/>
              <a:chExt cx="7885497" cy="599002"/>
            </a:xfrm>
          </p:grpSpPr>
          <p:sp>
            <p:nvSpPr>
              <p:cNvPr id="14" name="Freeform: Shape 13">
                <a:extLst>
                  <a:ext uri="{FF2B5EF4-FFF2-40B4-BE49-F238E27FC236}">
                    <a16:creationId xmlns:a16="http://schemas.microsoft.com/office/drawing/2014/main" id="{E2B5CCB6-8983-84E7-75F4-6ECE70B5E7B7}"/>
                  </a:ext>
                </a:extLst>
              </p:cNvPr>
              <p:cNvSpPr/>
              <p:nvPr/>
            </p:nvSpPr>
            <p:spPr>
              <a:xfrm>
                <a:off x="7425740" y="3127317"/>
                <a:ext cx="2404060" cy="598990"/>
              </a:xfrm>
              <a:custGeom>
                <a:avLst/>
                <a:gdLst>
                  <a:gd name="connsiteX0" fmla="*/ 594504 w 5503372"/>
                  <a:gd name="connsiteY0" fmla="*/ 0 h 598990"/>
                  <a:gd name="connsiteX1" fmla="*/ 5503372 w 5503372"/>
                  <a:gd name="connsiteY1" fmla="*/ 0 h 598990"/>
                  <a:gd name="connsiteX2" fmla="*/ 5503372 w 5503372"/>
                  <a:gd name="connsiteY2" fmla="*/ 598990 h 598990"/>
                  <a:gd name="connsiteX3" fmla="*/ 0 w 5503372"/>
                  <a:gd name="connsiteY3" fmla="*/ 598990 h 598990"/>
                  <a:gd name="connsiteX4" fmla="*/ 0 w 5503372"/>
                  <a:gd name="connsiteY4" fmla="*/ 594504 h 5989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03372" h="598990">
                    <a:moveTo>
                      <a:pt x="594504" y="0"/>
                    </a:moveTo>
                    <a:lnTo>
                      <a:pt x="5503372" y="0"/>
                    </a:lnTo>
                    <a:lnTo>
                      <a:pt x="5503372" y="598990"/>
                    </a:lnTo>
                    <a:lnTo>
                      <a:pt x="0" y="598990"/>
                    </a:lnTo>
                    <a:lnTo>
                      <a:pt x="0" y="594504"/>
                    </a:lnTo>
                    <a:close/>
                  </a:path>
                </a:pathLst>
              </a:custGeom>
              <a:solidFill>
                <a:srgbClr val="9EA3B7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lvl="4"/>
                <a:r>
                  <a:rPr lang="ar-MA" dirty="0">
                    <a:latin typeface="Almarai Bold" pitchFamily="2" charset="-78"/>
                    <a:cs typeface="Almarai Bold" pitchFamily="2" charset="-78"/>
                  </a:rPr>
                  <a:t>1</a:t>
                </a:r>
                <a:endParaRPr lang="fr-FR" dirty="0">
                  <a:latin typeface="Almarai Bold" pitchFamily="2" charset="-78"/>
                  <a:cs typeface="Almarai Bold" pitchFamily="2" charset="-78"/>
                </a:endParaRPr>
              </a:p>
            </p:txBody>
          </p:sp>
          <p:sp>
            <p:nvSpPr>
              <p:cNvPr id="15" name="Freeform: Shape 14">
                <a:extLst>
                  <a:ext uri="{FF2B5EF4-FFF2-40B4-BE49-F238E27FC236}">
                    <a16:creationId xmlns:a16="http://schemas.microsoft.com/office/drawing/2014/main" id="{7EA7F3B9-D449-B492-CCA4-CE5ED2715F2E}"/>
                  </a:ext>
                </a:extLst>
              </p:cNvPr>
              <p:cNvSpPr/>
              <p:nvPr/>
            </p:nvSpPr>
            <p:spPr>
              <a:xfrm rot="10800000">
                <a:off x="1944303" y="3127329"/>
                <a:ext cx="6268116" cy="598990"/>
              </a:xfrm>
              <a:custGeom>
                <a:avLst/>
                <a:gdLst>
                  <a:gd name="connsiteX0" fmla="*/ 594504 w 5503372"/>
                  <a:gd name="connsiteY0" fmla="*/ 0 h 598990"/>
                  <a:gd name="connsiteX1" fmla="*/ 5503372 w 5503372"/>
                  <a:gd name="connsiteY1" fmla="*/ 0 h 598990"/>
                  <a:gd name="connsiteX2" fmla="*/ 5503372 w 5503372"/>
                  <a:gd name="connsiteY2" fmla="*/ 598990 h 598990"/>
                  <a:gd name="connsiteX3" fmla="*/ 0 w 5503372"/>
                  <a:gd name="connsiteY3" fmla="*/ 598990 h 598990"/>
                  <a:gd name="connsiteX4" fmla="*/ 0 w 5503372"/>
                  <a:gd name="connsiteY4" fmla="*/ 594504 h 5989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03372" h="598990">
                    <a:moveTo>
                      <a:pt x="594504" y="0"/>
                    </a:moveTo>
                    <a:lnTo>
                      <a:pt x="5503372" y="0"/>
                    </a:lnTo>
                    <a:lnTo>
                      <a:pt x="5503372" y="598990"/>
                    </a:lnTo>
                    <a:lnTo>
                      <a:pt x="0" y="598990"/>
                    </a:lnTo>
                    <a:lnTo>
                      <a:pt x="0" y="594504"/>
                    </a:lnTo>
                    <a:close/>
                  </a:path>
                </a:pathLst>
              </a:custGeom>
              <a:solidFill>
                <a:srgbClr val="383D63"/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39700" h="139700" prst="divot"/>
              </a:sp3d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fr-FR" dirty="0"/>
              </a:p>
            </p:txBody>
          </p:sp>
        </p:grp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218B33A-E922-470E-B023-E33AA59C9E6B}"/>
                </a:ext>
              </a:extLst>
            </p:cNvPr>
            <p:cNvSpPr txBox="1"/>
            <p:nvPr/>
          </p:nvSpPr>
          <p:spPr>
            <a:xfrm>
              <a:off x="5788025" y="1619250"/>
              <a:ext cx="320675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1" algn="ctr"/>
              <a:r>
                <a:rPr lang="ar-MA" dirty="0">
                  <a:solidFill>
                    <a:schemeClr val="bg1"/>
                  </a:solidFill>
                  <a:latin typeface="Almarai Bold" pitchFamily="2" charset="-78"/>
                  <a:cs typeface="Almarai Bold" pitchFamily="2" charset="-78"/>
                </a:rPr>
                <a:t>تمهيد</a:t>
              </a:r>
              <a:endParaRPr lang="fr-FR" dirty="0">
                <a:solidFill>
                  <a:schemeClr val="bg1"/>
                </a:solidFill>
                <a:latin typeface="Almarai Bold" pitchFamily="2" charset="-78"/>
                <a:cs typeface="Almarai Bold" pitchFamily="2" charset="-78"/>
              </a:endParaRP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BBA10DDA-9D88-9A76-3E01-85D7C8FA311A}"/>
              </a:ext>
            </a:extLst>
          </p:cNvPr>
          <p:cNvGrpSpPr/>
          <p:nvPr/>
        </p:nvGrpSpPr>
        <p:grpSpPr>
          <a:xfrm>
            <a:off x="-7269225" y="1514961"/>
            <a:ext cx="8019330" cy="599002"/>
            <a:chOff x="2882900" y="2560626"/>
            <a:chExt cx="7771680" cy="599002"/>
          </a:xfrm>
        </p:grpSpPr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BFDFB082-EA89-9188-E67C-A07F16FEB90A}"/>
                </a:ext>
              </a:extLst>
            </p:cNvPr>
            <p:cNvGrpSpPr/>
            <p:nvPr/>
          </p:nvGrpSpPr>
          <p:grpSpPr>
            <a:xfrm>
              <a:off x="2971799" y="2560626"/>
              <a:ext cx="7682781" cy="599002"/>
              <a:chOff x="2147019" y="3127317"/>
              <a:chExt cx="7682781" cy="599002"/>
            </a:xfrm>
          </p:grpSpPr>
          <p:sp>
            <p:nvSpPr>
              <p:cNvPr id="19" name="Freeform: Shape 18">
                <a:extLst>
                  <a:ext uri="{FF2B5EF4-FFF2-40B4-BE49-F238E27FC236}">
                    <a16:creationId xmlns:a16="http://schemas.microsoft.com/office/drawing/2014/main" id="{F69AD109-FBA2-44F3-96AD-D8FEC0E4DA0A}"/>
                  </a:ext>
                </a:extLst>
              </p:cNvPr>
              <p:cNvSpPr/>
              <p:nvPr/>
            </p:nvSpPr>
            <p:spPr>
              <a:xfrm>
                <a:off x="7425740" y="3127317"/>
                <a:ext cx="2404060" cy="598990"/>
              </a:xfrm>
              <a:custGeom>
                <a:avLst/>
                <a:gdLst>
                  <a:gd name="connsiteX0" fmla="*/ 594504 w 5503372"/>
                  <a:gd name="connsiteY0" fmla="*/ 0 h 598990"/>
                  <a:gd name="connsiteX1" fmla="*/ 5503372 w 5503372"/>
                  <a:gd name="connsiteY1" fmla="*/ 0 h 598990"/>
                  <a:gd name="connsiteX2" fmla="*/ 5503372 w 5503372"/>
                  <a:gd name="connsiteY2" fmla="*/ 598990 h 598990"/>
                  <a:gd name="connsiteX3" fmla="*/ 0 w 5503372"/>
                  <a:gd name="connsiteY3" fmla="*/ 598990 h 598990"/>
                  <a:gd name="connsiteX4" fmla="*/ 0 w 5503372"/>
                  <a:gd name="connsiteY4" fmla="*/ 594504 h 5989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03372" h="598990">
                    <a:moveTo>
                      <a:pt x="594504" y="0"/>
                    </a:moveTo>
                    <a:lnTo>
                      <a:pt x="5503372" y="0"/>
                    </a:lnTo>
                    <a:lnTo>
                      <a:pt x="5503372" y="598990"/>
                    </a:lnTo>
                    <a:lnTo>
                      <a:pt x="0" y="598990"/>
                    </a:lnTo>
                    <a:lnTo>
                      <a:pt x="0" y="594504"/>
                    </a:lnTo>
                    <a:close/>
                  </a:path>
                </a:pathLst>
              </a:custGeom>
              <a:solidFill>
                <a:srgbClr val="9EA3B7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lvl="4"/>
                <a:r>
                  <a:rPr lang="ar-MA" dirty="0">
                    <a:latin typeface="Almarai Bold" pitchFamily="2" charset="-78"/>
                    <a:cs typeface="Almarai Bold" pitchFamily="2" charset="-78"/>
                  </a:rPr>
                  <a:t>2</a:t>
                </a:r>
                <a:endParaRPr lang="fr-FR" dirty="0">
                  <a:latin typeface="Almarai Bold" pitchFamily="2" charset="-78"/>
                  <a:cs typeface="Almarai Bold" pitchFamily="2" charset="-78"/>
                </a:endParaRPr>
              </a:p>
            </p:txBody>
          </p:sp>
          <p:sp>
            <p:nvSpPr>
              <p:cNvPr id="20" name="Freeform: Shape 19">
                <a:extLst>
                  <a:ext uri="{FF2B5EF4-FFF2-40B4-BE49-F238E27FC236}">
                    <a16:creationId xmlns:a16="http://schemas.microsoft.com/office/drawing/2014/main" id="{664CEA9E-40AC-DF1A-5AC5-36B151A74996}"/>
                  </a:ext>
                </a:extLst>
              </p:cNvPr>
              <p:cNvSpPr/>
              <p:nvPr/>
            </p:nvSpPr>
            <p:spPr>
              <a:xfrm rot="10800000">
                <a:off x="2147019" y="3127329"/>
                <a:ext cx="6065399" cy="598990"/>
              </a:xfrm>
              <a:custGeom>
                <a:avLst/>
                <a:gdLst>
                  <a:gd name="connsiteX0" fmla="*/ 594504 w 5503372"/>
                  <a:gd name="connsiteY0" fmla="*/ 0 h 598990"/>
                  <a:gd name="connsiteX1" fmla="*/ 5503372 w 5503372"/>
                  <a:gd name="connsiteY1" fmla="*/ 0 h 598990"/>
                  <a:gd name="connsiteX2" fmla="*/ 5503372 w 5503372"/>
                  <a:gd name="connsiteY2" fmla="*/ 598990 h 598990"/>
                  <a:gd name="connsiteX3" fmla="*/ 0 w 5503372"/>
                  <a:gd name="connsiteY3" fmla="*/ 598990 h 598990"/>
                  <a:gd name="connsiteX4" fmla="*/ 0 w 5503372"/>
                  <a:gd name="connsiteY4" fmla="*/ 594504 h 5989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03372" h="598990">
                    <a:moveTo>
                      <a:pt x="594504" y="0"/>
                    </a:moveTo>
                    <a:lnTo>
                      <a:pt x="5503372" y="0"/>
                    </a:lnTo>
                    <a:lnTo>
                      <a:pt x="5503372" y="598990"/>
                    </a:lnTo>
                    <a:lnTo>
                      <a:pt x="0" y="598990"/>
                    </a:lnTo>
                    <a:lnTo>
                      <a:pt x="0" y="594504"/>
                    </a:lnTo>
                    <a:close/>
                  </a:path>
                </a:pathLst>
              </a:custGeom>
              <a:solidFill>
                <a:srgbClr val="383D63"/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39700" h="139700" prst="divot"/>
              </a:sp3d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fr-FR"/>
              </a:p>
            </p:txBody>
          </p:sp>
        </p:grp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67570ABB-8983-FC22-3A30-9220059C59B9}"/>
                </a:ext>
              </a:extLst>
            </p:cNvPr>
            <p:cNvSpPr txBox="1"/>
            <p:nvPr/>
          </p:nvSpPr>
          <p:spPr>
            <a:xfrm>
              <a:off x="2882900" y="2621204"/>
              <a:ext cx="531963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ar-MA" sz="1800" b="0" dirty="0">
                  <a:solidFill>
                    <a:srgbClr val="E3E3E3"/>
                  </a:solidFill>
                  <a:effectLst/>
                  <a:latin typeface="Almarai Bold" pitchFamily="2" charset="-78"/>
                  <a:ea typeface="Calibri" panose="020F0502020204030204" pitchFamily="34" charset="0"/>
                  <a:cs typeface="Almarai Bold" pitchFamily="2" charset="-78"/>
                </a:rPr>
                <a:t>الديداكتيك و أنواعه </a:t>
              </a:r>
              <a:endParaRPr lang="fr-FR" dirty="0">
                <a:solidFill>
                  <a:schemeClr val="bg1"/>
                </a:solidFill>
                <a:latin typeface="Almarai Bold" pitchFamily="2" charset="-78"/>
                <a:cs typeface="Almarai Bold" pitchFamily="2" charset="-78"/>
              </a:endParaRP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5145453A-0E0D-165D-81F7-C5719ED537A5}"/>
              </a:ext>
            </a:extLst>
          </p:cNvPr>
          <p:cNvGrpSpPr/>
          <p:nvPr/>
        </p:nvGrpSpPr>
        <p:grpSpPr>
          <a:xfrm>
            <a:off x="-6533813" y="2591325"/>
            <a:ext cx="7885497" cy="599002"/>
            <a:chOff x="2769083" y="4592221"/>
            <a:chExt cx="7885497" cy="599002"/>
          </a:xfrm>
        </p:grpSpPr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F01AE1C4-3C01-4582-43E7-C5256B9B8149}"/>
                </a:ext>
              </a:extLst>
            </p:cNvPr>
            <p:cNvGrpSpPr/>
            <p:nvPr/>
          </p:nvGrpSpPr>
          <p:grpSpPr>
            <a:xfrm>
              <a:off x="2769083" y="4592221"/>
              <a:ext cx="7885497" cy="599002"/>
              <a:chOff x="1944303" y="3127317"/>
              <a:chExt cx="7885497" cy="599002"/>
            </a:xfrm>
          </p:grpSpPr>
          <p:sp>
            <p:nvSpPr>
              <p:cNvPr id="27" name="Freeform: Shape 26">
                <a:extLst>
                  <a:ext uri="{FF2B5EF4-FFF2-40B4-BE49-F238E27FC236}">
                    <a16:creationId xmlns:a16="http://schemas.microsoft.com/office/drawing/2014/main" id="{847D6C8C-A43C-EA63-DDF5-AC44D83FAC7A}"/>
                  </a:ext>
                </a:extLst>
              </p:cNvPr>
              <p:cNvSpPr/>
              <p:nvPr/>
            </p:nvSpPr>
            <p:spPr>
              <a:xfrm>
                <a:off x="7425740" y="3127317"/>
                <a:ext cx="2404060" cy="598990"/>
              </a:xfrm>
              <a:custGeom>
                <a:avLst/>
                <a:gdLst>
                  <a:gd name="connsiteX0" fmla="*/ 594504 w 5503372"/>
                  <a:gd name="connsiteY0" fmla="*/ 0 h 598990"/>
                  <a:gd name="connsiteX1" fmla="*/ 5503372 w 5503372"/>
                  <a:gd name="connsiteY1" fmla="*/ 0 h 598990"/>
                  <a:gd name="connsiteX2" fmla="*/ 5503372 w 5503372"/>
                  <a:gd name="connsiteY2" fmla="*/ 598990 h 598990"/>
                  <a:gd name="connsiteX3" fmla="*/ 0 w 5503372"/>
                  <a:gd name="connsiteY3" fmla="*/ 598990 h 598990"/>
                  <a:gd name="connsiteX4" fmla="*/ 0 w 5503372"/>
                  <a:gd name="connsiteY4" fmla="*/ 594504 h 5989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03372" h="598990">
                    <a:moveTo>
                      <a:pt x="594504" y="0"/>
                    </a:moveTo>
                    <a:lnTo>
                      <a:pt x="5503372" y="0"/>
                    </a:lnTo>
                    <a:lnTo>
                      <a:pt x="5503372" y="598990"/>
                    </a:lnTo>
                    <a:lnTo>
                      <a:pt x="0" y="598990"/>
                    </a:lnTo>
                    <a:lnTo>
                      <a:pt x="0" y="594504"/>
                    </a:lnTo>
                    <a:close/>
                  </a:path>
                </a:pathLst>
              </a:custGeom>
              <a:solidFill>
                <a:srgbClr val="9EA3B7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lvl="4" algn="ctr"/>
                <a:r>
                  <a:rPr lang="ar-MA" dirty="0">
                    <a:latin typeface="Almarai Bold" pitchFamily="2" charset="-78"/>
                    <a:cs typeface="Almarai Bold" pitchFamily="2" charset="-78"/>
                  </a:rPr>
                  <a:t>3</a:t>
                </a:r>
                <a:endParaRPr lang="fr-FR" dirty="0">
                  <a:latin typeface="Almarai Bold" pitchFamily="2" charset="-78"/>
                  <a:cs typeface="Almarai Bold" pitchFamily="2" charset="-78"/>
                </a:endParaRPr>
              </a:p>
            </p:txBody>
          </p:sp>
          <p:sp>
            <p:nvSpPr>
              <p:cNvPr id="28" name="Freeform: Shape 27">
                <a:extLst>
                  <a:ext uri="{FF2B5EF4-FFF2-40B4-BE49-F238E27FC236}">
                    <a16:creationId xmlns:a16="http://schemas.microsoft.com/office/drawing/2014/main" id="{F7521A9C-F9BA-1C52-7EFC-F4F70E6DB2BD}"/>
                  </a:ext>
                </a:extLst>
              </p:cNvPr>
              <p:cNvSpPr/>
              <p:nvPr/>
            </p:nvSpPr>
            <p:spPr>
              <a:xfrm rot="10800000">
                <a:off x="1944303" y="3127329"/>
                <a:ext cx="6268116" cy="598990"/>
              </a:xfrm>
              <a:custGeom>
                <a:avLst/>
                <a:gdLst>
                  <a:gd name="connsiteX0" fmla="*/ 594504 w 5503372"/>
                  <a:gd name="connsiteY0" fmla="*/ 0 h 598990"/>
                  <a:gd name="connsiteX1" fmla="*/ 5503372 w 5503372"/>
                  <a:gd name="connsiteY1" fmla="*/ 0 h 598990"/>
                  <a:gd name="connsiteX2" fmla="*/ 5503372 w 5503372"/>
                  <a:gd name="connsiteY2" fmla="*/ 598990 h 598990"/>
                  <a:gd name="connsiteX3" fmla="*/ 0 w 5503372"/>
                  <a:gd name="connsiteY3" fmla="*/ 598990 h 598990"/>
                  <a:gd name="connsiteX4" fmla="*/ 0 w 5503372"/>
                  <a:gd name="connsiteY4" fmla="*/ 594504 h 5989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03372" h="598990">
                    <a:moveTo>
                      <a:pt x="594504" y="0"/>
                    </a:moveTo>
                    <a:lnTo>
                      <a:pt x="5503372" y="0"/>
                    </a:lnTo>
                    <a:lnTo>
                      <a:pt x="5503372" y="598990"/>
                    </a:lnTo>
                    <a:lnTo>
                      <a:pt x="0" y="598990"/>
                    </a:lnTo>
                    <a:lnTo>
                      <a:pt x="0" y="594504"/>
                    </a:lnTo>
                    <a:close/>
                  </a:path>
                </a:pathLst>
              </a:custGeom>
              <a:solidFill>
                <a:srgbClr val="383D63"/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39700" h="139700" prst="divot"/>
              </a:sp3d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fr-FR"/>
              </a:p>
            </p:txBody>
          </p:sp>
        </p:grp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E01CD3C6-52F3-1E93-800E-2AA5BCE092D4}"/>
                </a:ext>
              </a:extLst>
            </p:cNvPr>
            <p:cNvSpPr txBox="1"/>
            <p:nvPr/>
          </p:nvSpPr>
          <p:spPr>
            <a:xfrm>
              <a:off x="2769083" y="4707050"/>
              <a:ext cx="535531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1" algn="r"/>
              <a:r>
                <a:rPr lang="ar-MA" dirty="0">
                  <a:solidFill>
                    <a:schemeClr val="bg1"/>
                  </a:solidFill>
                  <a:latin typeface="Almarai Bold" pitchFamily="2" charset="-78"/>
                  <a:cs typeface="Almarai Bold" pitchFamily="2" charset="-78"/>
                </a:rPr>
                <a:t>البيداغوجيا </a:t>
              </a:r>
              <a:r>
                <a:rPr lang="ar-MA" sz="1800" b="0" dirty="0">
                  <a:solidFill>
                    <a:srgbClr val="E3E3E3"/>
                  </a:solidFill>
                  <a:effectLst/>
                  <a:latin typeface="Almarai Bold" pitchFamily="2" charset="-78"/>
                  <a:ea typeface="Calibri" panose="020F0502020204030204" pitchFamily="34" charset="0"/>
                  <a:cs typeface="Almarai Bold" pitchFamily="2" charset="-78"/>
                </a:rPr>
                <a:t>و أنواعها </a:t>
              </a:r>
              <a:endParaRPr lang="fr-FR" dirty="0">
                <a:solidFill>
                  <a:schemeClr val="bg1"/>
                </a:solidFill>
                <a:latin typeface="Almarai Bold" pitchFamily="2" charset="-78"/>
                <a:cs typeface="Almarai Bold" pitchFamily="2" charset="-78"/>
              </a:endParaRP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0182D074-717D-4238-4897-7F75DAB66F6A}"/>
              </a:ext>
            </a:extLst>
          </p:cNvPr>
          <p:cNvGrpSpPr/>
          <p:nvPr/>
        </p:nvGrpSpPr>
        <p:grpSpPr>
          <a:xfrm>
            <a:off x="-7135392" y="3537191"/>
            <a:ext cx="7885497" cy="599002"/>
            <a:chOff x="2769083" y="4592221"/>
            <a:chExt cx="7885497" cy="599002"/>
          </a:xfrm>
        </p:grpSpPr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6D540552-D682-8D74-2020-49983794497B}"/>
                </a:ext>
              </a:extLst>
            </p:cNvPr>
            <p:cNvGrpSpPr/>
            <p:nvPr/>
          </p:nvGrpSpPr>
          <p:grpSpPr>
            <a:xfrm>
              <a:off x="2769083" y="4592221"/>
              <a:ext cx="7885497" cy="599002"/>
              <a:chOff x="1944303" y="3127317"/>
              <a:chExt cx="7885497" cy="599002"/>
            </a:xfrm>
          </p:grpSpPr>
          <p:sp>
            <p:nvSpPr>
              <p:cNvPr id="33" name="Freeform: Shape 32">
                <a:extLst>
                  <a:ext uri="{FF2B5EF4-FFF2-40B4-BE49-F238E27FC236}">
                    <a16:creationId xmlns:a16="http://schemas.microsoft.com/office/drawing/2014/main" id="{A9AA4496-5A91-D193-F7F3-688ACA74B856}"/>
                  </a:ext>
                </a:extLst>
              </p:cNvPr>
              <p:cNvSpPr/>
              <p:nvPr/>
            </p:nvSpPr>
            <p:spPr>
              <a:xfrm>
                <a:off x="7425740" y="3127317"/>
                <a:ext cx="2404060" cy="598990"/>
              </a:xfrm>
              <a:custGeom>
                <a:avLst/>
                <a:gdLst>
                  <a:gd name="connsiteX0" fmla="*/ 594504 w 5503372"/>
                  <a:gd name="connsiteY0" fmla="*/ 0 h 598990"/>
                  <a:gd name="connsiteX1" fmla="*/ 5503372 w 5503372"/>
                  <a:gd name="connsiteY1" fmla="*/ 0 h 598990"/>
                  <a:gd name="connsiteX2" fmla="*/ 5503372 w 5503372"/>
                  <a:gd name="connsiteY2" fmla="*/ 598990 h 598990"/>
                  <a:gd name="connsiteX3" fmla="*/ 0 w 5503372"/>
                  <a:gd name="connsiteY3" fmla="*/ 598990 h 598990"/>
                  <a:gd name="connsiteX4" fmla="*/ 0 w 5503372"/>
                  <a:gd name="connsiteY4" fmla="*/ 594504 h 5989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03372" h="598990">
                    <a:moveTo>
                      <a:pt x="594504" y="0"/>
                    </a:moveTo>
                    <a:lnTo>
                      <a:pt x="5503372" y="0"/>
                    </a:lnTo>
                    <a:lnTo>
                      <a:pt x="5503372" y="598990"/>
                    </a:lnTo>
                    <a:lnTo>
                      <a:pt x="0" y="598990"/>
                    </a:lnTo>
                    <a:lnTo>
                      <a:pt x="0" y="594504"/>
                    </a:lnTo>
                    <a:close/>
                  </a:path>
                </a:pathLst>
              </a:custGeom>
              <a:solidFill>
                <a:srgbClr val="9EA3B7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lvl="3" algn="ctr"/>
                <a:r>
                  <a:rPr lang="ar-MA" dirty="0">
                    <a:latin typeface="Almarai Bold" pitchFamily="2" charset="-78"/>
                    <a:cs typeface="Almarai Bold" pitchFamily="2" charset="-78"/>
                  </a:rPr>
                  <a:t>4</a:t>
                </a:r>
                <a:endParaRPr lang="fr-FR" dirty="0">
                  <a:latin typeface="Almarai Bold" pitchFamily="2" charset="-78"/>
                  <a:cs typeface="Almarai Bold" pitchFamily="2" charset="-78"/>
                </a:endParaRPr>
              </a:p>
            </p:txBody>
          </p:sp>
          <p:sp>
            <p:nvSpPr>
              <p:cNvPr id="34" name="Freeform: Shape 33">
                <a:extLst>
                  <a:ext uri="{FF2B5EF4-FFF2-40B4-BE49-F238E27FC236}">
                    <a16:creationId xmlns:a16="http://schemas.microsoft.com/office/drawing/2014/main" id="{7896A656-6B60-F37F-170E-E52FF4F0E474}"/>
                  </a:ext>
                </a:extLst>
              </p:cNvPr>
              <p:cNvSpPr/>
              <p:nvPr/>
            </p:nvSpPr>
            <p:spPr>
              <a:xfrm rot="10800000">
                <a:off x="1944303" y="3127329"/>
                <a:ext cx="6268116" cy="598990"/>
              </a:xfrm>
              <a:custGeom>
                <a:avLst/>
                <a:gdLst>
                  <a:gd name="connsiteX0" fmla="*/ 594504 w 5503372"/>
                  <a:gd name="connsiteY0" fmla="*/ 0 h 598990"/>
                  <a:gd name="connsiteX1" fmla="*/ 5503372 w 5503372"/>
                  <a:gd name="connsiteY1" fmla="*/ 0 h 598990"/>
                  <a:gd name="connsiteX2" fmla="*/ 5503372 w 5503372"/>
                  <a:gd name="connsiteY2" fmla="*/ 598990 h 598990"/>
                  <a:gd name="connsiteX3" fmla="*/ 0 w 5503372"/>
                  <a:gd name="connsiteY3" fmla="*/ 598990 h 598990"/>
                  <a:gd name="connsiteX4" fmla="*/ 0 w 5503372"/>
                  <a:gd name="connsiteY4" fmla="*/ 594504 h 5989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03372" h="598990">
                    <a:moveTo>
                      <a:pt x="594504" y="0"/>
                    </a:moveTo>
                    <a:lnTo>
                      <a:pt x="5503372" y="0"/>
                    </a:lnTo>
                    <a:lnTo>
                      <a:pt x="5503372" y="598990"/>
                    </a:lnTo>
                    <a:lnTo>
                      <a:pt x="0" y="598990"/>
                    </a:lnTo>
                    <a:lnTo>
                      <a:pt x="0" y="594504"/>
                    </a:lnTo>
                    <a:close/>
                  </a:path>
                </a:pathLst>
              </a:custGeom>
              <a:solidFill>
                <a:srgbClr val="383D63"/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39700" h="139700" prst="divot"/>
              </a:sp3d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fr-FR"/>
              </a:p>
            </p:txBody>
          </p:sp>
        </p:grp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D8454B51-3BB6-8397-A1B9-980B72F05A17}"/>
                </a:ext>
              </a:extLst>
            </p:cNvPr>
            <p:cNvSpPr txBox="1"/>
            <p:nvPr/>
          </p:nvSpPr>
          <p:spPr>
            <a:xfrm>
              <a:off x="2769083" y="4707050"/>
              <a:ext cx="535531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1" algn="r"/>
              <a:r>
                <a:rPr lang="ar-MA" dirty="0">
                  <a:solidFill>
                    <a:schemeClr val="bg1"/>
                  </a:solidFill>
                  <a:latin typeface="Almarai Bold" pitchFamily="2" charset="-78"/>
                  <a:cs typeface="Almarai Bold" pitchFamily="2" charset="-78"/>
                </a:rPr>
                <a:t>العلاقة بين </a:t>
              </a:r>
              <a:r>
                <a:rPr lang="ar-MA" sz="1800" b="0" dirty="0">
                  <a:solidFill>
                    <a:srgbClr val="E3E3E3"/>
                  </a:solidFill>
                  <a:effectLst/>
                  <a:latin typeface="Almarai Bold" pitchFamily="2" charset="-78"/>
                  <a:ea typeface="Calibri" panose="020F0502020204030204" pitchFamily="34" charset="0"/>
                  <a:cs typeface="Almarai Bold" pitchFamily="2" charset="-78"/>
                </a:rPr>
                <a:t>الديداكتيك و </a:t>
              </a:r>
              <a:r>
                <a:rPr lang="ar-MA" dirty="0">
                  <a:solidFill>
                    <a:schemeClr val="bg1"/>
                  </a:solidFill>
                  <a:latin typeface="Almarai Bold" pitchFamily="2" charset="-78"/>
                  <a:cs typeface="Almarai Bold" pitchFamily="2" charset="-78"/>
                </a:rPr>
                <a:t>البيداغوجيا</a:t>
              </a:r>
              <a:endParaRPr lang="fr-FR" dirty="0">
                <a:solidFill>
                  <a:schemeClr val="bg1"/>
                </a:solidFill>
                <a:latin typeface="Almarai Bold" pitchFamily="2" charset="-78"/>
                <a:cs typeface="Almarai Bold" pitchFamily="2" charset="-78"/>
              </a:endParaRPr>
            </a:p>
          </p:txBody>
        </p:sp>
      </p:grpSp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id="{1D31E304-93F0-A154-CC68-07F77110617E}"/>
              </a:ext>
            </a:extLst>
          </p:cNvPr>
          <p:cNvSpPr/>
          <p:nvPr/>
        </p:nvSpPr>
        <p:spPr>
          <a:xfrm>
            <a:off x="7795565" y="836850"/>
            <a:ext cx="2899225" cy="598990"/>
          </a:xfrm>
          <a:prstGeom prst="roundRect">
            <a:avLst/>
          </a:prstGeom>
          <a:solidFill>
            <a:srgbClr val="383D6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dirty="0">
                <a:latin typeface="Almarai Bold" pitchFamily="2" charset="-78"/>
                <a:cs typeface="Almarai Bold" pitchFamily="2" charset="-78"/>
              </a:rPr>
              <a:t>بيداغوجية الإدماج</a:t>
            </a:r>
          </a:p>
        </p:txBody>
      </p:sp>
      <p:sp>
        <p:nvSpPr>
          <p:cNvPr id="43" name="Oval 42">
            <a:extLst>
              <a:ext uri="{FF2B5EF4-FFF2-40B4-BE49-F238E27FC236}">
                <a16:creationId xmlns:a16="http://schemas.microsoft.com/office/drawing/2014/main" id="{D06E6478-B729-54E5-D921-559741BA0AE7}"/>
              </a:ext>
            </a:extLst>
          </p:cNvPr>
          <p:cNvSpPr/>
          <p:nvPr/>
        </p:nvSpPr>
        <p:spPr>
          <a:xfrm>
            <a:off x="11407701" y="1002823"/>
            <a:ext cx="273447" cy="273447"/>
          </a:xfrm>
          <a:prstGeom prst="ellipse">
            <a:avLst/>
          </a:prstGeom>
          <a:solidFill>
            <a:srgbClr val="383D63"/>
          </a:solidFill>
          <a:ln>
            <a:solidFill>
              <a:srgbClr val="383D6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53" name="Straight Connector 52">
            <a:extLst>
              <a:ext uri="{FF2B5EF4-FFF2-40B4-BE49-F238E27FC236}">
                <a16:creationId xmlns:a16="http://schemas.microsoft.com/office/drawing/2014/main" id="{BC6ECA44-5E5F-FA5F-56A1-5780BFCA9DCE}"/>
              </a:ext>
            </a:extLst>
          </p:cNvPr>
          <p:cNvCxnSpPr/>
          <p:nvPr/>
        </p:nvCxnSpPr>
        <p:spPr>
          <a:xfrm flipH="1">
            <a:off x="10644940" y="1142820"/>
            <a:ext cx="917278" cy="0"/>
          </a:xfrm>
          <a:prstGeom prst="line">
            <a:avLst/>
          </a:prstGeom>
          <a:ln w="38100">
            <a:solidFill>
              <a:srgbClr val="383D6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Oval 63">
            <a:extLst>
              <a:ext uri="{FF2B5EF4-FFF2-40B4-BE49-F238E27FC236}">
                <a16:creationId xmlns:a16="http://schemas.microsoft.com/office/drawing/2014/main" id="{E8114C19-2EC2-46E6-B6EB-054E78AA59EA}"/>
              </a:ext>
            </a:extLst>
          </p:cNvPr>
          <p:cNvSpPr/>
          <p:nvPr/>
        </p:nvSpPr>
        <p:spPr>
          <a:xfrm>
            <a:off x="11485660" y="1085545"/>
            <a:ext cx="101600" cy="101600"/>
          </a:xfrm>
          <a:prstGeom prst="ellipse">
            <a:avLst/>
          </a:prstGeom>
          <a:solidFill>
            <a:srgbClr val="9EA3B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76" name="Group 75">
            <a:extLst>
              <a:ext uri="{FF2B5EF4-FFF2-40B4-BE49-F238E27FC236}">
                <a16:creationId xmlns:a16="http://schemas.microsoft.com/office/drawing/2014/main" id="{28668F1D-6DBA-F0DE-FDDD-97DD413A6196}"/>
              </a:ext>
            </a:extLst>
          </p:cNvPr>
          <p:cNvGrpSpPr>
            <a:grpSpLocks/>
          </p:cNvGrpSpPr>
          <p:nvPr/>
        </p:nvGrpSpPr>
        <p:grpSpPr>
          <a:xfrm>
            <a:off x="0" y="6259007"/>
            <a:ext cx="12192000" cy="598993"/>
            <a:chOff x="0" y="6259007"/>
            <a:chExt cx="12192000" cy="598993"/>
          </a:xfrm>
        </p:grpSpPr>
        <p:sp>
          <p:nvSpPr>
            <p:cNvPr id="77" name="Rectangle 76">
              <a:extLst>
                <a:ext uri="{FF2B5EF4-FFF2-40B4-BE49-F238E27FC236}">
                  <a16:creationId xmlns:a16="http://schemas.microsoft.com/office/drawing/2014/main" id="{99D356F4-04CE-90A5-7BEF-14595096B830}"/>
                </a:ext>
              </a:extLst>
            </p:cNvPr>
            <p:cNvSpPr>
              <a:spLocks/>
            </p:cNvSpPr>
            <p:nvPr/>
          </p:nvSpPr>
          <p:spPr>
            <a:xfrm>
              <a:off x="0" y="6259010"/>
              <a:ext cx="12192000" cy="598990"/>
            </a:xfrm>
            <a:prstGeom prst="rect">
              <a:avLst/>
            </a:prstGeom>
            <a:solidFill>
              <a:srgbClr val="383D6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6"/>
              <a:r>
                <a:rPr lang="ar-MA" sz="2400" dirty="0">
                  <a:latin typeface="Almarai Bold" pitchFamily="2" charset="-78"/>
                  <a:cs typeface="Almarai Bold" pitchFamily="2" charset="-78"/>
                </a:rPr>
                <a:t> </a:t>
              </a:r>
              <a:endParaRPr lang="fr-FR" sz="2400" dirty="0">
                <a:latin typeface="Almarai Bold" pitchFamily="2" charset="-78"/>
                <a:cs typeface="Almarai Bold" pitchFamily="2" charset="-78"/>
              </a:endParaRPr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256D6626-8B73-D093-F114-7036D3FF6CB9}"/>
                </a:ext>
              </a:extLst>
            </p:cNvPr>
            <p:cNvSpPr>
              <a:spLocks/>
            </p:cNvSpPr>
            <p:nvPr/>
          </p:nvSpPr>
          <p:spPr>
            <a:xfrm rot="16200000" flipV="1">
              <a:off x="10612343" y="5278343"/>
              <a:ext cx="598989" cy="2560317"/>
            </a:xfrm>
            <a:custGeom>
              <a:avLst/>
              <a:gdLst>
                <a:gd name="connsiteX0" fmla="*/ 860323 w 860323"/>
                <a:gd name="connsiteY0" fmla="*/ 4391640 h 5350653"/>
                <a:gd name="connsiteX1" fmla="*/ 860323 w 860323"/>
                <a:gd name="connsiteY1" fmla="*/ 0 h 5350653"/>
                <a:gd name="connsiteX2" fmla="*/ 0 w 860323"/>
                <a:gd name="connsiteY2" fmla="*/ 0 h 5350653"/>
                <a:gd name="connsiteX3" fmla="*/ 0 w 860323"/>
                <a:gd name="connsiteY3" fmla="*/ 5350653 h 5350653"/>
                <a:gd name="connsiteX4" fmla="*/ 51263 w 860323"/>
                <a:gd name="connsiteY4" fmla="*/ 5303381 h 5350653"/>
                <a:gd name="connsiteX5" fmla="*/ 740624 w 860323"/>
                <a:gd name="connsiteY5" fmla="*/ 4410199 h 53506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60323" h="5350653">
                  <a:moveTo>
                    <a:pt x="860323" y="4391640"/>
                  </a:moveTo>
                  <a:lnTo>
                    <a:pt x="860323" y="0"/>
                  </a:lnTo>
                  <a:lnTo>
                    <a:pt x="0" y="0"/>
                  </a:lnTo>
                  <a:lnTo>
                    <a:pt x="0" y="5350653"/>
                  </a:lnTo>
                  <a:lnTo>
                    <a:pt x="51263" y="5303381"/>
                  </a:lnTo>
                  <a:cubicBezTo>
                    <a:pt x="254192" y="5071082"/>
                    <a:pt x="403404" y="4518411"/>
                    <a:pt x="740624" y="4410199"/>
                  </a:cubicBezTo>
                  <a:close/>
                </a:path>
              </a:pathLst>
            </a:custGeom>
            <a:solidFill>
              <a:srgbClr val="9EA3B7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wrap="square" rtlCol="0" anchor="ctr">
              <a:noAutofit/>
            </a:bodyPr>
            <a:lstStyle/>
            <a:p>
              <a:pPr algn="ctr"/>
              <a:r>
                <a:rPr lang="ar-MA" sz="2400" dirty="0">
                  <a:latin typeface="Almarai Bold" pitchFamily="2" charset="-78"/>
                  <a:cs typeface="Almarai Bold" pitchFamily="2" charset="-78"/>
                </a:rPr>
                <a:t> </a:t>
              </a:r>
              <a:endParaRPr lang="fr-FR" sz="2400" dirty="0">
                <a:latin typeface="Almarai Bold" pitchFamily="2" charset="-78"/>
                <a:cs typeface="Almarai Bold" pitchFamily="2" charset="-78"/>
              </a:endParaRPr>
            </a:p>
          </p:txBody>
        </p:sp>
      </p:grpSp>
      <p:sp>
        <p:nvSpPr>
          <p:cNvPr id="79" name="Rectangle 78">
            <a:extLst>
              <a:ext uri="{FF2B5EF4-FFF2-40B4-BE49-F238E27FC236}">
                <a16:creationId xmlns:a16="http://schemas.microsoft.com/office/drawing/2014/main" id="{37224308-38B9-8602-0C12-8EB7C3FF0701}"/>
              </a:ext>
            </a:extLst>
          </p:cNvPr>
          <p:cNvSpPr/>
          <p:nvPr/>
        </p:nvSpPr>
        <p:spPr>
          <a:xfrm>
            <a:off x="1" y="6259006"/>
            <a:ext cx="986366" cy="598990"/>
          </a:xfrm>
          <a:prstGeom prst="rect">
            <a:avLst/>
          </a:prstGeom>
          <a:solidFill>
            <a:srgbClr val="383D6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dirty="0">
                <a:latin typeface="Almarai Bold" pitchFamily="2" charset="-78"/>
                <a:cs typeface="Almarai Bold" pitchFamily="2" charset="-78"/>
              </a:rPr>
              <a:t>12</a:t>
            </a:r>
            <a:endParaRPr lang="fr-FR" dirty="0">
              <a:latin typeface="Almarai Bold" pitchFamily="2" charset="-78"/>
              <a:cs typeface="Almarai Bold" pitchFamily="2" charset="-78"/>
            </a:endParaRPr>
          </a:p>
        </p:txBody>
      </p:sp>
      <p:cxnSp>
        <p:nvCxnSpPr>
          <p:cNvPr id="80" name="Straight Connector 79">
            <a:extLst>
              <a:ext uri="{FF2B5EF4-FFF2-40B4-BE49-F238E27FC236}">
                <a16:creationId xmlns:a16="http://schemas.microsoft.com/office/drawing/2014/main" id="{506245A7-A405-92E9-2639-B30BF7BCCE03}"/>
              </a:ext>
            </a:extLst>
          </p:cNvPr>
          <p:cNvCxnSpPr/>
          <p:nvPr/>
        </p:nvCxnSpPr>
        <p:spPr>
          <a:xfrm>
            <a:off x="1006667" y="6259003"/>
            <a:ext cx="0" cy="598997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9" name="Rectangle 8">
            <a:extLst>
              <a:ext uri="{FF2B5EF4-FFF2-40B4-BE49-F238E27FC236}">
                <a16:creationId xmlns:a16="http://schemas.microsoft.com/office/drawing/2014/main" id="{BCC9FF17-C302-47DC-3774-911AD61D7880}"/>
              </a:ext>
            </a:extLst>
          </p:cNvPr>
          <p:cNvSpPr/>
          <p:nvPr/>
        </p:nvSpPr>
        <p:spPr>
          <a:xfrm>
            <a:off x="1747878" y="1536597"/>
            <a:ext cx="9918339" cy="4452876"/>
          </a:xfrm>
          <a:prstGeom prst="rect">
            <a:avLst/>
          </a:prstGeom>
          <a:solidFill>
            <a:srgbClr val="9EA3B7"/>
          </a:solidFill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406400" marR="0" algn="r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</a:pPr>
            <a:r>
              <a:rPr lang="ar-SA" dirty="0" err="1">
                <a:latin typeface="Almarai Bold" pitchFamily="2" charset="-78"/>
                <a:cs typeface="Almarai Bold" pitchFamily="2" charset="-78"/>
              </a:rPr>
              <a:t>ھو</a:t>
            </a:r>
            <a:r>
              <a:rPr lang="ar-SA" dirty="0">
                <a:latin typeface="Almarai Bold" pitchFamily="2" charset="-78"/>
                <a:cs typeface="Almarai Bold" pitchFamily="2" charset="-78"/>
              </a:rPr>
              <a:t> نشاط </a:t>
            </a:r>
            <a:r>
              <a:rPr lang="ar-SA" dirty="0" err="1">
                <a:latin typeface="Almarai Bold" pitchFamily="2" charset="-78"/>
                <a:cs typeface="Almarai Bold" pitchFamily="2" charset="-78"/>
              </a:rPr>
              <a:t>دیداكتیكي</a:t>
            </a:r>
            <a:r>
              <a:rPr lang="ar-SA" dirty="0">
                <a:latin typeface="Almarai Bold" pitchFamily="2" charset="-78"/>
                <a:cs typeface="Almarai Bold" pitchFamily="2" charset="-78"/>
              </a:rPr>
              <a:t> </a:t>
            </a:r>
            <a:r>
              <a:rPr lang="ar-SA" dirty="0" err="1">
                <a:latin typeface="Almarai Bold" pitchFamily="2" charset="-78"/>
                <a:cs typeface="Almarai Bold" pitchFamily="2" charset="-78"/>
              </a:rPr>
              <a:t>یستھدف</a:t>
            </a:r>
            <a:r>
              <a:rPr lang="ar-SA" dirty="0">
                <a:latin typeface="Almarai Bold" pitchFamily="2" charset="-78"/>
                <a:cs typeface="Almarai Bold" pitchFamily="2" charset="-78"/>
              </a:rPr>
              <a:t> جعل </a:t>
            </a:r>
            <a:r>
              <a:rPr lang="ar-SA" dirty="0" err="1">
                <a:latin typeface="Almarai Bold" pitchFamily="2" charset="-78"/>
                <a:cs typeface="Almarai Bold" pitchFamily="2" charset="-78"/>
              </a:rPr>
              <a:t>التلمیذ</a:t>
            </a:r>
            <a:r>
              <a:rPr lang="ar-SA" dirty="0">
                <a:latin typeface="Almarai Bold" pitchFamily="2" charset="-78"/>
                <a:cs typeface="Almarai Bold" pitchFamily="2" charset="-78"/>
              </a:rPr>
              <a:t> </a:t>
            </a:r>
            <a:r>
              <a:rPr lang="ar-SA" dirty="0" err="1">
                <a:latin typeface="Almarai Bold" pitchFamily="2" charset="-78"/>
                <a:cs typeface="Almarai Bold" pitchFamily="2" charset="-78"/>
              </a:rPr>
              <a:t>یحرك</a:t>
            </a:r>
            <a:r>
              <a:rPr lang="ar-SA" dirty="0">
                <a:latin typeface="Almarai Bold" pitchFamily="2" charset="-78"/>
                <a:cs typeface="Almarai Bold" pitchFamily="2" charset="-78"/>
              </a:rPr>
              <a:t> </a:t>
            </a:r>
            <a:r>
              <a:rPr lang="ar-SA" dirty="0" err="1">
                <a:latin typeface="Almarai Bold" pitchFamily="2" charset="-78"/>
                <a:cs typeface="Almarai Bold" pitchFamily="2" charset="-78"/>
              </a:rPr>
              <a:t>ویعید</a:t>
            </a:r>
            <a:r>
              <a:rPr lang="ar-SA" dirty="0">
                <a:latin typeface="Almarai Bold" pitchFamily="2" charset="-78"/>
                <a:cs typeface="Almarai Bold" pitchFamily="2" charset="-78"/>
              </a:rPr>
              <a:t> استعمال </a:t>
            </a:r>
            <a:r>
              <a:rPr lang="ar-SA" dirty="0" err="1">
                <a:latin typeface="Almarai Bold" pitchFamily="2" charset="-78"/>
                <a:cs typeface="Almarai Bold" pitchFamily="2" charset="-78"/>
              </a:rPr>
              <a:t>التعلمات</a:t>
            </a:r>
            <a:r>
              <a:rPr lang="ar-SA" dirty="0">
                <a:latin typeface="Almarai Bold" pitchFamily="2" charset="-78"/>
                <a:cs typeface="Almarai Bold" pitchFamily="2" charset="-78"/>
              </a:rPr>
              <a:t> والخبرات السابقة في </a:t>
            </a:r>
            <a:r>
              <a:rPr lang="ar-SA" dirty="0" err="1">
                <a:latin typeface="Almarai Bold" pitchFamily="2" charset="-78"/>
                <a:cs typeface="Almarai Bold" pitchFamily="2" charset="-78"/>
              </a:rPr>
              <a:t>وضعیات</a:t>
            </a:r>
            <a:r>
              <a:rPr lang="ar-SA" dirty="0">
                <a:latin typeface="Almarai Bold" pitchFamily="2" charset="-78"/>
                <a:cs typeface="Almarai Bold" pitchFamily="2" charset="-78"/>
              </a:rPr>
              <a:t> </a:t>
            </a:r>
            <a:r>
              <a:rPr lang="ar-SA" dirty="0" err="1">
                <a:latin typeface="Almarai Bold" pitchFamily="2" charset="-78"/>
                <a:cs typeface="Almarai Bold" pitchFamily="2" charset="-78"/>
              </a:rPr>
              <a:t>الحیاة</a:t>
            </a:r>
            <a:r>
              <a:rPr lang="ar-SA" dirty="0">
                <a:latin typeface="Almarai Bold" pitchFamily="2" charset="-78"/>
                <a:cs typeface="Almarai Bold" pitchFamily="2" charset="-78"/>
              </a:rPr>
              <a:t> </a:t>
            </a:r>
            <a:r>
              <a:rPr lang="ar-SA" dirty="0" err="1">
                <a:latin typeface="Almarai Bold" pitchFamily="2" charset="-78"/>
                <a:cs typeface="Almarai Bold" pitchFamily="2" charset="-78"/>
              </a:rPr>
              <a:t>الیومیة</a:t>
            </a:r>
            <a:r>
              <a:rPr lang="ar-SA" dirty="0">
                <a:latin typeface="Almarai Bold" pitchFamily="2" charset="-78"/>
                <a:cs typeface="Almarai Bold" pitchFamily="2" charset="-78"/>
              </a:rPr>
              <a:t> ، من أجل إعطاء دلالة ومعنى لتلك المكتسبات . </a:t>
            </a:r>
            <a:endParaRPr lang="ar-MA" dirty="0">
              <a:latin typeface="Almarai Bold" pitchFamily="2" charset="-78"/>
              <a:cs typeface="Almarai Bold" pitchFamily="2" charset="-78"/>
            </a:endParaRPr>
          </a:p>
          <a:p>
            <a:pPr marL="1710690" marR="0" algn="r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</a:pPr>
            <a:r>
              <a:rPr lang="ar-MA" dirty="0">
                <a:latin typeface="Almarai Bold" pitchFamily="2" charset="-78"/>
                <a:ea typeface="Calibri" panose="020F0502020204030204" pitchFamily="34" charset="0"/>
                <a:cs typeface="Almarai Bold" pitchFamily="2" charset="-78"/>
              </a:rPr>
              <a:t>من أبرز أهدافها :</a:t>
            </a:r>
          </a:p>
          <a:p>
            <a:pPr marL="1435100" marR="0" indent="-292100" algn="r" rt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Wingdings" panose="05000000000000000000" pitchFamily="2" charset="2"/>
              <a:buChar char="ü"/>
            </a:pPr>
            <a:r>
              <a:rPr lang="ar-SA" dirty="0">
                <a:latin typeface="Almarai Bold" pitchFamily="2" charset="-78"/>
                <a:cs typeface="Almarai Bold" pitchFamily="2" charset="-78"/>
              </a:rPr>
              <a:t> إدماج </a:t>
            </a:r>
            <a:r>
              <a:rPr lang="ar-SA" dirty="0" err="1">
                <a:latin typeface="Almarai Bold" pitchFamily="2" charset="-78"/>
                <a:cs typeface="Almarai Bold" pitchFamily="2" charset="-78"/>
              </a:rPr>
              <a:t>المھارات</a:t>
            </a:r>
            <a:r>
              <a:rPr lang="ar-SA" dirty="0">
                <a:latin typeface="Almarai Bold" pitchFamily="2" charset="-78"/>
                <a:cs typeface="Almarai Bold" pitchFamily="2" charset="-78"/>
              </a:rPr>
              <a:t> ؛ </a:t>
            </a:r>
            <a:endParaRPr lang="ar-MA" dirty="0">
              <a:latin typeface="Almarai Bold" pitchFamily="2" charset="-78"/>
              <a:cs typeface="Almarai Bold" pitchFamily="2" charset="-78"/>
            </a:endParaRPr>
          </a:p>
          <a:p>
            <a:pPr marL="1435100" marR="0" indent="-292100" algn="r" rt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Wingdings" panose="05000000000000000000" pitchFamily="2" charset="2"/>
              <a:buChar char="ü"/>
            </a:pPr>
            <a:r>
              <a:rPr lang="ar-SA" dirty="0">
                <a:latin typeface="Almarai Bold" pitchFamily="2" charset="-78"/>
                <a:cs typeface="Almarai Bold" pitchFamily="2" charset="-78"/>
              </a:rPr>
              <a:t> إدماج المواد : </a:t>
            </a:r>
            <a:r>
              <a:rPr lang="ar-SA" dirty="0" err="1">
                <a:latin typeface="Almarai Bold" pitchFamily="2" charset="-78"/>
                <a:cs typeface="Almarai Bold" pitchFamily="2" charset="-78"/>
              </a:rPr>
              <a:t>تصریف</a:t>
            </a:r>
            <a:r>
              <a:rPr lang="ar-SA" dirty="0">
                <a:latin typeface="Almarai Bold" pitchFamily="2" charset="-78"/>
                <a:cs typeface="Almarai Bold" pitchFamily="2" charset="-78"/>
              </a:rPr>
              <a:t> </a:t>
            </a:r>
            <a:r>
              <a:rPr lang="ar-SA" dirty="0" err="1">
                <a:latin typeface="Almarai Bold" pitchFamily="2" charset="-78"/>
                <a:cs typeface="Almarai Bold" pitchFamily="2" charset="-78"/>
              </a:rPr>
              <a:t>محتوین</a:t>
            </a:r>
            <a:r>
              <a:rPr lang="ar-SA" dirty="0">
                <a:latin typeface="Almarai Bold" pitchFamily="2" charset="-78"/>
                <a:cs typeface="Almarai Bold" pitchFamily="2" charset="-78"/>
              </a:rPr>
              <a:t> أو أكثر قصد حل مشكل </a:t>
            </a:r>
            <a:r>
              <a:rPr lang="ar-SA" dirty="0" err="1">
                <a:latin typeface="Almarai Bold" pitchFamily="2" charset="-78"/>
                <a:cs typeface="Almarai Bold" pitchFamily="2" charset="-78"/>
              </a:rPr>
              <a:t>معین</a:t>
            </a:r>
            <a:r>
              <a:rPr lang="ar-SA" dirty="0">
                <a:latin typeface="Almarai Bold" pitchFamily="2" charset="-78"/>
                <a:cs typeface="Almarai Bold" pitchFamily="2" charset="-78"/>
              </a:rPr>
              <a:t> أو دراسة محور </a:t>
            </a:r>
            <a:r>
              <a:rPr lang="ar-SA" dirty="0" err="1">
                <a:latin typeface="Almarai Bold" pitchFamily="2" charset="-78"/>
                <a:cs typeface="Almarai Bold" pitchFamily="2" charset="-78"/>
              </a:rPr>
              <a:t>معین</a:t>
            </a:r>
            <a:r>
              <a:rPr lang="ar-SA" dirty="0">
                <a:latin typeface="Almarai Bold" pitchFamily="2" charset="-78"/>
                <a:cs typeface="Almarai Bold" pitchFamily="2" charset="-78"/>
              </a:rPr>
              <a:t> </a:t>
            </a:r>
            <a:r>
              <a:rPr lang="ar-SA" dirty="0" err="1">
                <a:latin typeface="Almarai Bold" pitchFamily="2" charset="-78"/>
                <a:cs typeface="Almarai Bold" pitchFamily="2" charset="-78"/>
              </a:rPr>
              <a:t>لھدف</a:t>
            </a:r>
            <a:r>
              <a:rPr lang="ar-SA" dirty="0">
                <a:latin typeface="Almarai Bold" pitchFamily="2" charset="-78"/>
                <a:cs typeface="Almarai Bold" pitchFamily="2" charset="-78"/>
              </a:rPr>
              <a:t> تنمیة </a:t>
            </a:r>
            <a:r>
              <a:rPr lang="ar-SA" dirty="0" err="1">
                <a:latin typeface="Almarai Bold" pitchFamily="2" charset="-78"/>
                <a:cs typeface="Almarai Bold" pitchFamily="2" charset="-78"/>
              </a:rPr>
              <a:t>مھارة</a:t>
            </a:r>
            <a:r>
              <a:rPr lang="ar-SA" dirty="0">
                <a:latin typeface="Almarai Bold" pitchFamily="2" charset="-78"/>
                <a:cs typeface="Almarai Bold" pitchFamily="2" charset="-78"/>
              </a:rPr>
              <a:t> ما .</a:t>
            </a:r>
            <a:endParaRPr lang="ar-MA" dirty="0">
              <a:latin typeface="Almarai Bold" pitchFamily="2" charset="-78"/>
              <a:cs typeface="Almarai Bold" pitchFamily="2" charset="-78"/>
            </a:endParaRPr>
          </a:p>
          <a:p>
            <a:pPr marL="1435100" marR="0" indent="-292100" algn="r" rt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Wingdings" panose="05000000000000000000" pitchFamily="2" charset="2"/>
              <a:buChar char="ü"/>
            </a:pPr>
            <a:r>
              <a:rPr lang="ar-SA" dirty="0">
                <a:latin typeface="Almarai Bold" pitchFamily="2" charset="-78"/>
                <a:cs typeface="Almarai Bold" pitchFamily="2" charset="-78"/>
              </a:rPr>
              <a:t>  إدماج </a:t>
            </a:r>
            <a:r>
              <a:rPr lang="ar-SA" dirty="0" err="1">
                <a:latin typeface="Almarai Bold" pitchFamily="2" charset="-78"/>
                <a:cs typeface="Almarai Bold" pitchFamily="2" charset="-78"/>
              </a:rPr>
              <a:t>التعلمات</a:t>
            </a:r>
            <a:r>
              <a:rPr lang="ar-SA" dirty="0">
                <a:latin typeface="Almarai Bold" pitchFamily="2" charset="-78"/>
                <a:cs typeface="Almarai Bold" pitchFamily="2" charset="-78"/>
              </a:rPr>
              <a:t> : إدماج المواد + إدماج </a:t>
            </a:r>
            <a:r>
              <a:rPr lang="ar-SA" dirty="0" err="1">
                <a:latin typeface="Almarai Bold" pitchFamily="2" charset="-78"/>
                <a:cs typeface="Almarai Bold" pitchFamily="2" charset="-78"/>
              </a:rPr>
              <a:t>المھارات</a:t>
            </a:r>
            <a:r>
              <a:rPr lang="ar-SA" dirty="0">
                <a:latin typeface="Almarai Bold" pitchFamily="2" charset="-78"/>
                <a:cs typeface="Almarai Bold" pitchFamily="2" charset="-78"/>
              </a:rPr>
              <a:t> = إدماج </a:t>
            </a:r>
            <a:r>
              <a:rPr lang="ar-SA" dirty="0" err="1">
                <a:latin typeface="Almarai Bold" pitchFamily="2" charset="-78"/>
                <a:cs typeface="Almarai Bold" pitchFamily="2" charset="-78"/>
              </a:rPr>
              <a:t>التعلمات</a:t>
            </a:r>
            <a:r>
              <a:rPr lang="ar-SA" dirty="0">
                <a:latin typeface="Almarai Bold" pitchFamily="2" charset="-78"/>
                <a:cs typeface="Almarai Bold" pitchFamily="2" charset="-78"/>
              </a:rPr>
              <a:t> </a:t>
            </a:r>
            <a:endParaRPr lang="ar-MA" dirty="0">
              <a:latin typeface="Almarai Bold" pitchFamily="2" charset="-78"/>
              <a:cs typeface="Almarai Bold" pitchFamily="2" charset="-78"/>
            </a:endParaRPr>
          </a:p>
          <a:p>
            <a:pPr marL="1435100" marR="0" indent="-292100" algn="r" rt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Wingdings" panose="05000000000000000000" pitchFamily="2" charset="2"/>
              <a:buChar char="ü"/>
            </a:pPr>
            <a:r>
              <a:rPr lang="ar-SA" dirty="0">
                <a:latin typeface="Almarai Bold" pitchFamily="2" charset="-78"/>
                <a:cs typeface="Almarai Bold" pitchFamily="2" charset="-78"/>
              </a:rPr>
              <a:t> إدماج الفرد </a:t>
            </a:r>
            <a:r>
              <a:rPr lang="ar-SA" dirty="0" err="1">
                <a:latin typeface="Almarai Bold" pitchFamily="2" charset="-78"/>
                <a:cs typeface="Almarai Bold" pitchFamily="2" charset="-78"/>
              </a:rPr>
              <a:t>لمحتویات</a:t>
            </a:r>
            <a:r>
              <a:rPr lang="ar-SA" dirty="0">
                <a:latin typeface="Almarai Bold" pitchFamily="2" charset="-78"/>
                <a:cs typeface="Almarai Bold" pitchFamily="2" charset="-78"/>
              </a:rPr>
              <a:t> </a:t>
            </a:r>
            <a:r>
              <a:rPr lang="ar-SA" dirty="0" err="1">
                <a:latin typeface="Almarai Bold" pitchFamily="2" charset="-78"/>
                <a:cs typeface="Almarai Bold" pitchFamily="2" charset="-78"/>
              </a:rPr>
              <a:t>ومھارات</a:t>
            </a:r>
            <a:r>
              <a:rPr lang="ar-SA" dirty="0">
                <a:latin typeface="Almarai Bold" pitchFamily="2" charset="-78"/>
                <a:cs typeface="Almarai Bold" pitchFamily="2" charset="-78"/>
              </a:rPr>
              <a:t> </a:t>
            </a:r>
            <a:r>
              <a:rPr lang="ar-SA" dirty="0" err="1">
                <a:latin typeface="Almarai Bold" pitchFamily="2" charset="-78"/>
                <a:cs typeface="Almarai Bold" pitchFamily="2" charset="-78"/>
              </a:rPr>
              <a:t>جدیدة</a:t>
            </a:r>
            <a:r>
              <a:rPr lang="ar-SA" dirty="0">
                <a:latin typeface="Almarai Bold" pitchFamily="2" charset="-78"/>
                <a:cs typeface="Almarai Bold" pitchFamily="2" charset="-78"/>
              </a:rPr>
              <a:t> في </a:t>
            </a:r>
            <a:r>
              <a:rPr lang="ar-SA" dirty="0" err="1">
                <a:latin typeface="Almarai Bold" pitchFamily="2" charset="-78"/>
                <a:cs typeface="Almarai Bold" pitchFamily="2" charset="-78"/>
              </a:rPr>
              <a:t>بنیتھ</a:t>
            </a:r>
            <a:r>
              <a:rPr lang="ar-SA" dirty="0">
                <a:latin typeface="Almarai Bold" pitchFamily="2" charset="-78"/>
                <a:cs typeface="Almarai Bold" pitchFamily="2" charset="-78"/>
              </a:rPr>
              <a:t> </a:t>
            </a:r>
            <a:r>
              <a:rPr lang="ar-SA" dirty="0" err="1">
                <a:latin typeface="Almarai Bold" pitchFamily="2" charset="-78"/>
                <a:cs typeface="Almarai Bold" pitchFamily="2" charset="-78"/>
              </a:rPr>
              <a:t>الداخلیة</a:t>
            </a:r>
            <a:r>
              <a:rPr lang="ar-SA" dirty="0">
                <a:latin typeface="Almarai Bold" pitchFamily="2" charset="-78"/>
                <a:cs typeface="Almarai Bold" pitchFamily="2" charset="-78"/>
              </a:rPr>
              <a:t> ؛ </a:t>
            </a:r>
            <a:endParaRPr lang="ar-MA" dirty="0">
              <a:latin typeface="Almarai Bold" pitchFamily="2" charset="-78"/>
              <a:cs typeface="Almarai Bold" pitchFamily="2" charset="-78"/>
            </a:endParaRPr>
          </a:p>
          <a:p>
            <a:pPr marL="1435100" marR="0" indent="-292100" algn="r" rt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Wingdings" panose="05000000000000000000" pitchFamily="2" charset="2"/>
              <a:buChar char="ü"/>
            </a:pPr>
            <a:r>
              <a:rPr lang="ar-SA" dirty="0">
                <a:latin typeface="Almarai Bold" pitchFamily="2" charset="-78"/>
                <a:cs typeface="Almarai Bold" pitchFamily="2" charset="-78"/>
              </a:rPr>
              <a:t> إدماج مختلف </a:t>
            </a:r>
            <a:r>
              <a:rPr lang="ar-SA" dirty="0" err="1">
                <a:latin typeface="Almarai Bold" pitchFamily="2" charset="-78"/>
                <a:cs typeface="Almarai Bold" pitchFamily="2" charset="-78"/>
              </a:rPr>
              <a:t>تعلمات</a:t>
            </a:r>
            <a:r>
              <a:rPr lang="ar-SA" dirty="0">
                <a:latin typeface="Almarai Bold" pitchFamily="2" charset="-78"/>
                <a:cs typeface="Almarai Bold" pitchFamily="2" charset="-78"/>
              </a:rPr>
              <a:t> وحدة </a:t>
            </a:r>
            <a:r>
              <a:rPr lang="ar-SA" dirty="0" err="1">
                <a:latin typeface="Almarai Bold" pitchFamily="2" charset="-78"/>
                <a:cs typeface="Almarai Bold" pitchFamily="2" charset="-78"/>
              </a:rPr>
              <a:t>معرفیة</a:t>
            </a:r>
            <a:r>
              <a:rPr lang="ar-SA" dirty="0">
                <a:latin typeface="Almarai Bold" pitchFamily="2" charset="-78"/>
                <a:cs typeface="Almarai Bold" pitchFamily="2" charset="-78"/>
              </a:rPr>
              <a:t> بمنظور شامل </a:t>
            </a:r>
            <a:r>
              <a:rPr lang="ar-SA" dirty="0"/>
              <a:t>؛</a:t>
            </a:r>
            <a:endParaRPr lang="fr-FR" sz="2000" dirty="0">
              <a:latin typeface="Almarai Bold" pitchFamily="2" charset="-78"/>
              <a:cs typeface="Almarai Bold" pitchFamily="2" charset="-78"/>
            </a:endParaRPr>
          </a:p>
        </p:txBody>
      </p:sp>
      <p:sp>
        <p:nvSpPr>
          <p:cNvPr id="32" name="Rectangle: Rounded Corners 31">
            <a:extLst>
              <a:ext uri="{FF2B5EF4-FFF2-40B4-BE49-F238E27FC236}">
                <a16:creationId xmlns:a16="http://schemas.microsoft.com/office/drawing/2014/main" id="{478C9B8C-106F-1438-961E-813BAD84C900}"/>
              </a:ext>
            </a:extLst>
          </p:cNvPr>
          <p:cNvSpPr/>
          <p:nvPr/>
        </p:nvSpPr>
        <p:spPr>
          <a:xfrm>
            <a:off x="12663990" y="887650"/>
            <a:ext cx="2899225" cy="598990"/>
          </a:xfrm>
          <a:prstGeom prst="roundRect">
            <a:avLst/>
          </a:prstGeom>
          <a:solidFill>
            <a:srgbClr val="383D6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dirty="0">
                <a:latin typeface="Almarai Bold" pitchFamily="2" charset="-78"/>
                <a:cs typeface="Almarai Bold" pitchFamily="2" charset="-78"/>
              </a:rPr>
              <a:t>بيداغوجية  الخطأ</a:t>
            </a:r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7A25C206-E88B-F57F-231A-8B97E57F4C29}"/>
              </a:ext>
            </a:extLst>
          </p:cNvPr>
          <p:cNvSpPr/>
          <p:nvPr/>
        </p:nvSpPr>
        <p:spPr>
          <a:xfrm>
            <a:off x="16049638" y="1051385"/>
            <a:ext cx="273447" cy="273447"/>
          </a:xfrm>
          <a:prstGeom prst="ellipse">
            <a:avLst/>
          </a:prstGeom>
          <a:solidFill>
            <a:srgbClr val="383D63"/>
          </a:solidFill>
          <a:ln>
            <a:solidFill>
              <a:srgbClr val="383D6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89AE15A2-7DF8-FF0E-0586-DCCAF1BD92D8}"/>
              </a:ext>
            </a:extLst>
          </p:cNvPr>
          <p:cNvCxnSpPr/>
          <p:nvPr/>
        </p:nvCxnSpPr>
        <p:spPr>
          <a:xfrm flipH="1">
            <a:off x="15405807" y="1184416"/>
            <a:ext cx="917278" cy="0"/>
          </a:xfrm>
          <a:prstGeom prst="line">
            <a:avLst/>
          </a:prstGeom>
          <a:ln w="38100">
            <a:solidFill>
              <a:srgbClr val="383D6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Oval 49">
            <a:extLst>
              <a:ext uri="{FF2B5EF4-FFF2-40B4-BE49-F238E27FC236}">
                <a16:creationId xmlns:a16="http://schemas.microsoft.com/office/drawing/2014/main" id="{018FD890-C806-73B9-E9D8-67D1CF648B47}"/>
              </a:ext>
            </a:extLst>
          </p:cNvPr>
          <p:cNvSpPr/>
          <p:nvPr/>
        </p:nvSpPr>
        <p:spPr>
          <a:xfrm>
            <a:off x="16135877" y="1138832"/>
            <a:ext cx="101600" cy="101600"/>
          </a:xfrm>
          <a:prstGeom prst="ellipse">
            <a:avLst/>
          </a:prstGeom>
          <a:solidFill>
            <a:srgbClr val="9EA3B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2322024D-FBE7-1F74-E30D-C7C44BEFC43E}"/>
              </a:ext>
            </a:extLst>
          </p:cNvPr>
          <p:cNvSpPr/>
          <p:nvPr/>
        </p:nvSpPr>
        <p:spPr>
          <a:xfrm>
            <a:off x="1951078" y="7939300"/>
            <a:ext cx="9918339" cy="4452876"/>
          </a:xfrm>
          <a:prstGeom prst="rect">
            <a:avLst/>
          </a:prstGeom>
          <a:solidFill>
            <a:srgbClr val="9EA3B7"/>
          </a:solidFill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515938" marR="0" algn="r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</a:pPr>
            <a:r>
              <a:rPr lang="ar-SA" dirty="0">
                <a:latin typeface="Almarai Bold" pitchFamily="2" charset="-78"/>
                <a:cs typeface="Almarai Bold" pitchFamily="2" charset="-78"/>
              </a:rPr>
              <a:t>تصور </a:t>
            </a:r>
            <a:r>
              <a:rPr lang="ar-SA" dirty="0" err="1">
                <a:latin typeface="Almarai Bold" pitchFamily="2" charset="-78"/>
                <a:cs typeface="Almarai Bold" pitchFamily="2" charset="-78"/>
              </a:rPr>
              <a:t>ومنھج</a:t>
            </a:r>
            <a:r>
              <a:rPr lang="ar-SA" dirty="0">
                <a:latin typeface="Almarai Bold" pitchFamily="2" charset="-78"/>
                <a:cs typeface="Almarai Bold" pitchFamily="2" charset="-78"/>
              </a:rPr>
              <a:t> </a:t>
            </a:r>
            <a:r>
              <a:rPr lang="ar-SA" dirty="0" err="1">
                <a:latin typeface="Almarai Bold" pitchFamily="2" charset="-78"/>
                <a:cs typeface="Almarai Bold" pitchFamily="2" charset="-78"/>
              </a:rPr>
              <a:t>لعملیة</a:t>
            </a:r>
            <a:r>
              <a:rPr lang="ar-SA" dirty="0">
                <a:latin typeface="Almarai Bold" pitchFamily="2" charset="-78"/>
                <a:cs typeface="Almarai Bold" pitchFamily="2" charset="-78"/>
              </a:rPr>
              <a:t> </a:t>
            </a:r>
            <a:r>
              <a:rPr lang="ar-SA" dirty="0" err="1">
                <a:latin typeface="Almarai Bold" pitchFamily="2" charset="-78"/>
                <a:cs typeface="Almarai Bold" pitchFamily="2" charset="-78"/>
              </a:rPr>
              <a:t>التعلیم</a:t>
            </a:r>
            <a:r>
              <a:rPr lang="ar-SA" dirty="0">
                <a:latin typeface="Almarai Bold" pitchFamily="2" charset="-78"/>
                <a:cs typeface="Almarai Bold" pitchFamily="2" charset="-78"/>
              </a:rPr>
              <a:t> والتعلم </a:t>
            </a:r>
            <a:r>
              <a:rPr lang="ar-SA" dirty="0" err="1">
                <a:latin typeface="Almarai Bold" pitchFamily="2" charset="-78"/>
                <a:cs typeface="Almarai Bold" pitchFamily="2" charset="-78"/>
              </a:rPr>
              <a:t>یقوم</a:t>
            </a:r>
            <a:r>
              <a:rPr lang="ar-SA" dirty="0">
                <a:latin typeface="Almarai Bold" pitchFamily="2" charset="-78"/>
                <a:cs typeface="Almarai Bold" pitchFamily="2" charset="-78"/>
              </a:rPr>
              <a:t> على اعتبار الخطأ </a:t>
            </a:r>
            <a:r>
              <a:rPr lang="ar-SA" dirty="0" err="1">
                <a:latin typeface="Almarai Bold" pitchFamily="2" charset="-78"/>
                <a:cs typeface="Almarai Bold" pitchFamily="2" charset="-78"/>
              </a:rPr>
              <a:t>إستراتیجیة</a:t>
            </a:r>
            <a:r>
              <a:rPr lang="ar-SA" dirty="0">
                <a:latin typeface="Almarai Bold" pitchFamily="2" charset="-78"/>
                <a:cs typeface="Almarai Bold" pitchFamily="2" charset="-78"/>
              </a:rPr>
              <a:t> </a:t>
            </a:r>
            <a:r>
              <a:rPr lang="ar-SA" dirty="0" err="1">
                <a:latin typeface="Almarai Bold" pitchFamily="2" charset="-78"/>
                <a:cs typeface="Almarai Bold" pitchFamily="2" charset="-78"/>
              </a:rPr>
              <a:t>للتعلیم</a:t>
            </a:r>
            <a:r>
              <a:rPr lang="ar-SA" dirty="0">
                <a:latin typeface="Almarai Bold" pitchFamily="2" charset="-78"/>
                <a:cs typeface="Almarai Bold" pitchFamily="2" charset="-78"/>
              </a:rPr>
              <a:t> والتعلم </a:t>
            </a:r>
            <a:r>
              <a:rPr lang="ar-SA" dirty="0" err="1">
                <a:latin typeface="Almarai Bold" pitchFamily="2" charset="-78"/>
                <a:cs typeface="Almarai Bold" pitchFamily="2" charset="-78"/>
              </a:rPr>
              <a:t>الصحیح</a:t>
            </a:r>
            <a:r>
              <a:rPr lang="ar-SA" dirty="0">
                <a:latin typeface="Almarai Bold" pitchFamily="2" charset="-78"/>
                <a:cs typeface="Almarai Bold" pitchFamily="2" charset="-78"/>
              </a:rPr>
              <a:t> . </a:t>
            </a:r>
            <a:r>
              <a:rPr lang="ar-SA" dirty="0" err="1">
                <a:latin typeface="Almarai Bold" pitchFamily="2" charset="-78"/>
                <a:cs typeface="Almarai Bold" pitchFamily="2" charset="-78"/>
              </a:rPr>
              <a:t>وھو</a:t>
            </a:r>
            <a:r>
              <a:rPr lang="ar-SA" dirty="0">
                <a:latin typeface="Almarai Bold" pitchFamily="2" charset="-78"/>
                <a:cs typeface="Almarai Bold" pitchFamily="2" charset="-78"/>
              </a:rPr>
              <a:t> </a:t>
            </a:r>
            <a:r>
              <a:rPr lang="ar-SA" dirty="0" err="1">
                <a:latin typeface="Almarai Bold" pitchFamily="2" charset="-78"/>
                <a:cs typeface="Almarai Bold" pitchFamily="2" charset="-78"/>
              </a:rPr>
              <a:t>إستراتیجیة</a:t>
            </a:r>
            <a:r>
              <a:rPr lang="ar-SA" dirty="0">
                <a:latin typeface="Almarai Bold" pitchFamily="2" charset="-78"/>
                <a:cs typeface="Almarai Bold" pitchFamily="2" charset="-78"/>
              </a:rPr>
              <a:t> للتعلم </a:t>
            </a:r>
            <a:r>
              <a:rPr lang="ar-SA" dirty="0" err="1">
                <a:latin typeface="Almarai Bold" pitchFamily="2" charset="-78"/>
                <a:cs typeface="Almarai Bold" pitchFamily="2" charset="-78"/>
              </a:rPr>
              <a:t>لأنھ</a:t>
            </a:r>
            <a:r>
              <a:rPr lang="ar-SA" dirty="0">
                <a:latin typeface="Almarai Bold" pitchFamily="2" charset="-78"/>
                <a:cs typeface="Almarai Bold" pitchFamily="2" charset="-78"/>
              </a:rPr>
              <a:t> </a:t>
            </a:r>
            <a:r>
              <a:rPr lang="ar-SA" dirty="0" err="1">
                <a:latin typeface="Almarai Bold" pitchFamily="2" charset="-78"/>
                <a:cs typeface="Almarai Bold" pitchFamily="2" charset="-78"/>
              </a:rPr>
              <a:t>یعتبر</a:t>
            </a:r>
            <a:r>
              <a:rPr lang="ar-SA" dirty="0">
                <a:latin typeface="Almarai Bold" pitchFamily="2" charset="-78"/>
                <a:cs typeface="Almarai Bold" pitchFamily="2" charset="-78"/>
              </a:rPr>
              <a:t> الخطأ أمر </a:t>
            </a:r>
            <a:r>
              <a:rPr lang="ar-SA" dirty="0" err="1">
                <a:latin typeface="Almarai Bold" pitchFamily="2" charset="-78"/>
                <a:cs typeface="Almarai Bold" pitchFamily="2" charset="-78"/>
              </a:rPr>
              <a:t>طبیعیا</a:t>
            </a:r>
            <a:r>
              <a:rPr lang="ar-SA" dirty="0">
                <a:latin typeface="Almarai Bold" pitchFamily="2" charset="-78"/>
                <a:cs typeface="Almarai Bold" pitchFamily="2" charset="-78"/>
              </a:rPr>
              <a:t> </a:t>
            </a:r>
            <a:r>
              <a:rPr lang="ar-SA" dirty="0" err="1">
                <a:latin typeface="Almarai Bold" pitchFamily="2" charset="-78"/>
                <a:cs typeface="Almarai Bold" pitchFamily="2" charset="-78"/>
              </a:rPr>
              <a:t>وإیجابیا</a:t>
            </a:r>
            <a:r>
              <a:rPr lang="ar-SA" dirty="0">
                <a:latin typeface="Almarai Bold" pitchFamily="2" charset="-78"/>
                <a:cs typeface="Almarai Bold" pitchFamily="2" charset="-78"/>
              </a:rPr>
              <a:t> </a:t>
            </a:r>
            <a:r>
              <a:rPr lang="ar-SA" dirty="0" err="1">
                <a:latin typeface="Almarai Bold" pitchFamily="2" charset="-78"/>
                <a:cs typeface="Almarai Bold" pitchFamily="2" charset="-78"/>
              </a:rPr>
              <a:t>یترجم</a:t>
            </a:r>
            <a:r>
              <a:rPr lang="ar-SA" dirty="0">
                <a:latin typeface="Almarai Bold" pitchFamily="2" charset="-78"/>
                <a:cs typeface="Almarai Bold" pitchFamily="2" charset="-78"/>
              </a:rPr>
              <a:t> سعي المتعلم للوصول إلى المعرفة . </a:t>
            </a:r>
            <a:endParaRPr lang="ar-MA" dirty="0">
              <a:latin typeface="Almarai Bold" pitchFamily="2" charset="-78"/>
              <a:cs typeface="Almarai Bold" pitchFamily="2" charset="-78"/>
            </a:endParaRPr>
          </a:p>
          <a:p>
            <a:pPr marL="509588" marR="0" indent="58738" algn="r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</a:pPr>
            <a:r>
              <a:rPr lang="ar-MA" dirty="0">
                <a:latin typeface="Almarai Bold" pitchFamily="2" charset="-78"/>
                <a:ea typeface="Calibri" panose="020F0502020204030204" pitchFamily="34" charset="0"/>
                <a:cs typeface="Almarai Bold" pitchFamily="2" charset="-78"/>
              </a:rPr>
              <a:t>من أبرز مبادئها :</a:t>
            </a:r>
          </a:p>
          <a:p>
            <a:pPr marL="1996440" marR="0" indent="-285750" algn="r" rt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Wingdings" panose="05000000000000000000" pitchFamily="2" charset="2"/>
              <a:buChar char="ü"/>
            </a:pPr>
            <a:r>
              <a:rPr lang="ar-SA" dirty="0">
                <a:latin typeface="Almarai Bold" pitchFamily="2" charset="-78"/>
                <a:cs typeface="Almarai Bold" pitchFamily="2" charset="-78"/>
              </a:rPr>
              <a:t>الخطأ مؤشر على وجود صعوبات وعوائق تحول دون الاكتساب </a:t>
            </a:r>
            <a:r>
              <a:rPr lang="ar-SA" dirty="0" err="1">
                <a:latin typeface="Almarai Bold" pitchFamily="2" charset="-78"/>
                <a:cs typeface="Almarai Bold" pitchFamily="2" charset="-78"/>
              </a:rPr>
              <a:t>السلیم</a:t>
            </a:r>
            <a:r>
              <a:rPr lang="ar-SA" dirty="0">
                <a:latin typeface="Almarai Bold" pitchFamily="2" charset="-78"/>
                <a:cs typeface="Almarai Bold" pitchFamily="2" charset="-78"/>
              </a:rPr>
              <a:t> للمعارف ؛</a:t>
            </a:r>
            <a:endParaRPr lang="ar-MA" dirty="0">
              <a:latin typeface="Almarai Bold" pitchFamily="2" charset="-78"/>
              <a:cs typeface="Almarai Bold" pitchFamily="2" charset="-78"/>
            </a:endParaRPr>
          </a:p>
          <a:p>
            <a:pPr marL="1996440" marR="0" indent="-285750" algn="r" rt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Wingdings" panose="05000000000000000000" pitchFamily="2" charset="2"/>
              <a:buChar char="ü"/>
            </a:pPr>
            <a:r>
              <a:rPr lang="ar-SA" dirty="0">
                <a:latin typeface="Almarai Bold" pitchFamily="2" charset="-78"/>
                <a:cs typeface="Almarai Bold" pitchFamily="2" charset="-78"/>
              </a:rPr>
              <a:t>الخطأ معرفة </a:t>
            </a:r>
            <a:r>
              <a:rPr lang="ar-SA" dirty="0" err="1">
                <a:latin typeface="Almarai Bold" pitchFamily="2" charset="-78"/>
                <a:cs typeface="Almarai Bold" pitchFamily="2" charset="-78"/>
              </a:rPr>
              <a:t>غیر</a:t>
            </a:r>
            <a:r>
              <a:rPr lang="ar-SA" dirty="0">
                <a:latin typeface="Almarai Bold" pitchFamily="2" charset="-78"/>
                <a:cs typeface="Almarai Bold" pitchFamily="2" charset="-78"/>
              </a:rPr>
              <a:t> مكتملة ومرحلة من مراحل </a:t>
            </a:r>
            <a:r>
              <a:rPr lang="ar-SA" dirty="0" err="1">
                <a:latin typeface="Almarai Bold" pitchFamily="2" charset="-78"/>
                <a:cs typeface="Almarai Bold" pitchFamily="2" charset="-78"/>
              </a:rPr>
              <a:t>سیرورة</a:t>
            </a:r>
            <a:r>
              <a:rPr lang="ar-SA" dirty="0">
                <a:latin typeface="Almarai Bold" pitchFamily="2" charset="-78"/>
                <a:cs typeface="Almarai Bold" pitchFamily="2" charset="-78"/>
              </a:rPr>
              <a:t> التعلم ؛ </a:t>
            </a:r>
            <a:endParaRPr lang="ar-MA" dirty="0">
              <a:latin typeface="Almarai Bold" pitchFamily="2" charset="-78"/>
              <a:cs typeface="Almarai Bold" pitchFamily="2" charset="-78"/>
            </a:endParaRPr>
          </a:p>
          <a:p>
            <a:pPr marL="1996440" marR="0" indent="-285750" algn="r" rt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Wingdings" panose="05000000000000000000" pitchFamily="2" charset="2"/>
              <a:buChar char="ü"/>
            </a:pPr>
            <a:r>
              <a:rPr lang="ar-SA" dirty="0">
                <a:latin typeface="Almarai Bold" pitchFamily="2" charset="-78"/>
                <a:cs typeface="Almarai Bold" pitchFamily="2" charset="-78"/>
              </a:rPr>
              <a:t>موضعة </a:t>
            </a:r>
            <a:r>
              <a:rPr lang="ar-SA" dirty="0" err="1">
                <a:latin typeface="Almarai Bold" pitchFamily="2" charset="-78"/>
                <a:cs typeface="Almarai Bold" pitchFamily="2" charset="-78"/>
              </a:rPr>
              <a:t>للتلمیذ</a:t>
            </a:r>
            <a:r>
              <a:rPr lang="ar-SA" dirty="0">
                <a:latin typeface="Almarai Bold" pitchFamily="2" charset="-78"/>
                <a:cs typeface="Almarai Bold" pitchFamily="2" charset="-78"/>
              </a:rPr>
              <a:t> في صلب </a:t>
            </a:r>
            <a:r>
              <a:rPr lang="ar-SA" dirty="0" err="1">
                <a:latin typeface="Almarai Bold" pitchFamily="2" charset="-78"/>
                <a:cs typeface="Almarai Bold" pitchFamily="2" charset="-78"/>
              </a:rPr>
              <a:t>العملیة</a:t>
            </a:r>
            <a:r>
              <a:rPr lang="ar-SA" dirty="0">
                <a:latin typeface="Almarai Bold" pitchFamily="2" charset="-78"/>
                <a:cs typeface="Almarai Bold" pitchFamily="2" charset="-78"/>
              </a:rPr>
              <a:t> </a:t>
            </a:r>
            <a:r>
              <a:rPr lang="ar-SA" dirty="0" err="1">
                <a:latin typeface="Almarai Bold" pitchFamily="2" charset="-78"/>
                <a:cs typeface="Almarai Bold" pitchFamily="2" charset="-78"/>
              </a:rPr>
              <a:t>التعلیمیة</a:t>
            </a:r>
            <a:r>
              <a:rPr lang="ar-SA" dirty="0">
                <a:latin typeface="Almarai Bold" pitchFamily="2" charset="-78"/>
                <a:cs typeface="Almarai Bold" pitchFamily="2" charset="-78"/>
              </a:rPr>
              <a:t> </a:t>
            </a:r>
            <a:r>
              <a:rPr lang="ar-SA" dirty="0" err="1">
                <a:latin typeface="Almarai Bold" pitchFamily="2" charset="-78"/>
                <a:cs typeface="Almarai Bold" pitchFamily="2" charset="-78"/>
              </a:rPr>
              <a:t>التعلمیة</a:t>
            </a:r>
            <a:r>
              <a:rPr lang="ar-SA" dirty="0">
                <a:latin typeface="Almarai Bold" pitchFamily="2" charset="-78"/>
                <a:cs typeface="Almarai Bold" pitchFamily="2" charset="-78"/>
              </a:rPr>
              <a:t> ؛ </a:t>
            </a:r>
            <a:endParaRPr lang="ar-MA" dirty="0">
              <a:latin typeface="Almarai Bold" pitchFamily="2" charset="-78"/>
              <a:cs typeface="Almarai Bold" pitchFamily="2" charset="-78"/>
            </a:endParaRPr>
          </a:p>
          <a:p>
            <a:pPr marL="1996440" marR="0" indent="-285750" algn="r" rt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Wingdings" panose="05000000000000000000" pitchFamily="2" charset="2"/>
              <a:buChar char="ü"/>
            </a:pPr>
            <a:r>
              <a:rPr lang="ar-SA" dirty="0" err="1">
                <a:latin typeface="Almarai Bold" pitchFamily="2" charset="-78"/>
                <a:cs typeface="Almarai Bold" pitchFamily="2" charset="-78"/>
              </a:rPr>
              <a:t>تحلیل</a:t>
            </a:r>
            <a:r>
              <a:rPr lang="ar-SA" dirty="0">
                <a:latin typeface="Almarai Bold" pitchFamily="2" charset="-78"/>
                <a:cs typeface="Almarai Bold" pitchFamily="2" charset="-78"/>
              </a:rPr>
              <a:t> </a:t>
            </a:r>
            <a:r>
              <a:rPr lang="ar-SA" dirty="0" err="1">
                <a:latin typeface="Almarai Bold" pitchFamily="2" charset="-78"/>
                <a:cs typeface="Almarai Bold" pitchFamily="2" charset="-78"/>
              </a:rPr>
              <a:t>أخطائھ</a:t>
            </a:r>
            <a:r>
              <a:rPr lang="ar-SA" dirty="0">
                <a:latin typeface="Almarai Bold" pitchFamily="2" charset="-78"/>
                <a:cs typeface="Almarai Bold" pitchFamily="2" charset="-78"/>
              </a:rPr>
              <a:t> ، والبحث عن الحلول </a:t>
            </a:r>
            <a:r>
              <a:rPr lang="ar-SA" dirty="0" err="1">
                <a:latin typeface="Almarai Bold" pitchFamily="2" charset="-78"/>
                <a:cs typeface="Almarai Bold" pitchFamily="2" charset="-78"/>
              </a:rPr>
              <a:t>العملیة</a:t>
            </a:r>
            <a:r>
              <a:rPr lang="ar-SA" dirty="0">
                <a:latin typeface="Almarai Bold" pitchFamily="2" charset="-78"/>
                <a:cs typeface="Almarai Bold" pitchFamily="2" charset="-78"/>
              </a:rPr>
              <a:t> التي تكفل </a:t>
            </a:r>
            <a:r>
              <a:rPr lang="ar-SA" dirty="0" err="1">
                <a:latin typeface="Almarai Bold" pitchFamily="2" charset="-78"/>
                <a:cs typeface="Almarai Bold" pitchFamily="2" charset="-78"/>
              </a:rPr>
              <a:t>تصحیح</a:t>
            </a:r>
            <a:r>
              <a:rPr lang="ar-SA" dirty="0">
                <a:latin typeface="Almarai Bold" pitchFamily="2" charset="-78"/>
                <a:cs typeface="Almarai Bold" pitchFamily="2" charset="-78"/>
              </a:rPr>
              <a:t> مسار التعلم</a:t>
            </a:r>
            <a:endParaRPr lang="fr-FR" sz="2000" dirty="0">
              <a:latin typeface="Almarai Bold" pitchFamily="2" charset="-78"/>
              <a:cs typeface="Almarai Bold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63897255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>
        <p159:morph option="byObject"/>
      </p:transition>
    </mc:Choice>
    <mc:Fallback xmlns="">
      <p:transition spd="slow" advClick="0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FDE310-8DF0-6E72-78E6-AC6710F4F9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178CB10A-783E-2AE9-FEE1-13EB4572136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1"/>
            <a:ext cx="12192000" cy="6857999"/>
          </a:xfrm>
          <a:prstGeom prst="rect">
            <a:avLst/>
          </a:prstGeom>
          <a:solidFill>
            <a:srgbClr val="ED7D31">
              <a:alpha val="17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29286F4D-750A-EA73-0C2D-867BE5429DD6}"/>
              </a:ext>
            </a:extLst>
          </p:cNvPr>
          <p:cNvGrpSpPr/>
          <p:nvPr/>
        </p:nvGrpSpPr>
        <p:grpSpPr>
          <a:xfrm>
            <a:off x="3911712" y="55409"/>
            <a:ext cx="8280284" cy="599002"/>
            <a:chOff x="2769083" y="1544828"/>
            <a:chExt cx="7885497" cy="599002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E7E23A47-A771-A7D3-BF14-AC18F500099E}"/>
                </a:ext>
              </a:extLst>
            </p:cNvPr>
            <p:cNvGrpSpPr/>
            <p:nvPr/>
          </p:nvGrpSpPr>
          <p:grpSpPr>
            <a:xfrm>
              <a:off x="2769083" y="1544828"/>
              <a:ext cx="7885497" cy="599002"/>
              <a:chOff x="1944303" y="3127317"/>
              <a:chExt cx="7885497" cy="599002"/>
            </a:xfrm>
          </p:grpSpPr>
          <p:sp>
            <p:nvSpPr>
              <p:cNvPr id="7" name="Freeform: Shape 6">
                <a:extLst>
                  <a:ext uri="{FF2B5EF4-FFF2-40B4-BE49-F238E27FC236}">
                    <a16:creationId xmlns:a16="http://schemas.microsoft.com/office/drawing/2014/main" id="{BB6F0374-A66D-47BD-283E-1438A615DAB5}"/>
                  </a:ext>
                </a:extLst>
              </p:cNvPr>
              <p:cNvSpPr/>
              <p:nvPr/>
            </p:nvSpPr>
            <p:spPr>
              <a:xfrm>
                <a:off x="7425740" y="3127317"/>
                <a:ext cx="2404060" cy="598990"/>
              </a:xfrm>
              <a:custGeom>
                <a:avLst/>
                <a:gdLst>
                  <a:gd name="connsiteX0" fmla="*/ 594504 w 5503372"/>
                  <a:gd name="connsiteY0" fmla="*/ 0 h 598990"/>
                  <a:gd name="connsiteX1" fmla="*/ 5503372 w 5503372"/>
                  <a:gd name="connsiteY1" fmla="*/ 0 h 598990"/>
                  <a:gd name="connsiteX2" fmla="*/ 5503372 w 5503372"/>
                  <a:gd name="connsiteY2" fmla="*/ 598990 h 598990"/>
                  <a:gd name="connsiteX3" fmla="*/ 0 w 5503372"/>
                  <a:gd name="connsiteY3" fmla="*/ 598990 h 598990"/>
                  <a:gd name="connsiteX4" fmla="*/ 0 w 5503372"/>
                  <a:gd name="connsiteY4" fmla="*/ 594504 h 5989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03372" h="598990">
                    <a:moveTo>
                      <a:pt x="594504" y="0"/>
                    </a:moveTo>
                    <a:lnTo>
                      <a:pt x="5503372" y="0"/>
                    </a:lnTo>
                    <a:lnTo>
                      <a:pt x="5503372" y="598990"/>
                    </a:lnTo>
                    <a:lnTo>
                      <a:pt x="0" y="598990"/>
                    </a:lnTo>
                    <a:lnTo>
                      <a:pt x="0" y="594504"/>
                    </a:lnTo>
                    <a:close/>
                  </a:path>
                </a:pathLst>
              </a:custGeom>
              <a:solidFill>
                <a:srgbClr val="9EA3B7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lvl="1" algn="ctr"/>
                <a:endParaRPr lang="fr-FR" dirty="0">
                  <a:latin typeface="Almarai Bold" pitchFamily="2" charset="-78"/>
                  <a:cs typeface="Almarai Bold" pitchFamily="2" charset="-78"/>
                </a:endParaRPr>
              </a:p>
            </p:txBody>
          </p:sp>
          <p:sp>
            <p:nvSpPr>
              <p:cNvPr id="12" name="Freeform: Shape 11">
                <a:extLst>
                  <a:ext uri="{FF2B5EF4-FFF2-40B4-BE49-F238E27FC236}">
                    <a16:creationId xmlns:a16="http://schemas.microsoft.com/office/drawing/2014/main" id="{3A5B1A94-14CC-1D82-48E2-0AEB8003FEC8}"/>
                  </a:ext>
                </a:extLst>
              </p:cNvPr>
              <p:cNvSpPr/>
              <p:nvPr/>
            </p:nvSpPr>
            <p:spPr>
              <a:xfrm rot="10800000">
                <a:off x="1944303" y="3127329"/>
                <a:ext cx="6268116" cy="598990"/>
              </a:xfrm>
              <a:custGeom>
                <a:avLst/>
                <a:gdLst>
                  <a:gd name="connsiteX0" fmla="*/ 594504 w 5503372"/>
                  <a:gd name="connsiteY0" fmla="*/ 0 h 598990"/>
                  <a:gd name="connsiteX1" fmla="*/ 5503372 w 5503372"/>
                  <a:gd name="connsiteY1" fmla="*/ 0 h 598990"/>
                  <a:gd name="connsiteX2" fmla="*/ 5503372 w 5503372"/>
                  <a:gd name="connsiteY2" fmla="*/ 598990 h 598990"/>
                  <a:gd name="connsiteX3" fmla="*/ 0 w 5503372"/>
                  <a:gd name="connsiteY3" fmla="*/ 598990 h 598990"/>
                  <a:gd name="connsiteX4" fmla="*/ 0 w 5503372"/>
                  <a:gd name="connsiteY4" fmla="*/ 594504 h 5989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03372" h="598990">
                    <a:moveTo>
                      <a:pt x="594504" y="0"/>
                    </a:moveTo>
                    <a:lnTo>
                      <a:pt x="5503372" y="0"/>
                    </a:lnTo>
                    <a:lnTo>
                      <a:pt x="5503372" y="598990"/>
                    </a:lnTo>
                    <a:lnTo>
                      <a:pt x="0" y="598990"/>
                    </a:lnTo>
                    <a:lnTo>
                      <a:pt x="0" y="594504"/>
                    </a:lnTo>
                    <a:close/>
                  </a:path>
                </a:pathLst>
              </a:custGeom>
              <a:solidFill>
                <a:srgbClr val="383D63"/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39700" h="139700" prst="divot"/>
              </a:sp3d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fr-FR" dirty="0"/>
              </a:p>
            </p:txBody>
          </p:sp>
        </p:grp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4AC5945A-EC81-0981-9FA2-A6512F467A53}"/>
                </a:ext>
              </a:extLst>
            </p:cNvPr>
            <p:cNvSpPr txBox="1"/>
            <p:nvPr/>
          </p:nvSpPr>
          <p:spPr>
            <a:xfrm>
              <a:off x="4862195" y="1619250"/>
              <a:ext cx="320675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1" algn="r"/>
              <a:r>
                <a:rPr lang="ar-MA" dirty="0">
                  <a:solidFill>
                    <a:schemeClr val="bg1"/>
                  </a:solidFill>
                  <a:latin typeface="Almarai Bold" pitchFamily="2" charset="-78"/>
                  <a:cs typeface="Almarai Bold" pitchFamily="2" charset="-78"/>
                </a:rPr>
                <a:t>البيداغوجيا </a:t>
              </a:r>
              <a:r>
                <a:rPr lang="ar-MA" sz="1800" b="0" dirty="0">
                  <a:solidFill>
                    <a:srgbClr val="E3E3E3"/>
                  </a:solidFill>
                  <a:effectLst/>
                  <a:latin typeface="Almarai Bold" pitchFamily="2" charset="-78"/>
                  <a:ea typeface="Calibri" panose="020F0502020204030204" pitchFamily="34" charset="0"/>
                  <a:cs typeface="Almarai Bold" pitchFamily="2" charset="-78"/>
                </a:rPr>
                <a:t>و أنواعها </a:t>
              </a:r>
              <a:endParaRPr lang="fr-FR" dirty="0">
                <a:solidFill>
                  <a:schemeClr val="bg1"/>
                </a:solidFill>
                <a:latin typeface="Almarai Bold" pitchFamily="2" charset="-78"/>
                <a:cs typeface="Almarai Bold" pitchFamily="2" charset="-78"/>
              </a:endParaRP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7003E615-8170-785C-E96A-68015893A2DF}"/>
              </a:ext>
            </a:extLst>
          </p:cNvPr>
          <p:cNvGrpSpPr/>
          <p:nvPr/>
        </p:nvGrpSpPr>
        <p:grpSpPr>
          <a:xfrm>
            <a:off x="-7135392" y="499163"/>
            <a:ext cx="7885497" cy="599002"/>
            <a:chOff x="2769083" y="1544828"/>
            <a:chExt cx="7885497" cy="599002"/>
          </a:xfrm>
        </p:grpSpPr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4A9D88ED-6B33-4B05-AC83-CFCB9037B42A}"/>
                </a:ext>
              </a:extLst>
            </p:cNvPr>
            <p:cNvGrpSpPr/>
            <p:nvPr/>
          </p:nvGrpSpPr>
          <p:grpSpPr>
            <a:xfrm>
              <a:off x="2769083" y="1544828"/>
              <a:ext cx="7885497" cy="599002"/>
              <a:chOff x="1944303" y="3127317"/>
              <a:chExt cx="7885497" cy="599002"/>
            </a:xfrm>
          </p:grpSpPr>
          <p:sp>
            <p:nvSpPr>
              <p:cNvPr id="14" name="Freeform: Shape 13">
                <a:extLst>
                  <a:ext uri="{FF2B5EF4-FFF2-40B4-BE49-F238E27FC236}">
                    <a16:creationId xmlns:a16="http://schemas.microsoft.com/office/drawing/2014/main" id="{88A8B9AA-1C47-F1D2-0CF9-9FC94874FC57}"/>
                  </a:ext>
                </a:extLst>
              </p:cNvPr>
              <p:cNvSpPr/>
              <p:nvPr/>
            </p:nvSpPr>
            <p:spPr>
              <a:xfrm>
                <a:off x="7425740" y="3127317"/>
                <a:ext cx="2404060" cy="598990"/>
              </a:xfrm>
              <a:custGeom>
                <a:avLst/>
                <a:gdLst>
                  <a:gd name="connsiteX0" fmla="*/ 594504 w 5503372"/>
                  <a:gd name="connsiteY0" fmla="*/ 0 h 598990"/>
                  <a:gd name="connsiteX1" fmla="*/ 5503372 w 5503372"/>
                  <a:gd name="connsiteY1" fmla="*/ 0 h 598990"/>
                  <a:gd name="connsiteX2" fmla="*/ 5503372 w 5503372"/>
                  <a:gd name="connsiteY2" fmla="*/ 598990 h 598990"/>
                  <a:gd name="connsiteX3" fmla="*/ 0 w 5503372"/>
                  <a:gd name="connsiteY3" fmla="*/ 598990 h 598990"/>
                  <a:gd name="connsiteX4" fmla="*/ 0 w 5503372"/>
                  <a:gd name="connsiteY4" fmla="*/ 594504 h 5989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03372" h="598990">
                    <a:moveTo>
                      <a:pt x="594504" y="0"/>
                    </a:moveTo>
                    <a:lnTo>
                      <a:pt x="5503372" y="0"/>
                    </a:lnTo>
                    <a:lnTo>
                      <a:pt x="5503372" y="598990"/>
                    </a:lnTo>
                    <a:lnTo>
                      <a:pt x="0" y="598990"/>
                    </a:lnTo>
                    <a:lnTo>
                      <a:pt x="0" y="594504"/>
                    </a:lnTo>
                    <a:close/>
                  </a:path>
                </a:pathLst>
              </a:custGeom>
              <a:solidFill>
                <a:srgbClr val="9EA3B7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lvl="4"/>
                <a:r>
                  <a:rPr lang="ar-MA" dirty="0">
                    <a:latin typeface="Almarai Bold" pitchFamily="2" charset="-78"/>
                    <a:cs typeface="Almarai Bold" pitchFamily="2" charset="-78"/>
                  </a:rPr>
                  <a:t>1</a:t>
                </a:r>
                <a:endParaRPr lang="fr-FR" dirty="0">
                  <a:latin typeface="Almarai Bold" pitchFamily="2" charset="-78"/>
                  <a:cs typeface="Almarai Bold" pitchFamily="2" charset="-78"/>
                </a:endParaRPr>
              </a:p>
            </p:txBody>
          </p:sp>
          <p:sp>
            <p:nvSpPr>
              <p:cNvPr id="15" name="Freeform: Shape 14">
                <a:extLst>
                  <a:ext uri="{FF2B5EF4-FFF2-40B4-BE49-F238E27FC236}">
                    <a16:creationId xmlns:a16="http://schemas.microsoft.com/office/drawing/2014/main" id="{211173DF-6DB2-C6AC-642B-9930846EF1F4}"/>
                  </a:ext>
                </a:extLst>
              </p:cNvPr>
              <p:cNvSpPr/>
              <p:nvPr/>
            </p:nvSpPr>
            <p:spPr>
              <a:xfrm rot="10800000">
                <a:off x="1944303" y="3127329"/>
                <a:ext cx="6268116" cy="598990"/>
              </a:xfrm>
              <a:custGeom>
                <a:avLst/>
                <a:gdLst>
                  <a:gd name="connsiteX0" fmla="*/ 594504 w 5503372"/>
                  <a:gd name="connsiteY0" fmla="*/ 0 h 598990"/>
                  <a:gd name="connsiteX1" fmla="*/ 5503372 w 5503372"/>
                  <a:gd name="connsiteY1" fmla="*/ 0 h 598990"/>
                  <a:gd name="connsiteX2" fmla="*/ 5503372 w 5503372"/>
                  <a:gd name="connsiteY2" fmla="*/ 598990 h 598990"/>
                  <a:gd name="connsiteX3" fmla="*/ 0 w 5503372"/>
                  <a:gd name="connsiteY3" fmla="*/ 598990 h 598990"/>
                  <a:gd name="connsiteX4" fmla="*/ 0 w 5503372"/>
                  <a:gd name="connsiteY4" fmla="*/ 594504 h 5989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03372" h="598990">
                    <a:moveTo>
                      <a:pt x="594504" y="0"/>
                    </a:moveTo>
                    <a:lnTo>
                      <a:pt x="5503372" y="0"/>
                    </a:lnTo>
                    <a:lnTo>
                      <a:pt x="5503372" y="598990"/>
                    </a:lnTo>
                    <a:lnTo>
                      <a:pt x="0" y="598990"/>
                    </a:lnTo>
                    <a:lnTo>
                      <a:pt x="0" y="594504"/>
                    </a:lnTo>
                    <a:close/>
                  </a:path>
                </a:pathLst>
              </a:custGeom>
              <a:solidFill>
                <a:srgbClr val="383D63"/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39700" h="139700" prst="divot"/>
              </a:sp3d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fr-FR" dirty="0"/>
              </a:p>
            </p:txBody>
          </p:sp>
        </p:grp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AADFE3BA-077B-0091-045F-A2313981CD3A}"/>
                </a:ext>
              </a:extLst>
            </p:cNvPr>
            <p:cNvSpPr txBox="1"/>
            <p:nvPr/>
          </p:nvSpPr>
          <p:spPr>
            <a:xfrm>
              <a:off x="5788025" y="1619250"/>
              <a:ext cx="320675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1" algn="ctr"/>
              <a:r>
                <a:rPr lang="ar-MA" dirty="0">
                  <a:solidFill>
                    <a:schemeClr val="bg1"/>
                  </a:solidFill>
                  <a:latin typeface="Almarai Bold" pitchFamily="2" charset="-78"/>
                  <a:cs typeface="Almarai Bold" pitchFamily="2" charset="-78"/>
                </a:rPr>
                <a:t>تمهيد</a:t>
              </a:r>
              <a:endParaRPr lang="fr-FR" dirty="0">
                <a:solidFill>
                  <a:schemeClr val="bg1"/>
                </a:solidFill>
                <a:latin typeface="Almarai Bold" pitchFamily="2" charset="-78"/>
                <a:cs typeface="Almarai Bold" pitchFamily="2" charset="-78"/>
              </a:endParaRP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FFD417E6-AE37-A6CE-65C1-42C6381ADA6D}"/>
              </a:ext>
            </a:extLst>
          </p:cNvPr>
          <p:cNvGrpSpPr/>
          <p:nvPr/>
        </p:nvGrpSpPr>
        <p:grpSpPr>
          <a:xfrm>
            <a:off x="-7269225" y="1514961"/>
            <a:ext cx="8019330" cy="599002"/>
            <a:chOff x="2882900" y="2560626"/>
            <a:chExt cx="7771680" cy="599002"/>
          </a:xfrm>
        </p:grpSpPr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318B69F1-F387-2AB3-C9F3-B5F6EFB9AFDB}"/>
                </a:ext>
              </a:extLst>
            </p:cNvPr>
            <p:cNvGrpSpPr/>
            <p:nvPr/>
          </p:nvGrpSpPr>
          <p:grpSpPr>
            <a:xfrm>
              <a:off x="2971799" y="2560626"/>
              <a:ext cx="7682781" cy="599002"/>
              <a:chOff x="2147019" y="3127317"/>
              <a:chExt cx="7682781" cy="599002"/>
            </a:xfrm>
          </p:grpSpPr>
          <p:sp>
            <p:nvSpPr>
              <p:cNvPr id="19" name="Freeform: Shape 18">
                <a:extLst>
                  <a:ext uri="{FF2B5EF4-FFF2-40B4-BE49-F238E27FC236}">
                    <a16:creationId xmlns:a16="http://schemas.microsoft.com/office/drawing/2014/main" id="{F43C2292-BB34-D51C-E4B9-9E78AD3D97EE}"/>
                  </a:ext>
                </a:extLst>
              </p:cNvPr>
              <p:cNvSpPr/>
              <p:nvPr/>
            </p:nvSpPr>
            <p:spPr>
              <a:xfrm>
                <a:off x="7425740" y="3127317"/>
                <a:ext cx="2404060" cy="598990"/>
              </a:xfrm>
              <a:custGeom>
                <a:avLst/>
                <a:gdLst>
                  <a:gd name="connsiteX0" fmla="*/ 594504 w 5503372"/>
                  <a:gd name="connsiteY0" fmla="*/ 0 h 598990"/>
                  <a:gd name="connsiteX1" fmla="*/ 5503372 w 5503372"/>
                  <a:gd name="connsiteY1" fmla="*/ 0 h 598990"/>
                  <a:gd name="connsiteX2" fmla="*/ 5503372 w 5503372"/>
                  <a:gd name="connsiteY2" fmla="*/ 598990 h 598990"/>
                  <a:gd name="connsiteX3" fmla="*/ 0 w 5503372"/>
                  <a:gd name="connsiteY3" fmla="*/ 598990 h 598990"/>
                  <a:gd name="connsiteX4" fmla="*/ 0 w 5503372"/>
                  <a:gd name="connsiteY4" fmla="*/ 594504 h 5989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03372" h="598990">
                    <a:moveTo>
                      <a:pt x="594504" y="0"/>
                    </a:moveTo>
                    <a:lnTo>
                      <a:pt x="5503372" y="0"/>
                    </a:lnTo>
                    <a:lnTo>
                      <a:pt x="5503372" y="598990"/>
                    </a:lnTo>
                    <a:lnTo>
                      <a:pt x="0" y="598990"/>
                    </a:lnTo>
                    <a:lnTo>
                      <a:pt x="0" y="594504"/>
                    </a:lnTo>
                    <a:close/>
                  </a:path>
                </a:pathLst>
              </a:custGeom>
              <a:solidFill>
                <a:srgbClr val="9EA3B7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lvl="4"/>
                <a:r>
                  <a:rPr lang="ar-MA" dirty="0">
                    <a:latin typeface="Almarai Bold" pitchFamily="2" charset="-78"/>
                    <a:cs typeface="Almarai Bold" pitchFamily="2" charset="-78"/>
                  </a:rPr>
                  <a:t>2</a:t>
                </a:r>
                <a:endParaRPr lang="fr-FR" dirty="0">
                  <a:latin typeface="Almarai Bold" pitchFamily="2" charset="-78"/>
                  <a:cs typeface="Almarai Bold" pitchFamily="2" charset="-78"/>
                </a:endParaRPr>
              </a:p>
            </p:txBody>
          </p:sp>
          <p:sp>
            <p:nvSpPr>
              <p:cNvPr id="20" name="Freeform: Shape 19">
                <a:extLst>
                  <a:ext uri="{FF2B5EF4-FFF2-40B4-BE49-F238E27FC236}">
                    <a16:creationId xmlns:a16="http://schemas.microsoft.com/office/drawing/2014/main" id="{46C1D7DD-7AB7-53EE-A874-29F91239912B}"/>
                  </a:ext>
                </a:extLst>
              </p:cNvPr>
              <p:cNvSpPr/>
              <p:nvPr/>
            </p:nvSpPr>
            <p:spPr>
              <a:xfrm rot="10800000">
                <a:off x="2147019" y="3127329"/>
                <a:ext cx="6065399" cy="598990"/>
              </a:xfrm>
              <a:custGeom>
                <a:avLst/>
                <a:gdLst>
                  <a:gd name="connsiteX0" fmla="*/ 594504 w 5503372"/>
                  <a:gd name="connsiteY0" fmla="*/ 0 h 598990"/>
                  <a:gd name="connsiteX1" fmla="*/ 5503372 w 5503372"/>
                  <a:gd name="connsiteY1" fmla="*/ 0 h 598990"/>
                  <a:gd name="connsiteX2" fmla="*/ 5503372 w 5503372"/>
                  <a:gd name="connsiteY2" fmla="*/ 598990 h 598990"/>
                  <a:gd name="connsiteX3" fmla="*/ 0 w 5503372"/>
                  <a:gd name="connsiteY3" fmla="*/ 598990 h 598990"/>
                  <a:gd name="connsiteX4" fmla="*/ 0 w 5503372"/>
                  <a:gd name="connsiteY4" fmla="*/ 594504 h 5989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03372" h="598990">
                    <a:moveTo>
                      <a:pt x="594504" y="0"/>
                    </a:moveTo>
                    <a:lnTo>
                      <a:pt x="5503372" y="0"/>
                    </a:lnTo>
                    <a:lnTo>
                      <a:pt x="5503372" y="598990"/>
                    </a:lnTo>
                    <a:lnTo>
                      <a:pt x="0" y="598990"/>
                    </a:lnTo>
                    <a:lnTo>
                      <a:pt x="0" y="594504"/>
                    </a:lnTo>
                    <a:close/>
                  </a:path>
                </a:pathLst>
              </a:custGeom>
              <a:solidFill>
                <a:srgbClr val="383D63"/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39700" h="139700" prst="divot"/>
              </a:sp3d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fr-FR"/>
              </a:p>
            </p:txBody>
          </p:sp>
        </p:grp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546BA5DC-A72E-1561-B45C-30318CFC77A5}"/>
                </a:ext>
              </a:extLst>
            </p:cNvPr>
            <p:cNvSpPr txBox="1"/>
            <p:nvPr/>
          </p:nvSpPr>
          <p:spPr>
            <a:xfrm>
              <a:off x="2882900" y="2621204"/>
              <a:ext cx="531963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ar-MA" sz="1800" b="0" dirty="0">
                  <a:solidFill>
                    <a:srgbClr val="E3E3E3"/>
                  </a:solidFill>
                  <a:effectLst/>
                  <a:latin typeface="Almarai Bold" pitchFamily="2" charset="-78"/>
                  <a:ea typeface="Calibri" panose="020F0502020204030204" pitchFamily="34" charset="0"/>
                  <a:cs typeface="Almarai Bold" pitchFamily="2" charset="-78"/>
                </a:rPr>
                <a:t>الديداكتيك و أنواعه </a:t>
              </a:r>
              <a:endParaRPr lang="fr-FR" dirty="0">
                <a:solidFill>
                  <a:schemeClr val="bg1"/>
                </a:solidFill>
                <a:latin typeface="Almarai Bold" pitchFamily="2" charset="-78"/>
                <a:cs typeface="Almarai Bold" pitchFamily="2" charset="-78"/>
              </a:endParaRP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D4A475F6-A7BA-6167-FBFD-C9DD1C2CD93A}"/>
              </a:ext>
            </a:extLst>
          </p:cNvPr>
          <p:cNvGrpSpPr/>
          <p:nvPr/>
        </p:nvGrpSpPr>
        <p:grpSpPr>
          <a:xfrm>
            <a:off x="-6533813" y="2591325"/>
            <a:ext cx="7885497" cy="599002"/>
            <a:chOff x="2769083" y="4592221"/>
            <a:chExt cx="7885497" cy="599002"/>
          </a:xfrm>
        </p:grpSpPr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166D0524-B7F6-9CAF-C872-282A15105A29}"/>
                </a:ext>
              </a:extLst>
            </p:cNvPr>
            <p:cNvGrpSpPr/>
            <p:nvPr/>
          </p:nvGrpSpPr>
          <p:grpSpPr>
            <a:xfrm>
              <a:off x="2769083" y="4592221"/>
              <a:ext cx="7885497" cy="599002"/>
              <a:chOff x="1944303" y="3127317"/>
              <a:chExt cx="7885497" cy="599002"/>
            </a:xfrm>
          </p:grpSpPr>
          <p:sp>
            <p:nvSpPr>
              <p:cNvPr id="27" name="Freeform: Shape 26">
                <a:extLst>
                  <a:ext uri="{FF2B5EF4-FFF2-40B4-BE49-F238E27FC236}">
                    <a16:creationId xmlns:a16="http://schemas.microsoft.com/office/drawing/2014/main" id="{17F467D5-B1BF-D51D-BDF1-D9B3097B1599}"/>
                  </a:ext>
                </a:extLst>
              </p:cNvPr>
              <p:cNvSpPr/>
              <p:nvPr/>
            </p:nvSpPr>
            <p:spPr>
              <a:xfrm>
                <a:off x="7425740" y="3127317"/>
                <a:ext cx="2404060" cy="598990"/>
              </a:xfrm>
              <a:custGeom>
                <a:avLst/>
                <a:gdLst>
                  <a:gd name="connsiteX0" fmla="*/ 594504 w 5503372"/>
                  <a:gd name="connsiteY0" fmla="*/ 0 h 598990"/>
                  <a:gd name="connsiteX1" fmla="*/ 5503372 w 5503372"/>
                  <a:gd name="connsiteY1" fmla="*/ 0 h 598990"/>
                  <a:gd name="connsiteX2" fmla="*/ 5503372 w 5503372"/>
                  <a:gd name="connsiteY2" fmla="*/ 598990 h 598990"/>
                  <a:gd name="connsiteX3" fmla="*/ 0 w 5503372"/>
                  <a:gd name="connsiteY3" fmla="*/ 598990 h 598990"/>
                  <a:gd name="connsiteX4" fmla="*/ 0 w 5503372"/>
                  <a:gd name="connsiteY4" fmla="*/ 594504 h 5989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03372" h="598990">
                    <a:moveTo>
                      <a:pt x="594504" y="0"/>
                    </a:moveTo>
                    <a:lnTo>
                      <a:pt x="5503372" y="0"/>
                    </a:lnTo>
                    <a:lnTo>
                      <a:pt x="5503372" y="598990"/>
                    </a:lnTo>
                    <a:lnTo>
                      <a:pt x="0" y="598990"/>
                    </a:lnTo>
                    <a:lnTo>
                      <a:pt x="0" y="594504"/>
                    </a:lnTo>
                    <a:close/>
                  </a:path>
                </a:pathLst>
              </a:custGeom>
              <a:solidFill>
                <a:srgbClr val="9EA3B7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lvl="4" algn="ctr"/>
                <a:r>
                  <a:rPr lang="ar-MA" dirty="0">
                    <a:latin typeface="Almarai Bold" pitchFamily="2" charset="-78"/>
                    <a:cs typeface="Almarai Bold" pitchFamily="2" charset="-78"/>
                  </a:rPr>
                  <a:t>3</a:t>
                </a:r>
                <a:endParaRPr lang="fr-FR" dirty="0">
                  <a:latin typeface="Almarai Bold" pitchFamily="2" charset="-78"/>
                  <a:cs typeface="Almarai Bold" pitchFamily="2" charset="-78"/>
                </a:endParaRPr>
              </a:p>
            </p:txBody>
          </p:sp>
          <p:sp>
            <p:nvSpPr>
              <p:cNvPr id="28" name="Freeform: Shape 27">
                <a:extLst>
                  <a:ext uri="{FF2B5EF4-FFF2-40B4-BE49-F238E27FC236}">
                    <a16:creationId xmlns:a16="http://schemas.microsoft.com/office/drawing/2014/main" id="{2AE00C9A-69C8-BB78-EF3C-87733CC2C848}"/>
                  </a:ext>
                </a:extLst>
              </p:cNvPr>
              <p:cNvSpPr/>
              <p:nvPr/>
            </p:nvSpPr>
            <p:spPr>
              <a:xfrm rot="10800000">
                <a:off x="1944303" y="3127329"/>
                <a:ext cx="6268116" cy="598990"/>
              </a:xfrm>
              <a:custGeom>
                <a:avLst/>
                <a:gdLst>
                  <a:gd name="connsiteX0" fmla="*/ 594504 w 5503372"/>
                  <a:gd name="connsiteY0" fmla="*/ 0 h 598990"/>
                  <a:gd name="connsiteX1" fmla="*/ 5503372 w 5503372"/>
                  <a:gd name="connsiteY1" fmla="*/ 0 h 598990"/>
                  <a:gd name="connsiteX2" fmla="*/ 5503372 w 5503372"/>
                  <a:gd name="connsiteY2" fmla="*/ 598990 h 598990"/>
                  <a:gd name="connsiteX3" fmla="*/ 0 w 5503372"/>
                  <a:gd name="connsiteY3" fmla="*/ 598990 h 598990"/>
                  <a:gd name="connsiteX4" fmla="*/ 0 w 5503372"/>
                  <a:gd name="connsiteY4" fmla="*/ 594504 h 5989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03372" h="598990">
                    <a:moveTo>
                      <a:pt x="594504" y="0"/>
                    </a:moveTo>
                    <a:lnTo>
                      <a:pt x="5503372" y="0"/>
                    </a:lnTo>
                    <a:lnTo>
                      <a:pt x="5503372" y="598990"/>
                    </a:lnTo>
                    <a:lnTo>
                      <a:pt x="0" y="598990"/>
                    </a:lnTo>
                    <a:lnTo>
                      <a:pt x="0" y="594504"/>
                    </a:lnTo>
                    <a:close/>
                  </a:path>
                </a:pathLst>
              </a:custGeom>
              <a:solidFill>
                <a:srgbClr val="383D63"/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39700" h="139700" prst="divot"/>
              </a:sp3d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fr-FR"/>
              </a:p>
            </p:txBody>
          </p:sp>
        </p:grp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B73D442C-C916-184F-23E9-3D6B27E07372}"/>
                </a:ext>
              </a:extLst>
            </p:cNvPr>
            <p:cNvSpPr txBox="1"/>
            <p:nvPr/>
          </p:nvSpPr>
          <p:spPr>
            <a:xfrm>
              <a:off x="2769083" y="4707050"/>
              <a:ext cx="535531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1" algn="r"/>
              <a:r>
                <a:rPr lang="ar-MA" dirty="0">
                  <a:solidFill>
                    <a:schemeClr val="bg1"/>
                  </a:solidFill>
                  <a:latin typeface="Almarai Bold" pitchFamily="2" charset="-78"/>
                  <a:cs typeface="Almarai Bold" pitchFamily="2" charset="-78"/>
                </a:rPr>
                <a:t>البيداغوجيا </a:t>
              </a:r>
              <a:r>
                <a:rPr lang="ar-MA" sz="1800" b="0" dirty="0">
                  <a:solidFill>
                    <a:srgbClr val="E3E3E3"/>
                  </a:solidFill>
                  <a:effectLst/>
                  <a:latin typeface="Almarai Bold" pitchFamily="2" charset="-78"/>
                  <a:ea typeface="Calibri" panose="020F0502020204030204" pitchFamily="34" charset="0"/>
                  <a:cs typeface="Almarai Bold" pitchFamily="2" charset="-78"/>
                </a:rPr>
                <a:t>و أنواعها </a:t>
              </a:r>
              <a:endParaRPr lang="fr-FR" dirty="0">
                <a:solidFill>
                  <a:schemeClr val="bg1"/>
                </a:solidFill>
                <a:latin typeface="Almarai Bold" pitchFamily="2" charset="-78"/>
                <a:cs typeface="Almarai Bold" pitchFamily="2" charset="-78"/>
              </a:endParaRP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63E406A9-B3E1-03FA-6FB3-99EBD545C65B}"/>
              </a:ext>
            </a:extLst>
          </p:cNvPr>
          <p:cNvGrpSpPr/>
          <p:nvPr/>
        </p:nvGrpSpPr>
        <p:grpSpPr>
          <a:xfrm>
            <a:off x="-7135392" y="3537191"/>
            <a:ext cx="7885497" cy="599002"/>
            <a:chOff x="2769083" y="4592221"/>
            <a:chExt cx="7885497" cy="599002"/>
          </a:xfrm>
        </p:grpSpPr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8E958429-8130-0337-9F14-707E2A83F947}"/>
                </a:ext>
              </a:extLst>
            </p:cNvPr>
            <p:cNvGrpSpPr/>
            <p:nvPr/>
          </p:nvGrpSpPr>
          <p:grpSpPr>
            <a:xfrm>
              <a:off x="2769083" y="4592221"/>
              <a:ext cx="7885497" cy="599002"/>
              <a:chOff x="1944303" y="3127317"/>
              <a:chExt cx="7885497" cy="599002"/>
            </a:xfrm>
          </p:grpSpPr>
          <p:sp>
            <p:nvSpPr>
              <p:cNvPr id="33" name="Freeform: Shape 32">
                <a:extLst>
                  <a:ext uri="{FF2B5EF4-FFF2-40B4-BE49-F238E27FC236}">
                    <a16:creationId xmlns:a16="http://schemas.microsoft.com/office/drawing/2014/main" id="{431E662C-3F46-EFF3-521B-70755CA2B0DC}"/>
                  </a:ext>
                </a:extLst>
              </p:cNvPr>
              <p:cNvSpPr/>
              <p:nvPr/>
            </p:nvSpPr>
            <p:spPr>
              <a:xfrm>
                <a:off x="7425740" y="3127317"/>
                <a:ext cx="2404060" cy="598990"/>
              </a:xfrm>
              <a:custGeom>
                <a:avLst/>
                <a:gdLst>
                  <a:gd name="connsiteX0" fmla="*/ 594504 w 5503372"/>
                  <a:gd name="connsiteY0" fmla="*/ 0 h 598990"/>
                  <a:gd name="connsiteX1" fmla="*/ 5503372 w 5503372"/>
                  <a:gd name="connsiteY1" fmla="*/ 0 h 598990"/>
                  <a:gd name="connsiteX2" fmla="*/ 5503372 w 5503372"/>
                  <a:gd name="connsiteY2" fmla="*/ 598990 h 598990"/>
                  <a:gd name="connsiteX3" fmla="*/ 0 w 5503372"/>
                  <a:gd name="connsiteY3" fmla="*/ 598990 h 598990"/>
                  <a:gd name="connsiteX4" fmla="*/ 0 w 5503372"/>
                  <a:gd name="connsiteY4" fmla="*/ 594504 h 5989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03372" h="598990">
                    <a:moveTo>
                      <a:pt x="594504" y="0"/>
                    </a:moveTo>
                    <a:lnTo>
                      <a:pt x="5503372" y="0"/>
                    </a:lnTo>
                    <a:lnTo>
                      <a:pt x="5503372" y="598990"/>
                    </a:lnTo>
                    <a:lnTo>
                      <a:pt x="0" y="598990"/>
                    </a:lnTo>
                    <a:lnTo>
                      <a:pt x="0" y="594504"/>
                    </a:lnTo>
                    <a:close/>
                  </a:path>
                </a:pathLst>
              </a:custGeom>
              <a:solidFill>
                <a:srgbClr val="9EA3B7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lvl="3" algn="ctr"/>
                <a:r>
                  <a:rPr lang="ar-MA" dirty="0">
                    <a:latin typeface="Almarai Bold" pitchFamily="2" charset="-78"/>
                    <a:cs typeface="Almarai Bold" pitchFamily="2" charset="-78"/>
                  </a:rPr>
                  <a:t>4</a:t>
                </a:r>
                <a:endParaRPr lang="fr-FR" dirty="0">
                  <a:latin typeface="Almarai Bold" pitchFamily="2" charset="-78"/>
                  <a:cs typeface="Almarai Bold" pitchFamily="2" charset="-78"/>
                </a:endParaRPr>
              </a:p>
            </p:txBody>
          </p:sp>
          <p:sp>
            <p:nvSpPr>
              <p:cNvPr id="34" name="Freeform: Shape 33">
                <a:extLst>
                  <a:ext uri="{FF2B5EF4-FFF2-40B4-BE49-F238E27FC236}">
                    <a16:creationId xmlns:a16="http://schemas.microsoft.com/office/drawing/2014/main" id="{7D64C547-957B-2709-5A71-4A11ED439FA1}"/>
                  </a:ext>
                </a:extLst>
              </p:cNvPr>
              <p:cNvSpPr/>
              <p:nvPr/>
            </p:nvSpPr>
            <p:spPr>
              <a:xfrm rot="10800000">
                <a:off x="1944303" y="3127329"/>
                <a:ext cx="6268116" cy="598990"/>
              </a:xfrm>
              <a:custGeom>
                <a:avLst/>
                <a:gdLst>
                  <a:gd name="connsiteX0" fmla="*/ 594504 w 5503372"/>
                  <a:gd name="connsiteY0" fmla="*/ 0 h 598990"/>
                  <a:gd name="connsiteX1" fmla="*/ 5503372 w 5503372"/>
                  <a:gd name="connsiteY1" fmla="*/ 0 h 598990"/>
                  <a:gd name="connsiteX2" fmla="*/ 5503372 w 5503372"/>
                  <a:gd name="connsiteY2" fmla="*/ 598990 h 598990"/>
                  <a:gd name="connsiteX3" fmla="*/ 0 w 5503372"/>
                  <a:gd name="connsiteY3" fmla="*/ 598990 h 598990"/>
                  <a:gd name="connsiteX4" fmla="*/ 0 w 5503372"/>
                  <a:gd name="connsiteY4" fmla="*/ 594504 h 5989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03372" h="598990">
                    <a:moveTo>
                      <a:pt x="594504" y="0"/>
                    </a:moveTo>
                    <a:lnTo>
                      <a:pt x="5503372" y="0"/>
                    </a:lnTo>
                    <a:lnTo>
                      <a:pt x="5503372" y="598990"/>
                    </a:lnTo>
                    <a:lnTo>
                      <a:pt x="0" y="598990"/>
                    </a:lnTo>
                    <a:lnTo>
                      <a:pt x="0" y="594504"/>
                    </a:lnTo>
                    <a:close/>
                  </a:path>
                </a:pathLst>
              </a:custGeom>
              <a:solidFill>
                <a:srgbClr val="383D63"/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39700" h="139700" prst="divot"/>
              </a:sp3d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fr-FR"/>
              </a:p>
            </p:txBody>
          </p:sp>
        </p:grp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0E0AA75F-488A-E5D8-A0DE-19A16303E719}"/>
                </a:ext>
              </a:extLst>
            </p:cNvPr>
            <p:cNvSpPr txBox="1"/>
            <p:nvPr/>
          </p:nvSpPr>
          <p:spPr>
            <a:xfrm>
              <a:off x="2769083" y="4707050"/>
              <a:ext cx="535531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1" algn="r"/>
              <a:r>
                <a:rPr lang="ar-MA" dirty="0">
                  <a:solidFill>
                    <a:schemeClr val="bg1"/>
                  </a:solidFill>
                  <a:latin typeface="Almarai Bold" pitchFamily="2" charset="-78"/>
                  <a:cs typeface="Almarai Bold" pitchFamily="2" charset="-78"/>
                </a:rPr>
                <a:t>العلاقة بين </a:t>
              </a:r>
              <a:r>
                <a:rPr lang="ar-MA" sz="1800" b="0" dirty="0">
                  <a:solidFill>
                    <a:srgbClr val="E3E3E3"/>
                  </a:solidFill>
                  <a:effectLst/>
                  <a:latin typeface="Almarai Bold" pitchFamily="2" charset="-78"/>
                  <a:ea typeface="Calibri" panose="020F0502020204030204" pitchFamily="34" charset="0"/>
                  <a:cs typeface="Almarai Bold" pitchFamily="2" charset="-78"/>
                </a:rPr>
                <a:t>الديداكتيك و </a:t>
              </a:r>
              <a:r>
                <a:rPr lang="ar-MA" dirty="0">
                  <a:solidFill>
                    <a:schemeClr val="bg1"/>
                  </a:solidFill>
                  <a:latin typeface="Almarai Bold" pitchFamily="2" charset="-78"/>
                  <a:cs typeface="Almarai Bold" pitchFamily="2" charset="-78"/>
                </a:rPr>
                <a:t>البيداغوجيا</a:t>
              </a:r>
              <a:endParaRPr lang="fr-FR" dirty="0">
                <a:solidFill>
                  <a:schemeClr val="bg1"/>
                </a:solidFill>
                <a:latin typeface="Almarai Bold" pitchFamily="2" charset="-78"/>
                <a:cs typeface="Almarai Bold" pitchFamily="2" charset="-78"/>
              </a:endParaRPr>
            </a:p>
          </p:txBody>
        </p:sp>
      </p:grpSp>
      <p:sp>
        <p:nvSpPr>
          <p:cNvPr id="36" name="Rectangle: Rounded Corners 35">
            <a:extLst>
              <a:ext uri="{FF2B5EF4-FFF2-40B4-BE49-F238E27FC236}">
                <a16:creationId xmlns:a16="http://schemas.microsoft.com/office/drawing/2014/main" id="{38637ABC-2385-E2C1-39B5-240FDFB5D1A7}"/>
              </a:ext>
            </a:extLst>
          </p:cNvPr>
          <p:cNvSpPr/>
          <p:nvPr/>
        </p:nvSpPr>
        <p:spPr>
          <a:xfrm>
            <a:off x="8022057" y="836850"/>
            <a:ext cx="2899225" cy="598990"/>
          </a:xfrm>
          <a:prstGeom prst="roundRect">
            <a:avLst/>
          </a:prstGeom>
          <a:solidFill>
            <a:srgbClr val="383D6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dirty="0">
                <a:latin typeface="Almarai Bold" pitchFamily="2" charset="-78"/>
                <a:cs typeface="Almarai Bold" pitchFamily="2" charset="-78"/>
              </a:rPr>
              <a:t>بيداغوجية  الخطأ</a:t>
            </a:r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id="{B1DCD2D7-F043-B2AD-808F-E8A0E3C7190D}"/>
              </a:ext>
            </a:extLst>
          </p:cNvPr>
          <p:cNvSpPr/>
          <p:nvPr/>
        </p:nvSpPr>
        <p:spPr>
          <a:xfrm>
            <a:off x="11407705" y="1000585"/>
            <a:ext cx="273447" cy="273447"/>
          </a:xfrm>
          <a:prstGeom prst="ellipse">
            <a:avLst/>
          </a:prstGeom>
          <a:solidFill>
            <a:srgbClr val="383D63"/>
          </a:solidFill>
          <a:ln>
            <a:solidFill>
              <a:srgbClr val="383D6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56" name="Straight Connector 55">
            <a:extLst>
              <a:ext uri="{FF2B5EF4-FFF2-40B4-BE49-F238E27FC236}">
                <a16:creationId xmlns:a16="http://schemas.microsoft.com/office/drawing/2014/main" id="{47863E1D-9AE3-F508-B569-FEAD5BD232F6}"/>
              </a:ext>
            </a:extLst>
          </p:cNvPr>
          <p:cNvCxnSpPr/>
          <p:nvPr/>
        </p:nvCxnSpPr>
        <p:spPr>
          <a:xfrm flipH="1">
            <a:off x="10763874" y="1133616"/>
            <a:ext cx="917278" cy="0"/>
          </a:xfrm>
          <a:prstGeom prst="line">
            <a:avLst/>
          </a:prstGeom>
          <a:ln w="38100">
            <a:solidFill>
              <a:srgbClr val="383D6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Oval 58">
            <a:extLst>
              <a:ext uri="{FF2B5EF4-FFF2-40B4-BE49-F238E27FC236}">
                <a16:creationId xmlns:a16="http://schemas.microsoft.com/office/drawing/2014/main" id="{E93187FD-0C27-501F-32F8-940B89403884}"/>
              </a:ext>
            </a:extLst>
          </p:cNvPr>
          <p:cNvSpPr/>
          <p:nvPr/>
        </p:nvSpPr>
        <p:spPr>
          <a:xfrm>
            <a:off x="11493944" y="1088032"/>
            <a:ext cx="101600" cy="101600"/>
          </a:xfrm>
          <a:prstGeom prst="ellipse">
            <a:avLst/>
          </a:prstGeom>
          <a:solidFill>
            <a:srgbClr val="9EA3B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76" name="Group 75">
            <a:extLst>
              <a:ext uri="{FF2B5EF4-FFF2-40B4-BE49-F238E27FC236}">
                <a16:creationId xmlns:a16="http://schemas.microsoft.com/office/drawing/2014/main" id="{BC04105D-0E1A-B258-FBF6-786D333B2375}"/>
              </a:ext>
            </a:extLst>
          </p:cNvPr>
          <p:cNvGrpSpPr>
            <a:grpSpLocks/>
          </p:cNvGrpSpPr>
          <p:nvPr/>
        </p:nvGrpSpPr>
        <p:grpSpPr>
          <a:xfrm>
            <a:off x="0" y="6259007"/>
            <a:ext cx="12192000" cy="598993"/>
            <a:chOff x="0" y="6259007"/>
            <a:chExt cx="12192000" cy="598993"/>
          </a:xfrm>
        </p:grpSpPr>
        <p:sp>
          <p:nvSpPr>
            <p:cNvPr id="77" name="Rectangle 76">
              <a:extLst>
                <a:ext uri="{FF2B5EF4-FFF2-40B4-BE49-F238E27FC236}">
                  <a16:creationId xmlns:a16="http://schemas.microsoft.com/office/drawing/2014/main" id="{56091013-1D0C-B552-45BC-1AFA4868A222}"/>
                </a:ext>
              </a:extLst>
            </p:cNvPr>
            <p:cNvSpPr>
              <a:spLocks/>
            </p:cNvSpPr>
            <p:nvPr/>
          </p:nvSpPr>
          <p:spPr>
            <a:xfrm>
              <a:off x="0" y="6259010"/>
              <a:ext cx="12192000" cy="598990"/>
            </a:xfrm>
            <a:prstGeom prst="rect">
              <a:avLst/>
            </a:prstGeom>
            <a:solidFill>
              <a:srgbClr val="383D6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6"/>
              <a:r>
                <a:rPr lang="ar-MA" sz="2400" dirty="0">
                  <a:latin typeface="Almarai Bold" pitchFamily="2" charset="-78"/>
                  <a:cs typeface="Almarai Bold" pitchFamily="2" charset="-78"/>
                </a:rPr>
                <a:t> </a:t>
              </a:r>
              <a:endParaRPr lang="fr-FR" sz="2400" dirty="0">
                <a:latin typeface="Almarai Bold" pitchFamily="2" charset="-78"/>
                <a:cs typeface="Almarai Bold" pitchFamily="2" charset="-78"/>
              </a:endParaRPr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1BC87151-624C-DA0B-E27B-D7ACC8BD52CB}"/>
                </a:ext>
              </a:extLst>
            </p:cNvPr>
            <p:cNvSpPr>
              <a:spLocks/>
            </p:cNvSpPr>
            <p:nvPr/>
          </p:nvSpPr>
          <p:spPr>
            <a:xfrm rot="16200000" flipV="1">
              <a:off x="10612343" y="5278343"/>
              <a:ext cx="598989" cy="2560317"/>
            </a:xfrm>
            <a:custGeom>
              <a:avLst/>
              <a:gdLst>
                <a:gd name="connsiteX0" fmla="*/ 860323 w 860323"/>
                <a:gd name="connsiteY0" fmla="*/ 4391640 h 5350653"/>
                <a:gd name="connsiteX1" fmla="*/ 860323 w 860323"/>
                <a:gd name="connsiteY1" fmla="*/ 0 h 5350653"/>
                <a:gd name="connsiteX2" fmla="*/ 0 w 860323"/>
                <a:gd name="connsiteY2" fmla="*/ 0 h 5350653"/>
                <a:gd name="connsiteX3" fmla="*/ 0 w 860323"/>
                <a:gd name="connsiteY3" fmla="*/ 5350653 h 5350653"/>
                <a:gd name="connsiteX4" fmla="*/ 51263 w 860323"/>
                <a:gd name="connsiteY4" fmla="*/ 5303381 h 5350653"/>
                <a:gd name="connsiteX5" fmla="*/ 740624 w 860323"/>
                <a:gd name="connsiteY5" fmla="*/ 4410199 h 53506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60323" h="5350653">
                  <a:moveTo>
                    <a:pt x="860323" y="4391640"/>
                  </a:moveTo>
                  <a:lnTo>
                    <a:pt x="860323" y="0"/>
                  </a:lnTo>
                  <a:lnTo>
                    <a:pt x="0" y="0"/>
                  </a:lnTo>
                  <a:lnTo>
                    <a:pt x="0" y="5350653"/>
                  </a:lnTo>
                  <a:lnTo>
                    <a:pt x="51263" y="5303381"/>
                  </a:lnTo>
                  <a:cubicBezTo>
                    <a:pt x="254192" y="5071082"/>
                    <a:pt x="403404" y="4518411"/>
                    <a:pt x="740624" y="4410199"/>
                  </a:cubicBezTo>
                  <a:close/>
                </a:path>
              </a:pathLst>
            </a:custGeom>
            <a:solidFill>
              <a:srgbClr val="9EA3B7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wrap="square" rtlCol="0" anchor="ctr">
              <a:noAutofit/>
            </a:bodyPr>
            <a:lstStyle/>
            <a:p>
              <a:pPr algn="ctr"/>
              <a:r>
                <a:rPr lang="ar-MA" sz="2400" dirty="0">
                  <a:latin typeface="Almarai Bold" pitchFamily="2" charset="-78"/>
                  <a:cs typeface="Almarai Bold" pitchFamily="2" charset="-78"/>
                </a:rPr>
                <a:t> </a:t>
              </a:r>
              <a:endParaRPr lang="fr-FR" sz="2400" dirty="0">
                <a:latin typeface="Almarai Bold" pitchFamily="2" charset="-78"/>
                <a:cs typeface="Almarai Bold" pitchFamily="2" charset="-78"/>
              </a:endParaRPr>
            </a:p>
          </p:txBody>
        </p:sp>
      </p:grpSp>
      <p:sp>
        <p:nvSpPr>
          <p:cNvPr id="79" name="Rectangle 78">
            <a:extLst>
              <a:ext uri="{FF2B5EF4-FFF2-40B4-BE49-F238E27FC236}">
                <a16:creationId xmlns:a16="http://schemas.microsoft.com/office/drawing/2014/main" id="{6F56B18C-4FB9-F51A-1AC1-624042A31364}"/>
              </a:ext>
            </a:extLst>
          </p:cNvPr>
          <p:cNvSpPr/>
          <p:nvPr/>
        </p:nvSpPr>
        <p:spPr>
          <a:xfrm>
            <a:off x="1" y="6259006"/>
            <a:ext cx="986366" cy="598990"/>
          </a:xfrm>
          <a:prstGeom prst="rect">
            <a:avLst/>
          </a:prstGeom>
          <a:solidFill>
            <a:srgbClr val="383D6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dirty="0">
                <a:latin typeface="Almarai Bold" pitchFamily="2" charset="-78"/>
                <a:cs typeface="Almarai Bold" pitchFamily="2" charset="-78"/>
              </a:rPr>
              <a:t>13</a:t>
            </a:r>
            <a:endParaRPr lang="fr-FR" dirty="0">
              <a:latin typeface="Almarai Bold" pitchFamily="2" charset="-78"/>
              <a:cs typeface="Almarai Bold" pitchFamily="2" charset="-78"/>
            </a:endParaRPr>
          </a:p>
        </p:txBody>
      </p:sp>
      <p:cxnSp>
        <p:nvCxnSpPr>
          <p:cNvPr id="80" name="Straight Connector 79">
            <a:extLst>
              <a:ext uri="{FF2B5EF4-FFF2-40B4-BE49-F238E27FC236}">
                <a16:creationId xmlns:a16="http://schemas.microsoft.com/office/drawing/2014/main" id="{332B75EF-2A99-159C-9FD0-AE95E53D94E1}"/>
              </a:ext>
            </a:extLst>
          </p:cNvPr>
          <p:cNvCxnSpPr/>
          <p:nvPr/>
        </p:nvCxnSpPr>
        <p:spPr>
          <a:xfrm>
            <a:off x="1006667" y="6259003"/>
            <a:ext cx="0" cy="598997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9" name="Rectangle 8">
            <a:extLst>
              <a:ext uri="{FF2B5EF4-FFF2-40B4-BE49-F238E27FC236}">
                <a16:creationId xmlns:a16="http://schemas.microsoft.com/office/drawing/2014/main" id="{DABDB660-6A10-F805-459B-BDBF14069979}"/>
              </a:ext>
            </a:extLst>
          </p:cNvPr>
          <p:cNvSpPr/>
          <p:nvPr/>
        </p:nvSpPr>
        <p:spPr>
          <a:xfrm>
            <a:off x="1747878" y="1536597"/>
            <a:ext cx="9918339" cy="4452876"/>
          </a:xfrm>
          <a:prstGeom prst="rect">
            <a:avLst/>
          </a:prstGeom>
          <a:solidFill>
            <a:srgbClr val="9EA3B7"/>
          </a:solidFill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515938" marR="0" algn="r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</a:pPr>
            <a:r>
              <a:rPr lang="ar-SA" dirty="0">
                <a:latin typeface="Almarai Bold" pitchFamily="2" charset="-78"/>
                <a:cs typeface="Almarai Bold" pitchFamily="2" charset="-78"/>
              </a:rPr>
              <a:t>تصور </a:t>
            </a:r>
            <a:r>
              <a:rPr lang="ar-SA" dirty="0" err="1">
                <a:latin typeface="Almarai Bold" pitchFamily="2" charset="-78"/>
                <a:cs typeface="Almarai Bold" pitchFamily="2" charset="-78"/>
              </a:rPr>
              <a:t>ومنھج</a:t>
            </a:r>
            <a:r>
              <a:rPr lang="ar-SA" dirty="0">
                <a:latin typeface="Almarai Bold" pitchFamily="2" charset="-78"/>
                <a:cs typeface="Almarai Bold" pitchFamily="2" charset="-78"/>
              </a:rPr>
              <a:t> </a:t>
            </a:r>
            <a:r>
              <a:rPr lang="ar-SA" dirty="0" err="1">
                <a:latin typeface="Almarai Bold" pitchFamily="2" charset="-78"/>
                <a:cs typeface="Almarai Bold" pitchFamily="2" charset="-78"/>
              </a:rPr>
              <a:t>لعملیة</a:t>
            </a:r>
            <a:r>
              <a:rPr lang="ar-SA" dirty="0">
                <a:latin typeface="Almarai Bold" pitchFamily="2" charset="-78"/>
                <a:cs typeface="Almarai Bold" pitchFamily="2" charset="-78"/>
              </a:rPr>
              <a:t> </a:t>
            </a:r>
            <a:r>
              <a:rPr lang="ar-SA" dirty="0" err="1">
                <a:latin typeface="Almarai Bold" pitchFamily="2" charset="-78"/>
                <a:cs typeface="Almarai Bold" pitchFamily="2" charset="-78"/>
              </a:rPr>
              <a:t>التعلیم</a:t>
            </a:r>
            <a:r>
              <a:rPr lang="ar-SA" dirty="0">
                <a:latin typeface="Almarai Bold" pitchFamily="2" charset="-78"/>
                <a:cs typeface="Almarai Bold" pitchFamily="2" charset="-78"/>
              </a:rPr>
              <a:t> والتعلم </a:t>
            </a:r>
            <a:r>
              <a:rPr lang="ar-SA" dirty="0" err="1">
                <a:latin typeface="Almarai Bold" pitchFamily="2" charset="-78"/>
                <a:cs typeface="Almarai Bold" pitchFamily="2" charset="-78"/>
              </a:rPr>
              <a:t>یقوم</a:t>
            </a:r>
            <a:r>
              <a:rPr lang="ar-SA" dirty="0">
                <a:latin typeface="Almarai Bold" pitchFamily="2" charset="-78"/>
                <a:cs typeface="Almarai Bold" pitchFamily="2" charset="-78"/>
              </a:rPr>
              <a:t> على اعتبار الخطأ </a:t>
            </a:r>
            <a:r>
              <a:rPr lang="ar-SA" dirty="0" err="1">
                <a:latin typeface="Almarai Bold" pitchFamily="2" charset="-78"/>
                <a:cs typeface="Almarai Bold" pitchFamily="2" charset="-78"/>
              </a:rPr>
              <a:t>إستراتیجیة</a:t>
            </a:r>
            <a:r>
              <a:rPr lang="ar-SA" dirty="0">
                <a:latin typeface="Almarai Bold" pitchFamily="2" charset="-78"/>
                <a:cs typeface="Almarai Bold" pitchFamily="2" charset="-78"/>
              </a:rPr>
              <a:t> </a:t>
            </a:r>
            <a:r>
              <a:rPr lang="ar-SA" dirty="0" err="1">
                <a:latin typeface="Almarai Bold" pitchFamily="2" charset="-78"/>
                <a:cs typeface="Almarai Bold" pitchFamily="2" charset="-78"/>
              </a:rPr>
              <a:t>للتعلیم</a:t>
            </a:r>
            <a:r>
              <a:rPr lang="ar-SA" dirty="0">
                <a:latin typeface="Almarai Bold" pitchFamily="2" charset="-78"/>
                <a:cs typeface="Almarai Bold" pitchFamily="2" charset="-78"/>
              </a:rPr>
              <a:t> والتعلم </a:t>
            </a:r>
            <a:r>
              <a:rPr lang="ar-SA" dirty="0" err="1">
                <a:latin typeface="Almarai Bold" pitchFamily="2" charset="-78"/>
                <a:cs typeface="Almarai Bold" pitchFamily="2" charset="-78"/>
              </a:rPr>
              <a:t>الصحیح</a:t>
            </a:r>
            <a:r>
              <a:rPr lang="ar-SA" dirty="0">
                <a:latin typeface="Almarai Bold" pitchFamily="2" charset="-78"/>
                <a:cs typeface="Almarai Bold" pitchFamily="2" charset="-78"/>
              </a:rPr>
              <a:t> . </a:t>
            </a:r>
            <a:r>
              <a:rPr lang="ar-SA" dirty="0" err="1">
                <a:latin typeface="Almarai Bold" pitchFamily="2" charset="-78"/>
                <a:cs typeface="Almarai Bold" pitchFamily="2" charset="-78"/>
              </a:rPr>
              <a:t>وھو</a:t>
            </a:r>
            <a:r>
              <a:rPr lang="ar-SA" dirty="0">
                <a:latin typeface="Almarai Bold" pitchFamily="2" charset="-78"/>
                <a:cs typeface="Almarai Bold" pitchFamily="2" charset="-78"/>
              </a:rPr>
              <a:t> </a:t>
            </a:r>
            <a:r>
              <a:rPr lang="ar-SA" dirty="0" err="1">
                <a:latin typeface="Almarai Bold" pitchFamily="2" charset="-78"/>
                <a:cs typeface="Almarai Bold" pitchFamily="2" charset="-78"/>
              </a:rPr>
              <a:t>إستراتیجیة</a:t>
            </a:r>
            <a:r>
              <a:rPr lang="ar-SA" dirty="0">
                <a:latin typeface="Almarai Bold" pitchFamily="2" charset="-78"/>
                <a:cs typeface="Almarai Bold" pitchFamily="2" charset="-78"/>
              </a:rPr>
              <a:t> للتعلم </a:t>
            </a:r>
            <a:r>
              <a:rPr lang="ar-SA" dirty="0" err="1">
                <a:latin typeface="Almarai Bold" pitchFamily="2" charset="-78"/>
                <a:cs typeface="Almarai Bold" pitchFamily="2" charset="-78"/>
              </a:rPr>
              <a:t>لأنھ</a:t>
            </a:r>
            <a:r>
              <a:rPr lang="ar-SA" dirty="0">
                <a:latin typeface="Almarai Bold" pitchFamily="2" charset="-78"/>
                <a:cs typeface="Almarai Bold" pitchFamily="2" charset="-78"/>
              </a:rPr>
              <a:t> </a:t>
            </a:r>
            <a:r>
              <a:rPr lang="ar-SA" dirty="0" err="1">
                <a:latin typeface="Almarai Bold" pitchFamily="2" charset="-78"/>
                <a:cs typeface="Almarai Bold" pitchFamily="2" charset="-78"/>
              </a:rPr>
              <a:t>یعتبر</a:t>
            </a:r>
            <a:r>
              <a:rPr lang="ar-SA" dirty="0">
                <a:latin typeface="Almarai Bold" pitchFamily="2" charset="-78"/>
                <a:cs typeface="Almarai Bold" pitchFamily="2" charset="-78"/>
              </a:rPr>
              <a:t> الخطأ أمر </a:t>
            </a:r>
            <a:r>
              <a:rPr lang="ar-SA" dirty="0" err="1">
                <a:latin typeface="Almarai Bold" pitchFamily="2" charset="-78"/>
                <a:cs typeface="Almarai Bold" pitchFamily="2" charset="-78"/>
              </a:rPr>
              <a:t>طبیعیا</a:t>
            </a:r>
            <a:r>
              <a:rPr lang="ar-SA" dirty="0">
                <a:latin typeface="Almarai Bold" pitchFamily="2" charset="-78"/>
                <a:cs typeface="Almarai Bold" pitchFamily="2" charset="-78"/>
              </a:rPr>
              <a:t> </a:t>
            </a:r>
            <a:r>
              <a:rPr lang="ar-SA" dirty="0" err="1">
                <a:latin typeface="Almarai Bold" pitchFamily="2" charset="-78"/>
                <a:cs typeface="Almarai Bold" pitchFamily="2" charset="-78"/>
              </a:rPr>
              <a:t>وإیجابیا</a:t>
            </a:r>
            <a:r>
              <a:rPr lang="ar-SA" dirty="0">
                <a:latin typeface="Almarai Bold" pitchFamily="2" charset="-78"/>
                <a:cs typeface="Almarai Bold" pitchFamily="2" charset="-78"/>
              </a:rPr>
              <a:t> </a:t>
            </a:r>
            <a:r>
              <a:rPr lang="ar-SA" dirty="0" err="1">
                <a:latin typeface="Almarai Bold" pitchFamily="2" charset="-78"/>
                <a:cs typeface="Almarai Bold" pitchFamily="2" charset="-78"/>
              </a:rPr>
              <a:t>یترجم</a:t>
            </a:r>
            <a:r>
              <a:rPr lang="ar-SA" dirty="0">
                <a:latin typeface="Almarai Bold" pitchFamily="2" charset="-78"/>
                <a:cs typeface="Almarai Bold" pitchFamily="2" charset="-78"/>
              </a:rPr>
              <a:t> سعي المتعلم للوصول إلى المعرفة . </a:t>
            </a:r>
            <a:endParaRPr lang="ar-MA" dirty="0">
              <a:latin typeface="Almarai Bold" pitchFamily="2" charset="-78"/>
              <a:cs typeface="Almarai Bold" pitchFamily="2" charset="-78"/>
            </a:endParaRPr>
          </a:p>
          <a:p>
            <a:pPr marL="509588" marR="0" indent="58738" algn="r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</a:pPr>
            <a:r>
              <a:rPr lang="ar-MA" dirty="0">
                <a:latin typeface="Almarai Bold" pitchFamily="2" charset="-78"/>
                <a:ea typeface="Calibri" panose="020F0502020204030204" pitchFamily="34" charset="0"/>
                <a:cs typeface="Almarai Bold" pitchFamily="2" charset="-78"/>
              </a:rPr>
              <a:t>من أبرز مبادئها :</a:t>
            </a:r>
          </a:p>
          <a:p>
            <a:pPr marL="1996440" marR="0" indent="-285750" algn="r" rt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Wingdings" panose="05000000000000000000" pitchFamily="2" charset="2"/>
              <a:buChar char="ü"/>
            </a:pPr>
            <a:r>
              <a:rPr lang="ar-SA" dirty="0">
                <a:latin typeface="Almarai Bold" pitchFamily="2" charset="-78"/>
                <a:cs typeface="Almarai Bold" pitchFamily="2" charset="-78"/>
              </a:rPr>
              <a:t>الخطأ مؤشر على وجود صعوبات وعوائق تحول دون الاكتساب </a:t>
            </a:r>
            <a:r>
              <a:rPr lang="ar-SA" dirty="0" err="1">
                <a:latin typeface="Almarai Bold" pitchFamily="2" charset="-78"/>
                <a:cs typeface="Almarai Bold" pitchFamily="2" charset="-78"/>
              </a:rPr>
              <a:t>السلیم</a:t>
            </a:r>
            <a:r>
              <a:rPr lang="ar-SA" dirty="0">
                <a:latin typeface="Almarai Bold" pitchFamily="2" charset="-78"/>
                <a:cs typeface="Almarai Bold" pitchFamily="2" charset="-78"/>
              </a:rPr>
              <a:t> للمعارف ؛</a:t>
            </a:r>
            <a:endParaRPr lang="ar-MA" dirty="0">
              <a:latin typeface="Almarai Bold" pitchFamily="2" charset="-78"/>
              <a:cs typeface="Almarai Bold" pitchFamily="2" charset="-78"/>
            </a:endParaRPr>
          </a:p>
          <a:p>
            <a:pPr marL="1996440" marR="0" indent="-285750" algn="r" rt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Wingdings" panose="05000000000000000000" pitchFamily="2" charset="2"/>
              <a:buChar char="ü"/>
            </a:pPr>
            <a:r>
              <a:rPr lang="ar-SA" dirty="0">
                <a:latin typeface="Almarai Bold" pitchFamily="2" charset="-78"/>
                <a:cs typeface="Almarai Bold" pitchFamily="2" charset="-78"/>
              </a:rPr>
              <a:t>الخطأ معرفة </a:t>
            </a:r>
            <a:r>
              <a:rPr lang="ar-SA" dirty="0" err="1">
                <a:latin typeface="Almarai Bold" pitchFamily="2" charset="-78"/>
                <a:cs typeface="Almarai Bold" pitchFamily="2" charset="-78"/>
              </a:rPr>
              <a:t>غیر</a:t>
            </a:r>
            <a:r>
              <a:rPr lang="ar-SA" dirty="0">
                <a:latin typeface="Almarai Bold" pitchFamily="2" charset="-78"/>
                <a:cs typeface="Almarai Bold" pitchFamily="2" charset="-78"/>
              </a:rPr>
              <a:t> مكتملة ومرحلة من مراحل </a:t>
            </a:r>
            <a:r>
              <a:rPr lang="ar-SA" dirty="0" err="1">
                <a:latin typeface="Almarai Bold" pitchFamily="2" charset="-78"/>
                <a:cs typeface="Almarai Bold" pitchFamily="2" charset="-78"/>
              </a:rPr>
              <a:t>سیرورة</a:t>
            </a:r>
            <a:r>
              <a:rPr lang="ar-SA" dirty="0">
                <a:latin typeface="Almarai Bold" pitchFamily="2" charset="-78"/>
                <a:cs typeface="Almarai Bold" pitchFamily="2" charset="-78"/>
              </a:rPr>
              <a:t> التعلم ؛ </a:t>
            </a:r>
            <a:endParaRPr lang="ar-MA" dirty="0">
              <a:latin typeface="Almarai Bold" pitchFamily="2" charset="-78"/>
              <a:cs typeface="Almarai Bold" pitchFamily="2" charset="-78"/>
            </a:endParaRPr>
          </a:p>
          <a:p>
            <a:pPr marL="1996440" marR="0" indent="-285750" algn="r" rt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Wingdings" panose="05000000000000000000" pitchFamily="2" charset="2"/>
              <a:buChar char="ü"/>
            </a:pPr>
            <a:r>
              <a:rPr lang="ar-SA" dirty="0">
                <a:latin typeface="Almarai Bold" pitchFamily="2" charset="-78"/>
                <a:cs typeface="Almarai Bold" pitchFamily="2" charset="-78"/>
              </a:rPr>
              <a:t>موضعة </a:t>
            </a:r>
            <a:r>
              <a:rPr lang="ar-SA" dirty="0" err="1">
                <a:latin typeface="Almarai Bold" pitchFamily="2" charset="-78"/>
                <a:cs typeface="Almarai Bold" pitchFamily="2" charset="-78"/>
              </a:rPr>
              <a:t>للتلمیذ</a:t>
            </a:r>
            <a:r>
              <a:rPr lang="ar-SA" dirty="0">
                <a:latin typeface="Almarai Bold" pitchFamily="2" charset="-78"/>
                <a:cs typeface="Almarai Bold" pitchFamily="2" charset="-78"/>
              </a:rPr>
              <a:t> في صلب </a:t>
            </a:r>
            <a:r>
              <a:rPr lang="ar-SA" dirty="0" err="1">
                <a:latin typeface="Almarai Bold" pitchFamily="2" charset="-78"/>
                <a:cs typeface="Almarai Bold" pitchFamily="2" charset="-78"/>
              </a:rPr>
              <a:t>العملیة</a:t>
            </a:r>
            <a:r>
              <a:rPr lang="ar-SA" dirty="0">
                <a:latin typeface="Almarai Bold" pitchFamily="2" charset="-78"/>
                <a:cs typeface="Almarai Bold" pitchFamily="2" charset="-78"/>
              </a:rPr>
              <a:t> </a:t>
            </a:r>
            <a:r>
              <a:rPr lang="ar-SA" dirty="0" err="1">
                <a:latin typeface="Almarai Bold" pitchFamily="2" charset="-78"/>
                <a:cs typeface="Almarai Bold" pitchFamily="2" charset="-78"/>
              </a:rPr>
              <a:t>التعلیمیة</a:t>
            </a:r>
            <a:r>
              <a:rPr lang="ar-SA" dirty="0">
                <a:latin typeface="Almarai Bold" pitchFamily="2" charset="-78"/>
                <a:cs typeface="Almarai Bold" pitchFamily="2" charset="-78"/>
              </a:rPr>
              <a:t> </a:t>
            </a:r>
            <a:r>
              <a:rPr lang="ar-SA" dirty="0" err="1">
                <a:latin typeface="Almarai Bold" pitchFamily="2" charset="-78"/>
                <a:cs typeface="Almarai Bold" pitchFamily="2" charset="-78"/>
              </a:rPr>
              <a:t>التعلمیة</a:t>
            </a:r>
            <a:r>
              <a:rPr lang="ar-SA" dirty="0">
                <a:latin typeface="Almarai Bold" pitchFamily="2" charset="-78"/>
                <a:cs typeface="Almarai Bold" pitchFamily="2" charset="-78"/>
              </a:rPr>
              <a:t> ؛ </a:t>
            </a:r>
            <a:endParaRPr lang="ar-MA" dirty="0">
              <a:latin typeface="Almarai Bold" pitchFamily="2" charset="-78"/>
              <a:cs typeface="Almarai Bold" pitchFamily="2" charset="-78"/>
            </a:endParaRPr>
          </a:p>
          <a:p>
            <a:pPr marL="1996440" marR="0" indent="-285750" algn="r" rt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Wingdings" panose="05000000000000000000" pitchFamily="2" charset="2"/>
              <a:buChar char="ü"/>
            </a:pPr>
            <a:r>
              <a:rPr lang="ar-SA" dirty="0" err="1">
                <a:latin typeface="Almarai Bold" pitchFamily="2" charset="-78"/>
                <a:cs typeface="Almarai Bold" pitchFamily="2" charset="-78"/>
              </a:rPr>
              <a:t>تحلیل</a:t>
            </a:r>
            <a:r>
              <a:rPr lang="ar-SA" dirty="0">
                <a:latin typeface="Almarai Bold" pitchFamily="2" charset="-78"/>
                <a:cs typeface="Almarai Bold" pitchFamily="2" charset="-78"/>
              </a:rPr>
              <a:t> </a:t>
            </a:r>
            <a:r>
              <a:rPr lang="ar-SA" dirty="0" err="1">
                <a:latin typeface="Almarai Bold" pitchFamily="2" charset="-78"/>
                <a:cs typeface="Almarai Bold" pitchFamily="2" charset="-78"/>
              </a:rPr>
              <a:t>أخطائھ</a:t>
            </a:r>
            <a:r>
              <a:rPr lang="ar-SA" dirty="0">
                <a:latin typeface="Almarai Bold" pitchFamily="2" charset="-78"/>
                <a:cs typeface="Almarai Bold" pitchFamily="2" charset="-78"/>
              </a:rPr>
              <a:t> ، والبحث عن الحلول </a:t>
            </a:r>
            <a:r>
              <a:rPr lang="ar-SA" dirty="0" err="1">
                <a:latin typeface="Almarai Bold" pitchFamily="2" charset="-78"/>
                <a:cs typeface="Almarai Bold" pitchFamily="2" charset="-78"/>
              </a:rPr>
              <a:t>العملیة</a:t>
            </a:r>
            <a:r>
              <a:rPr lang="ar-SA" dirty="0">
                <a:latin typeface="Almarai Bold" pitchFamily="2" charset="-78"/>
                <a:cs typeface="Almarai Bold" pitchFamily="2" charset="-78"/>
              </a:rPr>
              <a:t> التي تكفل </a:t>
            </a:r>
            <a:r>
              <a:rPr lang="ar-SA" dirty="0" err="1">
                <a:latin typeface="Almarai Bold" pitchFamily="2" charset="-78"/>
                <a:cs typeface="Almarai Bold" pitchFamily="2" charset="-78"/>
              </a:rPr>
              <a:t>تصحیح</a:t>
            </a:r>
            <a:r>
              <a:rPr lang="ar-SA" dirty="0">
                <a:latin typeface="Almarai Bold" pitchFamily="2" charset="-78"/>
                <a:cs typeface="Almarai Bold" pitchFamily="2" charset="-78"/>
              </a:rPr>
              <a:t> مسار التعلم</a:t>
            </a:r>
            <a:endParaRPr lang="fr-FR" sz="2000" dirty="0">
              <a:latin typeface="Almarai Bold" pitchFamily="2" charset="-78"/>
              <a:cs typeface="Almarai Bold" pitchFamily="2" charset="-78"/>
            </a:endParaRPr>
          </a:p>
        </p:txBody>
      </p:sp>
      <p:sp>
        <p:nvSpPr>
          <p:cNvPr id="32" name="Rectangle: Rounded Corners 31">
            <a:extLst>
              <a:ext uri="{FF2B5EF4-FFF2-40B4-BE49-F238E27FC236}">
                <a16:creationId xmlns:a16="http://schemas.microsoft.com/office/drawing/2014/main" id="{EBA8C052-16A7-3C0B-ED6D-7C97DC601ABF}"/>
              </a:ext>
            </a:extLst>
          </p:cNvPr>
          <p:cNvSpPr/>
          <p:nvPr/>
        </p:nvSpPr>
        <p:spPr>
          <a:xfrm>
            <a:off x="13059276" y="915971"/>
            <a:ext cx="2899225" cy="598990"/>
          </a:xfrm>
          <a:prstGeom prst="roundRect">
            <a:avLst/>
          </a:prstGeom>
          <a:solidFill>
            <a:srgbClr val="383D6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dirty="0">
                <a:latin typeface="Almarai Bold" pitchFamily="2" charset="-78"/>
                <a:cs typeface="Almarai Bold" pitchFamily="2" charset="-78"/>
              </a:rPr>
              <a:t>بيداغوجية اللعب </a:t>
            </a:r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FDC5276C-9A5B-BA87-A579-49B4D81D787A}"/>
              </a:ext>
            </a:extLst>
          </p:cNvPr>
          <p:cNvSpPr/>
          <p:nvPr/>
        </p:nvSpPr>
        <p:spPr>
          <a:xfrm>
            <a:off x="16439682" y="1114416"/>
            <a:ext cx="273447" cy="273447"/>
          </a:xfrm>
          <a:prstGeom prst="ellipse">
            <a:avLst/>
          </a:prstGeom>
          <a:solidFill>
            <a:srgbClr val="383D63"/>
          </a:solidFill>
          <a:ln>
            <a:solidFill>
              <a:srgbClr val="383D6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7ECC8878-6C15-73C3-4C6F-D6D545F5A32B}"/>
              </a:ext>
            </a:extLst>
          </p:cNvPr>
          <p:cNvCxnSpPr/>
          <p:nvPr/>
        </p:nvCxnSpPr>
        <p:spPr>
          <a:xfrm flipH="1">
            <a:off x="15795851" y="1254413"/>
            <a:ext cx="917278" cy="0"/>
          </a:xfrm>
          <a:prstGeom prst="line">
            <a:avLst/>
          </a:prstGeom>
          <a:ln w="38100">
            <a:solidFill>
              <a:srgbClr val="383D6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Oval 49">
            <a:extLst>
              <a:ext uri="{FF2B5EF4-FFF2-40B4-BE49-F238E27FC236}">
                <a16:creationId xmlns:a16="http://schemas.microsoft.com/office/drawing/2014/main" id="{70F06285-9623-A909-7740-EC66B6C371E4}"/>
              </a:ext>
            </a:extLst>
          </p:cNvPr>
          <p:cNvSpPr/>
          <p:nvPr/>
        </p:nvSpPr>
        <p:spPr>
          <a:xfrm>
            <a:off x="16525921" y="1209963"/>
            <a:ext cx="101600" cy="101600"/>
          </a:xfrm>
          <a:prstGeom prst="ellipse">
            <a:avLst/>
          </a:prstGeom>
          <a:solidFill>
            <a:srgbClr val="9EA3B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F05D67CE-3FD8-169B-7B60-5F73094F267A}"/>
              </a:ext>
            </a:extLst>
          </p:cNvPr>
          <p:cNvSpPr/>
          <p:nvPr/>
        </p:nvSpPr>
        <p:spPr>
          <a:xfrm>
            <a:off x="1747878" y="7820322"/>
            <a:ext cx="9918339" cy="4452876"/>
          </a:xfrm>
          <a:prstGeom prst="rect">
            <a:avLst/>
          </a:prstGeom>
          <a:solidFill>
            <a:srgbClr val="9EA3B7"/>
          </a:solidFill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404813" marR="0" algn="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ar-MA" sz="1800" dirty="0">
                <a:effectLst/>
                <a:latin typeface="Almarai Bold" pitchFamily="2" charset="-78"/>
                <a:ea typeface="Calibri" panose="020F0502020204030204" pitchFamily="34" charset="0"/>
                <a:cs typeface="Almarai Bold" pitchFamily="2" charset="-78"/>
              </a:rPr>
              <a:t>هي بيداغوجيا تقوم على اعتبار اللعب استراتيجية فعالة للتعلم تهدف الى تمكين المتعلمين من بناء مجموعة من </a:t>
            </a:r>
            <a:r>
              <a:rPr lang="ar-MA" sz="1800" dirty="0" err="1">
                <a:effectLst/>
                <a:latin typeface="Almarai Bold" pitchFamily="2" charset="-78"/>
                <a:ea typeface="Calibri" panose="020F0502020204030204" pitchFamily="34" charset="0"/>
                <a:cs typeface="Almarai Bold" pitchFamily="2" charset="-78"/>
              </a:rPr>
              <a:t>التعلمات</a:t>
            </a:r>
            <a:r>
              <a:rPr lang="ar-MA" sz="1800" dirty="0">
                <a:effectLst/>
                <a:latin typeface="Almarai Bold" pitchFamily="2" charset="-78"/>
                <a:ea typeface="Calibri" panose="020F0502020204030204" pitchFamily="34" charset="0"/>
                <a:cs typeface="Almarai Bold" pitchFamily="2" charset="-78"/>
              </a:rPr>
              <a:t> بطريقة مسلية بهدف تنمية المهارات والقدرات العقلية والحس حركية</a:t>
            </a:r>
            <a:endParaRPr lang="fr-FR" sz="1800" dirty="0">
              <a:effectLst/>
              <a:latin typeface="Almarai Bold" pitchFamily="2" charset="-78"/>
              <a:ea typeface="Calibri" panose="020F0502020204030204" pitchFamily="34" charset="0"/>
              <a:cs typeface="Almarai Bold" pitchFamily="2" charset="-78"/>
            </a:endParaRPr>
          </a:p>
          <a:p>
            <a:pPr marL="1710690" marR="0" algn="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ar-MA" dirty="0">
                <a:latin typeface="Almarai Bold" pitchFamily="2" charset="-78"/>
                <a:ea typeface="Calibri" panose="020F0502020204030204" pitchFamily="34" charset="0"/>
                <a:cs typeface="Almarai Bold" pitchFamily="2" charset="-78"/>
              </a:rPr>
              <a:t>من أبرز أهدافها :</a:t>
            </a:r>
            <a:r>
              <a:rPr lang="ar-MA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marL="1319213" marR="0" indent="-404813" algn="r" rt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Wingdings" panose="05000000000000000000" pitchFamily="2" charset="2"/>
              <a:buChar char="ü"/>
            </a:pPr>
            <a:r>
              <a:rPr lang="ar-MA" sz="1800" dirty="0">
                <a:effectLst/>
                <a:latin typeface="Almarai Bold" pitchFamily="2" charset="-78"/>
                <a:ea typeface="Calibri" panose="020F0502020204030204" pitchFamily="34" charset="0"/>
                <a:cs typeface="Almarai Bold" pitchFamily="2" charset="-78"/>
              </a:rPr>
              <a:t>تنمية القيم والمهارات والقدرات</a:t>
            </a:r>
            <a:endParaRPr lang="fr-FR" sz="1800" dirty="0">
              <a:effectLst/>
              <a:latin typeface="Almarai Bold" pitchFamily="2" charset="-78"/>
              <a:ea typeface="Calibri" panose="020F0502020204030204" pitchFamily="34" charset="0"/>
              <a:cs typeface="Almarai Bold" pitchFamily="2" charset="-78"/>
            </a:endParaRPr>
          </a:p>
          <a:p>
            <a:pPr marL="1319213" marR="0" indent="-404813" algn="r" rt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Wingdings" panose="05000000000000000000" pitchFamily="2" charset="2"/>
              <a:buChar char="ü"/>
            </a:pPr>
            <a:r>
              <a:rPr lang="ar-MA" sz="1800" dirty="0">
                <a:effectLst/>
                <a:latin typeface="Almarai Bold" pitchFamily="2" charset="-78"/>
                <a:ea typeface="Calibri" panose="020F0502020204030204" pitchFamily="34" charset="0"/>
                <a:cs typeface="Almarai Bold" pitchFamily="2" charset="-78"/>
              </a:rPr>
              <a:t>تنمية الدكاء وقوة الملاحظة</a:t>
            </a:r>
            <a:endParaRPr lang="fr-FR" sz="1800" dirty="0">
              <a:effectLst/>
              <a:latin typeface="Almarai Bold" pitchFamily="2" charset="-78"/>
              <a:ea typeface="Calibri" panose="020F0502020204030204" pitchFamily="34" charset="0"/>
              <a:cs typeface="Almarai Bold" pitchFamily="2" charset="-78"/>
            </a:endParaRPr>
          </a:p>
          <a:p>
            <a:pPr marL="1319213" marR="0" indent="-404813" algn="r" rt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Wingdings" panose="05000000000000000000" pitchFamily="2" charset="2"/>
              <a:buChar char="ü"/>
            </a:pPr>
            <a:r>
              <a:rPr lang="ar-MA" sz="1800" dirty="0">
                <a:effectLst/>
                <a:latin typeface="Almarai Bold" pitchFamily="2" charset="-78"/>
                <a:ea typeface="Calibri" panose="020F0502020204030204" pitchFamily="34" charset="0"/>
                <a:cs typeface="Almarai Bold" pitchFamily="2" charset="-78"/>
              </a:rPr>
              <a:t>تنمية المهارات الحس حركية</a:t>
            </a:r>
            <a:r>
              <a:rPr lang="ar-MA" sz="1800" b="1" dirty="0">
                <a:effectLst/>
                <a:latin typeface="Almarai Bold" pitchFamily="2" charset="-78"/>
                <a:ea typeface="Calibri" panose="020F0502020204030204" pitchFamily="34" charset="0"/>
                <a:cs typeface="Almarai Bold" pitchFamily="2" charset="-78"/>
              </a:rPr>
              <a:t> </a:t>
            </a:r>
            <a:endParaRPr lang="fr-FR" sz="1800" dirty="0">
              <a:effectLst/>
              <a:latin typeface="Almarai Bold" pitchFamily="2" charset="-78"/>
              <a:ea typeface="Calibri" panose="020F0502020204030204" pitchFamily="34" charset="0"/>
              <a:cs typeface="Almarai Bold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41302289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>
        <p159:morph option="byObject"/>
      </p:transition>
    </mc:Choice>
    <mc:Fallback xmlns="">
      <p:transition spd="slow" advClick="0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416C2A-EEB5-A304-A815-A2E327CE6C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8CF734D7-005D-1721-8D89-AEC165B1FBF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1"/>
            <a:ext cx="12192000" cy="6857999"/>
          </a:xfrm>
          <a:prstGeom prst="rect">
            <a:avLst/>
          </a:prstGeom>
          <a:solidFill>
            <a:srgbClr val="ED7D31">
              <a:alpha val="17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050481BC-C733-3933-457E-C51DECBD1E4A}"/>
              </a:ext>
            </a:extLst>
          </p:cNvPr>
          <p:cNvGrpSpPr/>
          <p:nvPr/>
        </p:nvGrpSpPr>
        <p:grpSpPr>
          <a:xfrm>
            <a:off x="3911712" y="55409"/>
            <a:ext cx="8280284" cy="599002"/>
            <a:chOff x="2769083" y="1544828"/>
            <a:chExt cx="7885497" cy="599002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48029724-931B-67DE-EEC2-1394E38D5490}"/>
                </a:ext>
              </a:extLst>
            </p:cNvPr>
            <p:cNvGrpSpPr/>
            <p:nvPr/>
          </p:nvGrpSpPr>
          <p:grpSpPr>
            <a:xfrm>
              <a:off x="2769083" y="1544828"/>
              <a:ext cx="7885497" cy="599002"/>
              <a:chOff x="1944303" y="3127317"/>
              <a:chExt cx="7885497" cy="599002"/>
            </a:xfrm>
          </p:grpSpPr>
          <p:sp>
            <p:nvSpPr>
              <p:cNvPr id="7" name="Freeform: Shape 6">
                <a:extLst>
                  <a:ext uri="{FF2B5EF4-FFF2-40B4-BE49-F238E27FC236}">
                    <a16:creationId xmlns:a16="http://schemas.microsoft.com/office/drawing/2014/main" id="{AD9CA942-9190-9F5C-FB02-12801AA529D5}"/>
                  </a:ext>
                </a:extLst>
              </p:cNvPr>
              <p:cNvSpPr/>
              <p:nvPr/>
            </p:nvSpPr>
            <p:spPr>
              <a:xfrm>
                <a:off x="7425740" y="3127317"/>
                <a:ext cx="2404060" cy="598990"/>
              </a:xfrm>
              <a:custGeom>
                <a:avLst/>
                <a:gdLst>
                  <a:gd name="connsiteX0" fmla="*/ 594504 w 5503372"/>
                  <a:gd name="connsiteY0" fmla="*/ 0 h 598990"/>
                  <a:gd name="connsiteX1" fmla="*/ 5503372 w 5503372"/>
                  <a:gd name="connsiteY1" fmla="*/ 0 h 598990"/>
                  <a:gd name="connsiteX2" fmla="*/ 5503372 w 5503372"/>
                  <a:gd name="connsiteY2" fmla="*/ 598990 h 598990"/>
                  <a:gd name="connsiteX3" fmla="*/ 0 w 5503372"/>
                  <a:gd name="connsiteY3" fmla="*/ 598990 h 598990"/>
                  <a:gd name="connsiteX4" fmla="*/ 0 w 5503372"/>
                  <a:gd name="connsiteY4" fmla="*/ 594504 h 5989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03372" h="598990">
                    <a:moveTo>
                      <a:pt x="594504" y="0"/>
                    </a:moveTo>
                    <a:lnTo>
                      <a:pt x="5503372" y="0"/>
                    </a:lnTo>
                    <a:lnTo>
                      <a:pt x="5503372" y="598990"/>
                    </a:lnTo>
                    <a:lnTo>
                      <a:pt x="0" y="598990"/>
                    </a:lnTo>
                    <a:lnTo>
                      <a:pt x="0" y="594504"/>
                    </a:lnTo>
                    <a:close/>
                  </a:path>
                </a:pathLst>
              </a:custGeom>
              <a:solidFill>
                <a:srgbClr val="9EA3B7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lvl="1" algn="ctr"/>
                <a:endParaRPr lang="fr-FR" dirty="0">
                  <a:latin typeface="Almarai Bold" pitchFamily="2" charset="-78"/>
                  <a:cs typeface="Almarai Bold" pitchFamily="2" charset="-78"/>
                </a:endParaRPr>
              </a:p>
            </p:txBody>
          </p:sp>
          <p:sp>
            <p:nvSpPr>
              <p:cNvPr id="12" name="Freeform: Shape 11">
                <a:extLst>
                  <a:ext uri="{FF2B5EF4-FFF2-40B4-BE49-F238E27FC236}">
                    <a16:creationId xmlns:a16="http://schemas.microsoft.com/office/drawing/2014/main" id="{037B5BF5-28D0-6E9F-98E0-2E55EEC13DA8}"/>
                  </a:ext>
                </a:extLst>
              </p:cNvPr>
              <p:cNvSpPr/>
              <p:nvPr/>
            </p:nvSpPr>
            <p:spPr>
              <a:xfrm rot="10800000">
                <a:off x="1944303" y="3127329"/>
                <a:ext cx="6268116" cy="598990"/>
              </a:xfrm>
              <a:custGeom>
                <a:avLst/>
                <a:gdLst>
                  <a:gd name="connsiteX0" fmla="*/ 594504 w 5503372"/>
                  <a:gd name="connsiteY0" fmla="*/ 0 h 598990"/>
                  <a:gd name="connsiteX1" fmla="*/ 5503372 w 5503372"/>
                  <a:gd name="connsiteY1" fmla="*/ 0 h 598990"/>
                  <a:gd name="connsiteX2" fmla="*/ 5503372 w 5503372"/>
                  <a:gd name="connsiteY2" fmla="*/ 598990 h 598990"/>
                  <a:gd name="connsiteX3" fmla="*/ 0 w 5503372"/>
                  <a:gd name="connsiteY3" fmla="*/ 598990 h 598990"/>
                  <a:gd name="connsiteX4" fmla="*/ 0 w 5503372"/>
                  <a:gd name="connsiteY4" fmla="*/ 594504 h 5989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03372" h="598990">
                    <a:moveTo>
                      <a:pt x="594504" y="0"/>
                    </a:moveTo>
                    <a:lnTo>
                      <a:pt x="5503372" y="0"/>
                    </a:lnTo>
                    <a:lnTo>
                      <a:pt x="5503372" y="598990"/>
                    </a:lnTo>
                    <a:lnTo>
                      <a:pt x="0" y="598990"/>
                    </a:lnTo>
                    <a:lnTo>
                      <a:pt x="0" y="594504"/>
                    </a:lnTo>
                    <a:close/>
                  </a:path>
                </a:pathLst>
              </a:custGeom>
              <a:solidFill>
                <a:srgbClr val="383D63"/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39700" h="139700" prst="divot"/>
              </a:sp3d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fr-FR" dirty="0"/>
              </a:p>
            </p:txBody>
          </p:sp>
        </p:grp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AF92AB86-586C-BE7E-148A-AC6849386604}"/>
                </a:ext>
              </a:extLst>
            </p:cNvPr>
            <p:cNvSpPr txBox="1"/>
            <p:nvPr/>
          </p:nvSpPr>
          <p:spPr>
            <a:xfrm>
              <a:off x="4862195" y="1619250"/>
              <a:ext cx="320675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1" algn="r"/>
              <a:r>
                <a:rPr lang="ar-MA" dirty="0">
                  <a:solidFill>
                    <a:schemeClr val="bg1"/>
                  </a:solidFill>
                  <a:latin typeface="Almarai Bold" pitchFamily="2" charset="-78"/>
                  <a:cs typeface="Almarai Bold" pitchFamily="2" charset="-78"/>
                </a:rPr>
                <a:t>البيداغوجيا </a:t>
              </a:r>
              <a:r>
                <a:rPr lang="ar-MA" sz="1800" b="0" dirty="0">
                  <a:solidFill>
                    <a:srgbClr val="E3E3E3"/>
                  </a:solidFill>
                  <a:effectLst/>
                  <a:latin typeface="Almarai Bold" pitchFamily="2" charset="-78"/>
                  <a:ea typeface="Calibri" panose="020F0502020204030204" pitchFamily="34" charset="0"/>
                  <a:cs typeface="Almarai Bold" pitchFamily="2" charset="-78"/>
                </a:rPr>
                <a:t>و أنواعها </a:t>
              </a:r>
              <a:endParaRPr lang="fr-FR" dirty="0">
                <a:solidFill>
                  <a:schemeClr val="bg1"/>
                </a:solidFill>
                <a:latin typeface="Almarai Bold" pitchFamily="2" charset="-78"/>
                <a:cs typeface="Almarai Bold" pitchFamily="2" charset="-78"/>
              </a:endParaRP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84687A99-F39D-3009-379C-940DB5FE325C}"/>
              </a:ext>
            </a:extLst>
          </p:cNvPr>
          <p:cNvGrpSpPr/>
          <p:nvPr/>
        </p:nvGrpSpPr>
        <p:grpSpPr>
          <a:xfrm>
            <a:off x="-7135392" y="499163"/>
            <a:ext cx="7885497" cy="599002"/>
            <a:chOff x="2769083" y="1544828"/>
            <a:chExt cx="7885497" cy="599002"/>
          </a:xfrm>
        </p:grpSpPr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8FEB43E0-BCE0-2652-B1B7-8E3B38AEC2C5}"/>
                </a:ext>
              </a:extLst>
            </p:cNvPr>
            <p:cNvGrpSpPr/>
            <p:nvPr/>
          </p:nvGrpSpPr>
          <p:grpSpPr>
            <a:xfrm>
              <a:off x="2769083" y="1544828"/>
              <a:ext cx="7885497" cy="599002"/>
              <a:chOff x="1944303" y="3127317"/>
              <a:chExt cx="7885497" cy="599002"/>
            </a:xfrm>
          </p:grpSpPr>
          <p:sp>
            <p:nvSpPr>
              <p:cNvPr id="14" name="Freeform: Shape 13">
                <a:extLst>
                  <a:ext uri="{FF2B5EF4-FFF2-40B4-BE49-F238E27FC236}">
                    <a16:creationId xmlns:a16="http://schemas.microsoft.com/office/drawing/2014/main" id="{6209357F-8274-67F8-7700-B5249FD9008A}"/>
                  </a:ext>
                </a:extLst>
              </p:cNvPr>
              <p:cNvSpPr/>
              <p:nvPr/>
            </p:nvSpPr>
            <p:spPr>
              <a:xfrm>
                <a:off x="7425740" y="3127317"/>
                <a:ext cx="2404060" cy="598990"/>
              </a:xfrm>
              <a:custGeom>
                <a:avLst/>
                <a:gdLst>
                  <a:gd name="connsiteX0" fmla="*/ 594504 w 5503372"/>
                  <a:gd name="connsiteY0" fmla="*/ 0 h 598990"/>
                  <a:gd name="connsiteX1" fmla="*/ 5503372 w 5503372"/>
                  <a:gd name="connsiteY1" fmla="*/ 0 h 598990"/>
                  <a:gd name="connsiteX2" fmla="*/ 5503372 w 5503372"/>
                  <a:gd name="connsiteY2" fmla="*/ 598990 h 598990"/>
                  <a:gd name="connsiteX3" fmla="*/ 0 w 5503372"/>
                  <a:gd name="connsiteY3" fmla="*/ 598990 h 598990"/>
                  <a:gd name="connsiteX4" fmla="*/ 0 w 5503372"/>
                  <a:gd name="connsiteY4" fmla="*/ 594504 h 5989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03372" h="598990">
                    <a:moveTo>
                      <a:pt x="594504" y="0"/>
                    </a:moveTo>
                    <a:lnTo>
                      <a:pt x="5503372" y="0"/>
                    </a:lnTo>
                    <a:lnTo>
                      <a:pt x="5503372" y="598990"/>
                    </a:lnTo>
                    <a:lnTo>
                      <a:pt x="0" y="598990"/>
                    </a:lnTo>
                    <a:lnTo>
                      <a:pt x="0" y="594504"/>
                    </a:lnTo>
                    <a:close/>
                  </a:path>
                </a:pathLst>
              </a:custGeom>
              <a:solidFill>
                <a:srgbClr val="9EA3B7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lvl="4"/>
                <a:r>
                  <a:rPr lang="ar-MA" dirty="0">
                    <a:latin typeface="Almarai Bold" pitchFamily="2" charset="-78"/>
                    <a:cs typeface="Almarai Bold" pitchFamily="2" charset="-78"/>
                  </a:rPr>
                  <a:t>1</a:t>
                </a:r>
                <a:endParaRPr lang="fr-FR" dirty="0">
                  <a:latin typeface="Almarai Bold" pitchFamily="2" charset="-78"/>
                  <a:cs typeface="Almarai Bold" pitchFamily="2" charset="-78"/>
                </a:endParaRPr>
              </a:p>
            </p:txBody>
          </p:sp>
          <p:sp>
            <p:nvSpPr>
              <p:cNvPr id="15" name="Freeform: Shape 14">
                <a:extLst>
                  <a:ext uri="{FF2B5EF4-FFF2-40B4-BE49-F238E27FC236}">
                    <a16:creationId xmlns:a16="http://schemas.microsoft.com/office/drawing/2014/main" id="{CC51F676-4F53-74D9-74EB-A3222B278EAE}"/>
                  </a:ext>
                </a:extLst>
              </p:cNvPr>
              <p:cNvSpPr/>
              <p:nvPr/>
            </p:nvSpPr>
            <p:spPr>
              <a:xfrm rot="10800000">
                <a:off x="1944303" y="3127329"/>
                <a:ext cx="6268116" cy="598990"/>
              </a:xfrm>
              <a:custGeom>
                <a:avLst/>
                <a:gdLst>
                  <a:gd name="connsiteX0" fmla="*/ 594504 w 5503372"/>
                  <a:gd name="connsiteY0" fmla="*/ 0 h 598990"/>
                  <a:gd name="connsiteX1" fmla="*/ 5503372 w 5503372"/>
                  <a:gd name="connsiteY1" fmla="*/ 0 h 598990"/>
                  <a:gd name="connsiteX2" fmla="*/ 5503372 w 5503372"/>
                  <a:gd name="connsiteY2" fmla="*/ 598990 h 598990"/>
                  <a:gd name="connsiteX3" fmla="*/ 0 w 5503372"/>
                  <a:gd name="connsiteY3" fmla="*/ 598990 h 598990"/>
                  <a:gd name="connsiteX4" fmla="*/ 0 w 5503372"/>
                  <a:gd name="connsiteY4" fmla="*/ 594504 h 5989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03372" h="598990">
                    <a:moveTo>
                      <a:pt x="594504" y="0"/>
                    </a:moveTo>
                    <a:lnTo>
                      <a:pt x="5503372" y="0"/>
                    </a:lnTo>
                    <a:lnTo>
                      <a:pt x="5503372" y="598990"/>
                    </a:lnTo>
                    <a:lnTo>
                      <a:pt x="0" y="598990"/>
                    </a:lnTo>
                    <a:lnTo>
                      <a:pt x="0" y="594504"/>
                    </a:lnTo>
                    <a:close/>
                  </a:path>
                </a:pathLst>
              </a:custGeom>
              <a:solidFill>
                <a:srgbClr val="383D63"/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39700" h="139700" prst="divot"/>
              </a:sp3d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fr-FR" dirty="0"/>
              </a:p>
            </p:txBody>
          </p:sp>
        </p:grp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E71E98A0-77E5-1F36-3650-5B1247D3F0A5}"/>
                </a:ext>
              </a:extLst>
            </p:cNvPr>
            <p:cNvSpPr txBox="1"/>
            <p:nvPr/>
          </p:nvSpPr>
          <p:spPr>
            <a:xfrm>
              <a:off x="5788025" y="1619250"/>
              <a:ext cx="320675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1" algn="ctr"/>
              <a:r>
                <a:rPr lang="ar-MA" dirty="0">
                  <a:solidFill>
                    <a:schemeClr val="bg1"/>
                  </a:solidFill>
                  <a:latin typeface="Almarai Bold" pitchFamily="2" charset="-78"/>
                  <a:cs typeface="Almarai Bold" pitchFamily="2" charset="-78"/>
                </a:rPr>
                <a:t>تمهيد</a:t>
              </a:r>
              <a:endParaRPr lang="fr-FR" dirty="0">
                <a:solidFill>
                  <a:schemeClr val="bg1"/>
                </a:solidFill>
                <a:latin typeface="Almarai Bold" pitchFamily="2" charset="-78"/>
                <a:cs typeface="Almarai Bold" pitchFamily="2" charset="-78"/>
              </a:endParaRP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059A0165-B79E-62C5-01FE-1BDBB165010A}"/>
              </a:ext>
            </a:extLst>
          </p:cNvPr>
          <p:cNvGrpSpPr/>
          <p:nvPr/>
        </p:nvGrpSpPr>
        <p:grpSpPr>
          <a:xfrm>
            <a:off x="-7269225" y="1514961"/>
            <a:ext cx="8019330" cy="599002"/>
            <a:chOff x="2882900" y="2560626"/>
            <a:chExt cx="7771680" cy="599002"/>
          </a:xfrm>
        </p:grpSpPr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6904BC66-7A8C-927F-EA94-B0CB31BE4293}"/>
                </a:ext>
              </a:extLst>
            </p:cNvPr>
            <p:cNvGrpSpPr/>
            <p:nvPr/>
          </p:nvGrpSpPr>
          <p:grpSpPr>
            <a:xfrm>
              <a:off x="2971799" y="2560626"/>
              <a:ext cx="7682781" cy="599002"/>
              <a:chOff x="2147019" y="3127317"/>
              <a:chExt cx="7682781" cy="599002"/>
            </a:xfrm>
          </p:grpSpPr>
          <p:sp>
            <p:nvSpPr>
              <p:cNvPr id="19" name="Freeform: Shape 18">
                <a:extLst>
                  <a:ext uri="{FF2B5EF4-FFF2-40B4-BE49-F238E27FC236}">
                    <a16:creationId xmlns:a16="http://schemas.microsoft.com/office/drawing/2014/main" id="{9A6C90EF-6824-73BD-67C6-DFB0B87A9E71}"/>
                  </a:ext>
                </a:extLst>
              </p:cNvPr>
              <p:cNvSpPr/>
              <p:nvPr/>
            </p:nvSpPr>
            <p:spPr>
              <a:xfrm>
                <a:off x="7425740" y="3127317"/>
                <a:ext cx="2404060" cy="598990"/>
              </a:xfrm>
              <a:custGeom>
                <a:avLst/>
                <a:gdLst>
                  <a:gd name="connsiteX0" fmla="*/ 594504 w 5503372"/>
                  <a:gd name="connsiteY0" fmla="*/ 0 h 598990"/>
                  <a:gd name="connsiteX1" fmla="*/ 5503372 w 5503372"/>
                  <a:gd name="connsiteY1" fmla="*/ 0 h 598990"/>
                  <a:gd name="connsiteX2" fmla="*/ 5503372 w 5503372"/>
                  <a:gd name="connsiteY2" fmla="*/ 598990 h 598990"/>
                  <a:gd name="connsiteX3" fmla="*/ 0 w 5503372"/>
                  <a:gd name="connsiteY3" fmla="*/ 598990 h 598990"/>
                  <a:gd name="connsiteX4" fmla="*/ 0 w 5503372"/>
                  <a:gd name="connsiteY4" fmla="*/ 594504 h 5989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03372" h="598990">
                    <a:moveTo>
                      <a:pt x="594504" y="0"/>
                    </a:moveTo>
                    <a:lnTo>
                      <a:pt x="5503372" y="0"/>
                    </a:lnTo>
                    <a:lnTo>
                      <a:pt x="5503372" y="598990"/>
                    </a:lnTo>
                    <a:lnTo>
                      <a:pt x="0" y="598990"/>
                    </a:lnTo>
                    <a:lnTo>
                      <a:pt x="0" y="594504"/>
                    </a:lnTo>
                    <a:close/>
                  </a:path>
                </a:pathLst>
              </a:custGeom>
              <a:solidFill>
                <a:srgbClr val="9EA3B7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lvl="4"/>
                <a:r>
                  <a:rPr lang="ar-MA" dirty="0">
                    <a:latin typeface="Almarai Bold" pitchFamily="2" charset="-78"/>
                    <a:cs typeface="Almarai Bold" pitchFamily="2" charset="-78"/>
                  </a:rPr>
                  <a:t>2</a:t>
                </a:r>
                <a:endParaRPr lang="fr-FR" dirty="0">
                  <a:latin typeface="Almarai Bold" pitchFamily="2" charset="-78"/>
                  <a:cs typeface="Almarai Bold" pitchFamily="2" charset="-78"/>
                </a:endParaRPr>
              </a:p>
            </p:txBody>
          </p:sp>
          <p:sp>
            <p:nvSpPr>
              <p:cNvPr id="20" name="Freeform: Shape 19">
                <a:extLst>
                  <a:ext uri="{FF2B5EF4-FFF2-40B4-BE49-F238E27FC236}">
                    <a16:creationId xmlns:a16="http://schemas.microsoft.com/office/drawing/2014/main" id="{52B6E02C-CAD5-2CAA-3B95-EE61682E8A35}"/>
                  </a:ext>
                </a:extLst>
              </p:cNvPr>
              <p:cNvSpPr/>
              <p:nvPr/>
            </p:nvSpPr>
            <p:spPr>
              <a:xfrm rot="10800000">
                <a:off x="2147019" y="3127329"/>
                <a:ext cx="6065399" cy="598990"/>
              </a:xfrm>
              <a:custGeom>
                <a:avLst/>
                <a:gdLst>
                  <a:gd name="connsiteX0" fmla="*/ 594504 w 5503372"/>
                  <a:gd name="connsiteY0" fmla="*/ 0 h 598990"/>
                  <a:gd name="connsiteX1" fmla="*/ 5503372 w 5503372"/>
                  <a:gd name="connsiteY1" fmla="*/ 0 h 598990"/>
                  <a:gd name="connsiteX2" fmla="*/ 5503372 w 5503372"/>
                  <a:gd name="connsiteY2" fmla="*/ 598990 h 598990"/>
                  <a:gd name="connsiteX3" fmla="*/ 0 w 5503372"/>
                  <a:gd name="connsiteY3" fmla="*/ 598990 h 598990"/>
                  <a:gd name="connsiteX4" fmla="*/ 0 w 5503372"/>
                  <a:gd name="connsiteY4" fmla="*/ 594504 h 5989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03372" h="598990">
                    <a:moveTo>
                      <a:pt x="594504" y="0"/>
                    </a:moveTo>
                    <a:lnTo>
                      <a:pt x="5503372" y="0"/>
                    </a:lnTo>
                    <a:lnTo>
                      <a:pt x="5503372" y="598990"/>
                    </a:lnTo>
                    <a:lnTo>
                      <a:pt x="0" y="598990"/>
                    </a:lnTo>
                    <a:lnTo>
                      <a:pt x="0" y="594504"/>
                    </a:lnTo>
                    <a:close/>
                  </a:path>
                </a:pathLst>
              </a:custGeom>
              <a:solidFill>
                <a:srgbClr val="383D63"/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39700" h="139700" prst="divot"/>
              </a:sp3d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fr-FR"/>
              </a:p>
            </p:txBody>
          </p:sp>
        </p:grp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DBF86A60-417C-487A-7C70-3552F8CE47A2}"/>
                </a:ext>
              </a:extLst>
            </p:cNvPr>
            <p:cNvSpPr txBox="1"/>
            <p:nvPr/>
          </p:nvSpPr>
          <p:spPr>
            <a:xfrm>
              <a:off x="2882900" y="2621204"/>
              <a:ext cx="531963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ar-MA" sz="1800" b="0" dirty="0">
                  <a:solidFill>
                    <a:srgbClr val="E3E3E3"/>
                  </a:solidFill>
                  <a:effectLst/>
                  <a:latin typeface="Almarai Bold" pitchFamily="2" charset="-78"/>
                  <a:ea typeface="Calibri" panose="020F0502020204030204" pitchFamily="34" charset="0"/>
                  <a:cs typeface="Almarai Bold" pitchFamily="2" charset="-78"/>
                </a:rPr>
                <a:t>الديداكتيك و أنواعه </a:t>
              </a:r>
              <a:endParaRPr lang="fr-FR" dirty="0">
                <a:solidFill>
                  <a:schemeClr val="bg1"/>
                </a:solidFill>
                <a:latin typeface="Almarai Bold" pitchFamily="2" charset="-78"/>
                <a:cs typeface="Almarai Bold" pitchFamily="2" charset="-78"/>
              </a:endParaRP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A42E7BED-939A-66B1-E81E-02A54C0ED53A}"/>
              </a:ext>
            </a:extLst>
          </p:cNvPr>
          <p:cNvGrpSpPr/>
          <p:nvPr/>
        </p:nvGrpSpPr>
        <p:grpSpPr>
          <a:xfrm>
            <a:off x="-6533813" y="2591325"/>
            <a:ext cx="7885497" cy="599002"/>
            <a:chOff x="2769083" y="4592221"/>
            <a:chExt cx="7885497" cy="599002"/>
          </a:xfrm>
        </p:grpSpPr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1049C887-296F-B0B8-A3BB-6B570398E0C5}"/>
                </a:ext>
              </a:extLst>
            </p:cNvPr>
            <p:cNvGrpSpPr/>
            <p:nvPr/>
          </p:nvGrpSpPr>
          <p:grpSpPr>
            <a:xfrm>
              <a:off x="2769083" y="4592221"/>
              <a:ext cx="7885497" cy="599002"/>
              <a:chOff x="1944303" y="3127317"/>
              <a:chExt cx="7885497" cy="599002"/>
            </a:xfrm>
          </p:grpSpPr>
          <p:sp>
            <p:nvSpPr>
              <p:cNvPr id="27" name="Freeform: Shape 26">
                <a:extLst>
                  <a:ext uri="{FF2B5EF4-FFF2-40B4-BE49-F238E27FC236}">
                    <a16:creationId xmlns:a16="http://schemas.microsoft.com/office/drawing/2014/main" id="{4E05FDDB-6A62-DADA-9345-C06C2B2405C3}"/>
                  </a:ext>
                </a:extLst>
              </p:cNvPr>
              <p:cNvSpPr/>
              <p:nvPr/>
            </p:nvSpPr>
            <p:spPr>
              <a:xfrm>
                <a:off x="7425740" y="3127317"/>
                <a:ext cx="2404060" cy="598990"/>
              </a:xfrm>
              <a:custGeom>
                <a:avLst/>
                <a:gdLst>
                  <a:gd name="connsiteX0" fmla="*/ 594504 w 5503372"/>
                  <a:gd name="connsiteY0" fmla="*/ 0 h 598990"/>
                  <a:gd name="connsiteX1" fmla="*/ 5503372 w 5503372"/>
                  <a:gd name="connsiteY1" fmla="*/ 0 h 598990"/>
                  <a:gd name="connsiteX2" fmla="*/ 5503372 w 5503372"/>
                  <a:gd name="connsiteY2" fmla="*/ 598990 h 598990"/>
                  <a:gd name="connsiteX3" fmla="*/ 0 w 5503372"/>
                  <a:gd name="connsiteY3" fmla="*/ 598990 h 598990"/>
                  <a:gd name="connsiteX4" fmla="*/ 0 w 5503372"/>
                  <a:gd name="connsiteY4" fmla="*/ 594504 h 5989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03372" h="598990">
                    <a:moveTo>
                      <a:pt x="594504" y="0"/>
                    </a:moveTo>
                    <a:lnTo>
                      <a:pt x="5503372" y="0"/>
                    </a:lnTo>
                    <a:lnTo>
                      <a:pt x="5503372" y="598990"/>
                    </a:lnTo>
                    <a:lnTo>
                      <a:pt x="0" y="598990"/>
                    </a:lnTo>
                    <a:lnTo>
                      <a:pt x="0" y="594504"/>
                    </a:lnTo>
                    <a:close/>
                  </a:path>
                </a:pathLst>
              </a:custGeom>
              <a:solidFill>
                <a:srgbClr val="9EA3B7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lvl="4" algn="ctr"/>
                <a:r>
                  <a:rPr lang="ar-MA" dirty="0">
                    <a:latin typeface="Almarai Bold" pitchFamily="2" charset="-78"/>
                    <a:cs typeface="Almarai Bold" pitchFamily="2" charset="-78"/>
                  </a:rPr>
                  <a:t>3</a:t>
                </a:r>
                <a:endParaRPr lang="fr-FR" dirty="0">
                  <a:latin typeface="Almarai Bold" pitchFamily="2" charset="-78"/>
                  <a:cs typeface="Almarai Bold" pitchFamily="2" charset="-78"/>
                </a:endParaRPr>
              </a:p>
            </p:txBody>
          </p:sp>
          <p:sp>
            <p:nvSpPr>
              <p:cNvPr id="28" name="Freeform: Shape 27">
                <a:extLst>
                  <a:ext uri="{FF2B5EF4-FFF2-40B4-BE49-F238E27FC236}">
                    <a16:creationId xmlns:a16="http://schemas.microsoft.com/office/drawing/2014/main" id="{8EC3F3FB-32B2-26A2-5064-133D63575B66}"/>
                  </a:ext>
                </a:extLst>
              </p:cNvPr>
              <p:cNvSpPr/>
              <p:nvPr/>
            </p:nvSpPr>
            <p:spPr>
              <a:xfrm rot="10800000">
                <a:off x="1944303" y="3127329"/>
                <a:ext cx="6268116" cy="598990"/>
              </a:xfrm>
              <a:custGeom>
                <a:avLst/>
                <a:gdLst>
                  <a:gd name="connsiteX0" fmla="*/ 594504 w 5503372"/>
                  <a:gd name="connsiteY0" fmla="*/ 0 h 598990"/>
                  <a:gd name="connsiteX1" fmla="*/ 5503372 w 5503372"/>
                  <a:gd name="connsiteY1" fmla="*/ 0 h 598990"/>
                  <a:gd name="connsiteX2" fmla="*/ 5503372 w 5503372"/>
                  <a:gd name="connsiteY2" fmla="*/ 598990 h 598990"/>
                  <a:gd name="connsiteX3" fmla="*/ 0 w 5503372"/>
                  <a:gd name="connsiteY3" fmla="*/ 598990 h 598990"/>
                  <a:gd name="connsiteX4" fmla="*/ 0 w 5503372"/>
                  <a:gd name="connsiteY4" fmla="*/ 594504 h 5989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03372" h="598990">
                    <a:moveTo>
                      <a:pt x="594504" y="0"/>
                    </a:moveTo>
                    <a:lnTo>
                      <a:pt x="5503372" y="0"/>
                    </a:lnTo>
                    <a:lnTo>
                      <a:pt x="5503372" y="598990"/>
                    </a:lnTo>
                    <a:lnTo>
                      <a:pt x="0" y="598990"/>
                    </a:lnTo>
                    <a:lnTo>
                      <a:pt x="0" y="594504"/>
                    </a:lnTo>
                    <a:close/>
                  </a:path>
                </a:pathLst>
              </a:custGeom>
              <a:solidFill>
                <a:srgbClr val="383D63"/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39700" h="139700" prst="divot"/>
              </a:sp3d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fr-FR"/>
              </a:p>
            </p:txBody>
          </p:sp>
        </p:grp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A36793D1-A9C5-99CB-20CA-45A9F9FEC171}"/>
                </a:ext>
              </a:extLst>
            </p:cNvPr>
            <p:cNvSpPr txBox="1"/>
            <p:nvPr/>
          </p:nvSpPr>
          <p:spPr>
            <a:xfrm>
              <a:off x="2769083" y="4707050"/>
              <a:ext cx="535531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1" algn="r"/>
              <a:r>
                <a:rPr lang="ar-MA" dirty="0">
                  <a:solidFill>
                    <a:schemeClr val="bg1"/>
                  </a:solidFill>
                  <a:latin typeface="Almarai Bold" pitchFamily="2" charset="-78"/>
                  <a:cs typeface="Almarai Bold" pitchFamily="2" charset="-78"/>
                </a:rPr>
                <a:t>البيداغوجيا </a:t>
              </a:r>
              <a:r>
                <a:rPr lang="ar-MA" sz="1800" b="0" dirty="0">
                  <a:solidFill>
                    <a:srgbClr val="E3E3E3"/>
                  </a:solidFill>
                  <a:effectLst/>
                  <a:latin typeface="Almarai Bold" pitchFamily="2" charset="-78"/>
                  <a:ea typeface="Calibri" panose="020F0502020204030204" pitchFamily="34" charset="0"/>
                  <a:cs typeface="Almarai Bold" pitchFamily="2" charset="-78"/>
                </a:rPr>
                <a:t>و أنواعها </a:t>
              </a:r>
              <a:endParaRPr lang="fr-FR" dirty="0">
                <a:solidFill>
                  <a:schemeClr val="bg1"/>
                </a:solidFill>
                <a:latin typeface="Almarai Bold" pitchFamily="2" charset="-78"/>
                <a:cs typeface="Almarai Bold" pitchFamily="2" charset="-78"/>
              </a:endParaRP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8BE6ACEF-3758-01BA-F0A9-3DF05822AC8F}"/>
              </a:ext>
            </a:extLst>
          </p:cNvPr>
          <p:cNvGrpSpPr/>
          <p:nvPr/>
        </p:nvGrpSpPr>
        <p:grpSpPr>
          <a:xfrm>
            <a:off x="-7135392" y="3537191"/>
            <a:ext cx="7885497" cy="599002"/>
            <a:chOff x="2769083" y="4592221"/>
            <a:chExt cx="7885497" cy="599002"/>
          </a:xfrm>
        </p:grpSpPr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5F598409-730B-D704-D509-6637D538D551}"/>
                </a:ext>
              </a:extLst>
            </p:cNvPr>
            <p:cNvGrpSpPr/>
            <p:nvPr/>
          </p:nvGrpSpPr>
          <p:grpSpPr>
            <a:xfrm>
              <a:off x="2769083" y="4592221"/>
              <a:ext cx="7885497" cy="599002"/>
              <a:chOff x="1944303" y="3127317"/>
              <a:chExt cx="7885497" cy="599002"/>
            </a:xfrm>
          </p:grpSpPr>
          <p:sp>
            <p:nvSpPr>
              <p:cNvPr id="33" name="Freeform: Shape 32">
                <a:extLst>
                  <a:ext uri="{FF2B5EF4-FFF2-40B4-BE49-F238E27FC236}">
                    <a16:creationId xmlns:a16="http://schemas.microsoft.com/office/drawing/2014/main" id="{4B87B0ED-5B12-7545-A47B-118A1342835C}"/>
                  </a:ext>
                </a:extLst>
              </p:cNvPr>
              <p:cNvSpPr/>
              <p:nvPr/>
            </p:nvSpPr>
            <p:spPr>
              <a:xfrm>
                <a:off x="7425740" y="3127317"/>
                <a:ext cx="2404060" cy="598990"/>
              </a:xfrm>
              <a:custGeom>
                <a:avLst/>
                <a:gdLst>
                  <a:gd name="connsiteX0" fmla="*/ 594504 w 5503372"/>
                  <a:gd name="connsiteY0" fmla="*/ 0 h 598990"/>
                  <a:gd name="connsiteX1" fmla="*/ 5503372 w 5503372"/>
                  <a:gd name="connsiteY1" fmla="*/ 0 h 598990"/>
                  <a:gd name="connsiteX2" fmla="*/ 5503372 w 5503372"/>
                  <a:gd name="connsiteY2" fmla="*/ 598990 h 598990"/>
                  <a:gd name="connsiteX3" fmla="*/ 0 w 5503372"/>
                  <a:gd name="connsiteY3" fmla="*/ 598990 h 598990"/>
                  <a:gd name="connsiteX4" fmla="*/ 0 w 5503372"/>
                  <a:gd name="connsiteY4" fmla="*/ 594504 h 5989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03372" h="598990">
                    <a:moveTo>
                      <a:pt x="594504" y="0"/>
                    </a:moveTo>
                    <a:lnTo>
                      <a:pt x="5503372" y="0"/>
                    </a:lnTo>
                    <a:lnTo>
                      <a:pt x="5503372" y="598990"/>
                    </a:lnTo>
                    <a:lnTo>
                      <a:pt x="0" y="598990"/>
                    </a:lnTo>
                    <a:lnTo>
                      <a:pt x="0" y="594504"/>
                    </a:lnTo>
                    <a:close/>
                  </a:path>
                </a:pathLst>
              </a:custGeom>
              <a:solidFill>
                <a:srgbClr val="9EA3B7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lvl="3" algn="ctr"/>
                <a:r>
                  <a:rPr lang="ar-MA" dirty="0">
                    <a:latin typeface="Almarai Bold" pitchFamily="2" charset="-78"/>
                    <a:cs typeface="Almarai Bold" pitchFamily="2" charset="-78"/>
                  </a:rPr>
                  <a:t>4</a:t>
                </a:r>
                <a:endParaRPr lang="fr-FR" dirty="0">
                  <a:latin typeface="Almarai Bold" pitchFamily="2" charset="-78"/>
                  <a:cs typeface="Almarai Bold" pitchFamily="2" charset="-78"/>
                </a:endParaRPr>
              </a:p>
            </p:txBody>
          </p:sp>
          <p:sp>
            <p:nvSpPr>
              <p:cNvPr id="34" name="Freeform: Shape 33">
                <a:extLst>
                  <a:ext uri="{FF2B5EF4-FFF2-40B4-BE49-F238E27FC236}">
                    <a16:creationId xmlns:a16="http://schemas.microsoft.com/office/drawing/2014/main" id="{07A1037A-E3AA-5340-839E-C3F6CE9FFC7B}"/>
                  </a:ext>
                </a:extLst>
              </p:cNvPr>
              <p:cNvSpPr/>
              <p:nvPr/>
            </p:nvSpPr>
            <p:spPr>
              <a:xfrm rot="10800000">
                <a:off x="1944303" y="3127329"/>
                <a:ext cx="6268116" cy="598990"/>
              </a:xfrm>
              <a:custGeom>
                <a:avLst/>
                <a:gdLst>
                  <a:gd name="connsiteX0" fmla="*/ 594504 w 5503372"/>
                  <a:gd name="connsiteY0" fmla="*/ 0 h 598990"/>
                  <a:gd name="connsiteX1" fmla="*/ 5503372 w 5503372"/>
                  <a:gd name="connsiteY1" fmla="*/ 0 h 598990"/>
                  <a:gd name="connsiteX2" fmla="*/ 5503372 w 5503372"/>
                  <a:gd name="connsiteY2" fmla="*/ 598990 h 598990"/>
                  <a:gd name="connsiteX3" fmla="*/ 0 w 5503372"/>
                  <a:gd name="connsiteY3" fmla="*/ 598990 h 598990"/>
                  <a:gd name="connsiteX4" fmla="*/ 0 w 5503372"/>
                  <a:gd name="connsiteY4" fmla="*/ 594504 h 5989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03372" h="598990">
                    <a:moveTo>
                      <a:pt x="594504" y="0"/>
                    </a:moveTo>
                    <a:lnTo>
                      <a:pt x="5503372" y="0"/>
                    </a:lnTo>
                    <a:lnTo>
                      <a:pt x="5503372" y="598990"/>
                    </a:lnTo>
                    <a:lnTo>
                      <a:pt x="0" y="598990"/>
                    </a:lnTo>
                    <a:lnTo>
                      <a:pt x="0" y="594504"/>
                    </a:lnTo>
                    <a:close/>
                  </a:path>
                </a:pathLst>
              </a:custGeom>
              <a:solidFill>
                <a:srgbClr val="383D63"/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39700" h="139700" prst="divot"/>
              </a:sp3d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fr-FR"/>
              </a:p>
            </p:txBody>
          </p:sp>
        </p:grp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4B380BCF-9FAC-A21D-975D-C8C89E8995CB}"/>
                </a:ext>
              </a:extLst>
            </p:cNvPr>
            <p:cNvSpPr txBox="1"/>
            <p:nvPr/>
          </p:nvSpPr>
          <p:spPr>
            <a:xfrm>
              <a:off x="2769083" y="4707050"/>
              <a:ext cx="535531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1" algn="r"/>
              <a:r>
                <a:rPr lang="ar-MA" dirty="0">
                  <a:solidFill>
                    <a:schemeClr val="bg1"/>
                  </a:solidFill>
                  <a:latin typeface="Almarai Bold" pitchFamily="2" charset="-78"/>
                  <a:cs typeface="Almarai Bold" pitchFamily="2" charset="-78"/>
                </a:rPr>
                <a:t>العلاقة بين </a:t>
              </a:r>
              <a:r>
                <a:rPr lang="ar-MA" sz="1800" b="0" dirty="0">
                  <a:solidFill>
                    <a:srgbClr val="E3E3E3"/>
                  </a:solidFill>
                  <a:effectLst/>
                  <a:latin typeface="Almarai Bold" pitchFamily="2" charset="-78"/>
                  <a:ea typeface="Calibri" panose="020F0502020204030204" pitchFamily="34" charset="0"/>
                  <a:cs typeface="Almarai Bold" pitchFamily="2" charset="-78"/>
                </a:rPr>
                <a:t>الديداكتيك و </a:t>
              </a:r>
              <a:r>
                <a:rPr lang="ar-MA" dirty="0">
                  <a:solidFill>
                    <a:schemeClr val="bg1"/>
                  </a:solidFill>
                  <a:latin typeface="Almarai Bold" pitchFamily="2" charset="-78"/>
                  <a:cs typeface="Almarai Bold" pitchFamily="2" charset="-78"/>
                </a:rPr>
                <a:t>البيداغوجيا</a:t>
              </a:r>
              <a:endParaRPr lang="fr-FR" dirty="0">
                <a:solidFill>
                  <a:schemeClr val="bg1"/>
                </a:solidFill>
                <a:latin typeface="Almarai Bold" pitchFamily="2" charset="-78"/>
                <a:cs typeface="Almarai Bold" pitchFamily="2" charset="-78"/>
              </a:endParaRPr>
            </a:p>
          </p:txBody>
        </p:sp>
      </p:grpSp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CCE5A963-FF85-1310-0965-001BB2A2F6BE}"/>
              </a:ext>
            </a:extLst>
          </p:cNvPr>
          <p:cNvSpPr/>
          <p:nvPr/>
        </p:nvSpPr>
        <p:spPr>
          <a:xfrm>
            <a:off x="8027295" y="836840"/>
            <a:ext cx="2899225" cy="598990"/>
          </a:xfrm>
          <a:prstGeom prst="roundRect">
            <a:avLst/>
          </a:prstGeom>
          <a:solidFill>
            <a:srgbClr val="383D6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dirty="0">
                <a:latin typeface="Almarai Bold" pitchFamily="2" charset="-78"/>
                <a:cs typeface="Almarai Bold" pitchFamily="2" charset="-78"/>
              </a:rPr>
              <a:t>بيداغوجية اللعب </a:t>
            </a:r>
          </a:p>
        </p:txBody>
      </p:sp>
      <p:sp>
        <p:nvSpPr>
          <p:cNvPr id="48" name="Oval 47">
            <a:extLst>
              <a:ext uri="{FF2B5EF4-FFF2-40B4-BE49-F238E27FC236}">
                <a16:creationId xmlns:a16="http://schemas.microsoft.com/office/drawing/2014/main" id="{140983FA-3A09-CFE1-8428-8D62DCEE4A00}"/>
              </a:ext>
            </a:extLst>
          </p:cNvPr>
          <p:cNvSpPr/>
          <p:nvPr/>
        </p:nvSpPr>
        <p:spPr>
          <a:xfrm>
            <a:off x="11407701" y="1035285"/>
            <a:ext cx="273447" cy="273447"/>
          </a:xfrm>
          <a:prstGeom prst="ellipse">
            <a:avLst/>
          </a:prstGeom>
          <a:solidFill>
            <a:srgbClr val="383D63"/>
          </a:solidFill>
          <a:ln>
            <a:solidFill>
              <a:srgbClr val="383D6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57" name="Straight Connector 56">
            <a:extLst>
              <a:ext uri="{FF2B5EF4-FFF2-40B4-BE49-F238E27FC236}">
                <a16:creationId xmlns:a16="http://schemas.microsoft.com/office/drawing/2014/main" id="{AD412252-C001-5417-5007-91F84A684F9C}"/>
              </a:ext>
            </a:extLst>
          </p:cNvPr>
          <p:cNvCxnSpPr/>
          <p:nvPr/>
        </p:nvCxnSpPr>
        <p:spPr>
          <a:xfrm flipH="1">
            <a:off x="10763870" y="1175282"/>
            <a:ext cx="917278" cy="0"/>
          </a:xfrm>
          <a:prstGeom prst="line">
            <a:avLst/>
          </a:prstGeom>
          <a:ln w="38100">
            <a:solidFill>
              <a:srgbClr val="383D6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Oval 59">
            <a:extLst>
              <a:ext uri="{FF2B5EF4-FFF2-40B4-BE49-F238E27FC236}">
                <a16:creationId xmlns:a16="http://schemas.microsoft.com/office/drawing/2014/main" id="{9E3FB9E9-EE6B-6930-CECE-E4261CC9C8AB}"/>
              </a:ext>
            </a:extLst>
          </p:cNvPr>
          <p:cNvSpPr/>
          <p:nvPr/>
        </p:nvSpPr>
        <p:spPr>
          <a:xfrm>
            <a:off x="11493940" y="1130832"/>
            <a:ext cx="101600" cy="101600"/>
          </a:xfrm>
          <a:prstGeom prst="ellipse">
            <a:avLst/>
          </a:prstGeom>
          <a:solidFill>
            <a:srgbClr val="9EA3B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76" name="Group 75">
            <a:extLst>
              <a:ext uri="{FF2B5EF4-FFF2-40B4-BE49-F238E27FC236}">
                <a16:creationId xmlns:a16="http://schemas.microsoft.com/office/drawing/2014/main" id="{288AA194-5E27-53B9-CE19-F033A4F93B4A}"/>
              </a:ext>
            </a:extLst>
          </p:cNvPr>
          <p:cNvGrpSpPr>
            <a:grpSpLocks/>
          </p:cNvGrpSpPr>
          <p:nvPr/>
        </p:nvGrpSpPr>
        <p:grpSpPr>
          <a:xfrm>
            <a:off x="0" y="6259007"/>
            <a:ext cx="12192000" cy="598993"/>
            <a:chOff x="0" y="6259007"/>
            <a:chExt cx="12192000" cy="598993"/>
          </a:xfrm>
        </p:grpSpPr>
        <p:sp>
          <p:nvSpPr>
            <p:cNvPr id="77" name="Rectangle 76">
              <a:extLst>
                <a:ext uri="{FF2B5EF4-FFF2-40B4-BE49-F238E27FC236}">
                  <a16:creationId xmlns:a16="http://schemas.microsoft.com/office/drawing/2014/main" id="{96066C3F-E3E0-C1D0-A0B8-94F9FBE9B76A}"/>
                </a:ext>
              </a:extLst>
            </p:cNvPr>
            <p:cNvSpPr>
              <a:spLocks/>
            </p:cNvSpPr>
            <p:nvPr/>
          </p:nvSpPr>
          <p:spPr>
            <a:xfrm>
              <a:off x="0" y="6259010"/>
              <a:ext cx="12192000" cy="598990"/>
            </a:xfrm>
            <a:prstGeom prst="rect">
              <a:avLst/>
            </a:prstGeom>
            <a:solidFill>
              <a:srgbClr val="383D6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6"/>
              <a:r>
                <a:rPr lang="ar-MA" sz="2400" dirty="0">
                  <a:latin typeface="Almarai Bold" pitchFamily="2" charset="-78"/>
                  <a:cs typeface="Almarai Bold" pitchFamily="2" charset="-78"/>
                </a:rPr>
                <a:t> </a:t>
              </a:r>
              <a:endParaRPr lang="fr-FR" sz="2400" dirty="0">
                <a:latin typeface="Almarai Bold" pitchFamily="2" charset="-78"/>
                <a:cs typeface="Almarai Bold" pitchFamily="2" charset="-78"/>
              </a:endParaRPr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2A2B817A-60D1-EA65-5CF9-571D37C11065}"/>
                </a:ext>
              </a:extLst>
            </p:cNvPr>
            <p:cNvSpPr>
              <a:spLocks/>
            </p:cNvSpPr>
            <p:nvPr/>
          </p:nvSpPr>
          <p:spPr>
            <a:xfrm rot="16200000" flipV="1">
              <a:off x="10612343" y="5278343"/>
              <a:ext cx="598989" cy="2560317"/>
            </a:xfrm>
            <a:custGeom>
              <a:avLst/>
              <a:gdLst>
                <a:gd name="connsiteX0" fmla="*/ 860323 w 860323"/>
                <a:gd name="connsiteY0" fmla="*/ 4391640 h 5350653"/>
                <a:gd name="connsiteX1" fmla="*/ 860323 w 860323"/>
                <a:gd name="connsiteY1" fmla="*/ 0 h 5350653"/>
                <a:gd name="connsiteX2" fmla="*/ 0 w 860323"/>
                <a:gd name="connsiteY2" fmla="*/ 0 h 5350653"/>
                <a:gd name="connsiteX3" fmla="*/ 0 w 860323"/>
                <a:gd name="connsiteY3" fmla="*/ 5350653 h 5350653"/>
                <a:gd name="connsiteX4" fmla="*/ 51263 w 860323"/>
                <a:gd name="connsiteY4" fmla="*/ 5303381 h 5350653"/>
                <a:gd name="connsiteX5" fmla="*/ 740624 w 860323"/>
                <a:gd name="connsiteY5" fmla="*/ 4410199 h 53506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60323" h="5350653">
                  <a:moveTo>
                    <a:pt x="860323" y="4391640"/>
                  </a:moveTo>
                  <a:lnTo>
                    <a:pt x="860323" y="0"/>
                  </a:lnTo>
                  <a:lnTo>
                    <a:pt x="0" y="0"/>
                  </a:lnTo>
                  <a:lnTo>
                    <a:pt x="0" y="5350653"/>
                  </a:lnTo>
                  <a:lnTo>
                    <a:pt x="51263" y="5303381"/>
                  </a:lnTo>
                  <a:cubicBezTo>
                    <a:pt x="254192" y="5071082"/>
                    <a:pt x="403404" y="4518411"/>
                    <a:pt x="740624" y="4410199"/>
                  </a:cubicBezTo>
                  <a:close/>
                </a:path>
              </a:pathLst>
            </a:custGeom>
            <a:solidFill>
              <a:srgbClr val="9EA3B7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wrap="square" rtlCol="0" anchor="ctr">
              <a:noAutofit/>
            </a:bodyPr>
            <a:lstStyle/>
            <a:p>
              <a:pPr algn="ctr"/>
              <a:r>
                <a:rPr lang="ar-MA" sz="2400" dirty="0">
                  <a:latin typeface="Almarai Bold" pitchFamily="2" charset="-78"/>
                  <a:cs typeface="Almarai Bold" pitchFamily="2" charset="-78"/>
                </a:rPr>
                <a:t> </a:t>
              </a:r>
              <a:endParaRPr lang="fr-FR" sz="2400" dirty="0">
                <a:latin typeface="Almarai Bold" pitchFamily="2" charset="-78"/>
                <a:cs typeface="Almarai Bold" pitchFamily="2" charset="-78"/>
              </a:endParaRPr>
            </a:p>
          </p:txBody>
        </p:sp>
      </p:grpSp>
      <p:sp>
        <p:nvSpPr>
          <p:cNvPr id="79" name="Rectangle 78">
            <a:extLst>
              <a:ext uri="{FF2B5EF4-FFF2-40B4-BE49-F238E27FC236}">
                <a16:creationId xmlns:a16="http://schemas.microsoft.com/office/drawing/2014/main" id="{1588C201-40D1-E2CC-CE25-7685B8452BAF}"/>
              </a:ext>
            </a:extLst>
          </p:cNvPr>
          <p:cNvSpPr/>
          <p:nvPr/>
        </p:nvSpPr>
        <p:spPr>
          <a:xfrm>
            <a:off x="1" y="6259006"/>
            <a:ext cx="986366" cy="598990"/>
          </a:xfrm>
          <a:prstGeom prst="rect">
            <a:avLst/>
          </a:prstGeom>
          <a:solidFill>
            <a:srgbClr val="383D6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dirty="0">
                <a:latin typeface="Almarai Bold" pitchFamily="2" charset="-78"/>
                <a:cs typeface="Almarai Bold" pitchFamily="2" charset="-78"/>
              </a:rPr>
              <a:t>14</a:t>
            </a:r>
            <a:endParaRPr lang="fr-FR" dirty="0">
              <a:latin typeface="Almarai Bold" pitchFamily="2" charset="-78"/>
              <a:cs typeface="Almarai Bold" pitchFamily="2" charset="-78"/>
            </a:endParaRPr>
          </a:p>
        </p:txBody>
      </p:sp>
      <p:cxnSp>
        <p:nvCxnSpPr>
          <p:cNvPr id="80" name="Straight Connector 79">
            <a:extLst>
              <a:ext uri="{FF2B5EF4-FFF2-40B4-BE49-F238E27FC236}">
                <a16:creationId xmlns:a16="http://schemas.microsoft.com/office/drawing/2014/main" id="{BE175702-2DBE-0849-6780-3EA2B1D032FE}"/>
              </a:ext>
            </a:extLst>
          </p:cNvPr>
          <p:cNvCxnSpPr/>
          <p:nvPr/>
        </p:nvCxnSpPr>
        <p:spPr>
          <a:xfrm>
            <a:off x="1006667" y="6259003"/>
            <a:ext cx="0" cy="598997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40" name="Rectangle 39">
            <a:extLst>
              <a:ext uri="{FF2B5EF4-FFF2-40B4-BE49-F238E27FC236}">
                <a16:creationId xmlns:a16="http://schemas.microsoft.com/office/drawing/2014/main" id="{640300E8-E47D-F25C-49BE-B324B4F98903}"/>
              </a:ext>
            </a:extLst>
          </p:cNvPr>
          <p:cNvSpPr/>
          <p:nvPr/>
        </p:nvSpPr>
        <p:spPr>
          <a:xfrm>
            <a:off x="1747878" y="1536597"/>
            <a:ext cx="9918339" cy="4452876"/>
          </a:xfrm>
          <a:prstGeom prst="rect">
            <a:avLst/>
          </a:prstGeom>
          <a:solidFill>
            <a:srgbClr val="9EA3B7"/>
          </a:solidFill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404813" marR="0" algn="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ar-MA" sz="1800" dirty="0">
                <a:effectLst/>
                <a:latin typeface="Almarai Bold" pitchFamily="2" charset="-78"/>
                <a:ea typeface="Calibri" panose="020F0502020204030204" pitchFamily="34" charset="0"/>
                <a:cs typeface="Almarai Bold" pitchFamily="2" charset="-78"/>
              </a:rPr>
              <a:t>هي بيداغوجيا تقوم على اعتبار اللعب استراتيجية فعالة للتعلم تهدف الى تمكين المتعلمين من بناء مجموعة من </a:t>
            </a:r>
            <a:r>
              <a:rPr lang="ar-MA" sz="1800" dirty="0" err="1">
                <a:effectLst/>
                <a:latin typeface="Almarai Bold" pitchFamily="2" charset="-78"/>
                <a:ea typeface="Calibri" panose="020F0502020204030204" pitchFamily="34" charset="0"/>
                <a:cs typeface="Almarai Bold" pitchFamily="2" charset="-78"/>
              </a:rPr>
              <a:t>التعلمات</a:t>
            </a:r>
            <a:r>
              <a:rPr lang="ar-MA" sz="1800" dirty="0">
                <a:effectLst/>
                <a:latin typeface="Almarai Bold" pitchFamily="2" charset="-78"/>
                <a:ea typeface="Calibri" panose="020F0502020204030204" pitchFamily="34" charset="0"/>
                <a:cs typeface="Almarai Bold" pitchFamily="2" charset="-78"/>
              </a:rPr>
              <a:t> بطريقة مسلية بهدف تنمية المهارات والقدرات العقلية والحس حركية</a:t>
            </a:r>
            <a:endParaRPr lang="fr-FR" sz="1800" dirty="0">
              <a:effectLst/>
              <a:latin typeface="Almarai Bold" pitchFamily="2" charset="-78"/>
              <a:ea typeface="Calibri" panose="020F0502020204030204" pitchFamily="34" charset="0"/>
              <a:cs typeface="Almarai Bold" pitchFamily="2" charset="-78"/>
            </a:endParaRPr>
          </a:p>
          <a:p>
            <a:pPr marL="1710690" marR="0" algn="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ar-MA" dirty="0">
                <a:latin typeface="Almarai Bold" pitchFamily="2" charset="-78"/>
                <a:ea typeface="Calibri" panose="020F0502020204030204" pitchFamily="34" charset="0"/>
                <a:cs typeface="Almarai Bold" pitchFamily="2" charset="-78"/>
              </a:rPr>
              <a:t>من أبرز أهدافها :</a:t>
            </a:r>
            <a:r>
              <a:rPr lang="ar-MA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marL="1319213" marR="0" indent="-404813" algn="r" rt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Wingdings" panose="05000000000000000000" pitchFamily="2" charset="2"/>
              <a:buChar char="ü"/>
            </a:pPr>
            <a:r>
              <a:rPr lang="ar-MA" sz="1800" dirty="0">
                <a:effectLst/>
                <a:latin typeface="Almarai Bold" pitchFamily="2" charset="-78"/>
                <a:ea typeface="Calibri" panose="020F0502020204030204" pitchFamily="34" charset="0"/>
                <a:cs typeface="Almarai Bold" pitchFamily="2" charset="-78"/>
              </a:rPr>
              <a:t>تنمية القيم والمهارات والقدرات</a:t>
            </a:r>
            <a:endParaRPr lang="fr-FR" sz="1800" dirty="0">
              <a:effectLst/>
              <a:latin typeface="Almarai Bold" pitchFamily="2" charset="-78"/>
              <a:ea typeface="Calibri" panose="020F0502020204030204" pitchFamily="34" charset="0"/>
              <a:cs typeface="Almarai Bold" pitchFamily="2" charset="-78"/>
            </a:endParaRPr>
          </a:p>
          <a:p>
            <a:pPr marL="1319213" marR="0" indent="-404813" algn="r" rt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Wingdings" panose="05000000000000000000" pitchFamily="2" charset="2"/>
              <a:buChar char="ü"/>
            </a:pPr>
            <a:r>
              <a:rPr lang="ar-MA" sz="1800" dirty="0">
                <a:effectLst/>
                <a:latin typeface="Almarai Bold" pitchFamily="2" charset="-78"/>
                <a:ea typeface="Calibri" panose="020F0502020204030204" pitchFamily="34" charset="0"/>
                <a:cs typeface="Almarai Bold" pitchFamily="2" charset="-78"/>
              </a:rPr>
              <a:t>تنمية الدكاء وقوة الملاحظة</a:t>
            </a:r>
            <a:endParaRPr lang="fr-FR" sz="1800" dirty="0">
              <a:effectLst/>
              <a:latin typeface="Almarai Bold" pitchFamily="2" charset="-78"/>
              <a:ea typeface="Calibri" panose="020F0502020204030204" pitchFamily="34" charset="0"/>
              <a:cs typeface="Almarai Bold" pitchFamily="2" charset="-78"/>
            </a:endParaRPr>
          </a:p>
          <a:p>
            <a:pPr marL="1319213" marR="0" indent="-404813" algn="r" rt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Wingdings" panose="05000000000000000000" pitchFamily="2" charset="2"/>
              <a:buChar char="ü"/>
            </a:pPr>
            <a:r>
              <a:rPr lang="ar-MA" sz="1800" dirty="0">
                <a:effectLst/>
                <a:latin typeface="Almarai Bold" pitchFamily="2" charset="-78"/>
                <a:ea typeface="Calibri" panose="020F0502020204030204" pitchFamily="34" charset="0"/>
                <a:cs typeface="Almarai Bold" pitchFamily="2" charset="-78"/>
              </a:rPr>
              <a:t>تنمية المهارات الحس حركية</a:t>
            </a:r>
            <a:r>
              <a:rPr lang="ar-MA" sz="1800" b="1" dirty="0">
                <a:effectLst/>
                <a:latin typeface="Almarai Bold" pitchFamily="2" charset="-78"/>
                <a:ea typeface="Calibri" panose="020F0502020204030204" pitchFamily="34" charset="0"/>
                <a:cs typeface="Almarai Bold" pitchFamily="2" charset="-78"/>
              </a:rPr>
              <a:t> </a:t>
            </a:r>
            <a:endParaRPr lang="fr-FR" sz="1800" dirty="0">
              <a:effectLst/>
              <a:latin typeface="Almarai Bold" pitchFamily="2" charset="-78"/>
              <a:ea typeface="Calibri" panose="020F0502020204030204" pitchFamily="34" charset="0"/>
              <a:cs typeface="Almarai Bold" pitchFamily="2" charset="-78"/>
            </a:endParaRPr>
          </a:p>
        </p:txBody>
      </p:sp>
      <p:sp>
        <p:nvSpPr>
          <p:cNvPr id="50" name="Rectangle: Rounded Corners 49">
            <a:extLst>
              <a:ext uri="{FF2B5EF4-FFF2-40B4-BE49-F238E27FC236}">
                <a16:creationId xmlns:a16="http://schemas.microsoft.com/office/drawing/2014/main" id="{A0D281CE-07EF-B05C-92C0-75023F6E56E0}"/>
              </a:ext>
            </a:extLst>
          </p:cNvPr>
          <p:cNvSpPr/>
          <p:nvPr/>
        </p:nvSpPr>
        <p:spPr>
          <a:xfrm>
            <a:off x="13244376" y="798658"/>
            <a:ext cx="2899225" cy="598990"/>
          </a:xfrm>
          <a:prstGeom prst="roundRect">
            <a:avLst/>
          </a:prstGeom>
          <a:solidFill>
            <a:srgbClr val="383D6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1800" b="1" dirty="0">
                <a:effectLst/>
                <a:latin typeface="Almarai Bold" pitchFamily="2" charset="-78"/>
                <a:ea typeface="Calibri" panose="020F0502020204030204" pitchFamily="34" charset="0"/>
                <a:cs typeface="Almarai Bold" pitchFamily="2" charset="-78"/>
              </a:rPr>
              <a:t>بيداغوجيا الدعم</a:t>
            </a:r>
          </a:p>
        </p:txBody>
      </p:sp>
      <p:sp>
        <p:nvSpPr>
          <p:cNvPr id="51" name="Oval 50">
            <a:extLst>
              <a:ext uri="{FF2B5EF4-FFF2-40B4-BE49-F238E27FC236}">
                <a16:creationId xmlns:a16="http://schemas.microsoft.com/office/drawing/2014/main" id="{32482D50-60EC-6867-A273-213C4E923DC2}"/>
              </a:ext>
            </a:extLst>
          </p:cNvPr>
          <p:cNvSpPr/>
          <p:nvPr/>
        </p:nvSpPr>
        <p:spPr>
          <a:xfrm>
            <a:off x="16799511" y="927348"/>
            <a:ext cx="273447" cy="273447"/>
          </a:xfrm>
          <a:prstGeom prst="ellipse">
            <a:avLst/>
          </a:prstGeom>
          <a:solidFill>
            <a:srgbClr val="383D63"/>
          </a:solidFill>
          <a:ln>
            <a:solidFill>
              <a:srgbClr val="383D6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66" name="Straight Connector 65">
            <a:extLst>
              <a:ext uri="{FF2B5EF4-FFF2-40B4-BE49-F238E27FC236}">
                <a16:creationId xmlns:a16="http://schemas.microsoft.com/office/drawing/2014/main" id="{49E377DA-A86E-584B-4B5D-9636A7B22059}"/>
              </a:ext>
            </a:extLst>
          </p:cNvPr>
          <p:cNvCxnSpPr/>
          <p:nvPr/>
        </p:nvCxnSpPr>
        <p:spPr>
          <a:xfrm flipH="1">
            <a:off x="16155680" y="1077149"/>
            <a:ext cx="917278" cy="0"/>
          </a:xfrm>
          <a:prstGeom prst="line">
            <a:avLst/>
          </a:prstGeom>
          <a:ln w="38100">
            <a:solidFill>
              <a:srgbClr val="383D6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Oval 70">
            <a:extLst>
              <a:ext uri="{FF2B5EF4-FFF2-40B4-BE49-F238E27FC236}">
                <a16:creationId xmlns:a16="http://schemas.microsoft.com/office/drawing/2014/main" id="{193D2829-DA6B-117A-BCA3-2FE71A4399EE}"/>
              </a:ext>
            </a:extLst>
          </p:cNvPr>
          <p:cNvSpPr/>
          <p:nvPr/>
        </p:nvSpPr>
        <p:spPr>
          <a:xfrm>
            <a:off x="16885750" y="1005410"/>
            <a:ext cx="101600" cy="101600"/>
          </a:xfrm>
          <a:prstGeom prst="ellipse">
            <a:avLst/>
          </a:prstGeom>
          <a:solidFill>
            <a:srgbClr val="9EA3B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CB65250F-A1B9-C0F5-723E-74E0A50A8FED}"/>
              </a:ext>
            </a:extLst>
          </p:cNvPr>
          <p:cNvSpPr/>
          <p:nvPr/>
        </p:nvSpPr>
        <p:spPr>
          <a:xfrm>
            <a:off x="1824973" y="8013789"/>
            <a:ext cx="9918339" cy="4452876"/>
          </a:xfrm>
          <a:prstGeom prst="rect">
            <a:avLst/>
          </a:prstGeom>
          <a:solidFill>
            <a:srgbClr val="9EA3B7"/>
          </a:solidFill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457200" marR="0" algn="r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</a:pPr>
            <a:r>
              <a:rPr lang="ar-MA" sz="1800" dirty="0">
                <a:effectLst/>
                <a:latin typeface="Almarai Bold" pitchFamily="2" charset="-78"/>
                <a:ea typeface="Calibri" panose="020F0502020204030204" pitchFamily="34" charset="0"/>
                <a:cs typeface="Almarai Bold" pitchFamily="2" charset="-78"/>
              </a:rPr>
              <a:t>هي بيداغوجيا تهدف الى جعل المتعلم يعيد استعمال مكتسباته وتعليماته السابقة في وضعيات الحياة اليومية قصد إعطاء دلالة ومعنى لها.</a:t>
            </a:r>
            <a:endParaRPr lang="fr-FR" sz="1800" dirty="0">
              <a:effectLst/>
              <a:latin typeface="Almarai Bold" pitchFamily="2" charset="-78"/>
              <a:ea typeface="Calibri" panose="020F0502020204030204" pitchFamily="34" charset="0"/>
              <a:cs typeface="Almarai Bold" pitchFamily="2" charset="-78"/>
            </a:endParaRPr>
          </a:p>
          <a:p>
            <a:pPr algn="r">
              <a:lnSpc>
                <a:spcPct val="200000"/>
              </a:lnSpc>
            </a:pPr>
            <a:r>
              <a:rPr lang="ar-MA" dirty="0">
                <a:latin typeface="Almarai Bold" pitchFamily="2" charset="-78"/>
                <a:ea typeface="Calibri" panose="020F0502020204030204" pitchFamily="34" charset="0"/>
                <a:cs typeface="Almarai Bold" pitchFamily="2" charset="-78"/>
              </a:rPr>
              <a:t>من أبرز أهدافها :</a:t>
            </a:r>
          </a:p>
          <a:p>
            <a:pPr marL="1084263" marR="0" indent="234950" algn="r" rt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Wingdings" panose="05000000000000000000" pitchFamily="2" charset="2"/>
              <a:buChar char="ü"/>
            </a:pPr>
            <a:r>
              <a:rPr lang="ar-MA" sz="1800" dirty="0">
                <a:effectLst/>
                <a:latin typeface="Almarai Bold" pitchFamily="2" charset="-78"/>
                <a:ea typeface="Calibri" panose="020F0502020204030204" pitchFamily="34" charset="0"/>
                <a:cs typeface="Almarai Bold" pitchFamily="2" charset="-78"/>
              </a:rPr>
              <a:t>إعطاء معنى </a:t>
            </a:r>
            <a:r>
              <a:rPr lang="ar-MA" sz="1800" dirty="0" err="1">
                <a:effectLst/>
                <a:latin typeface="Almarai Bold" pitchFamily="2" charset="-78"/>
                <a:ea typeface="Calibri" panose="020F0502020204030204" pitchFamily="34" charset="0"/>
                <a:cs typeface="Almarai Bold" pitchFamily="2" charset="-78"/>
              </a:rPr>
              <a:t>للتعلمات</a:t>
            </a:r>
            <a:r>
              <a:rPr lang="ar-MA" sz="1800" dirty="0">
                <a:effectLst/>
                <a:latin typeface="Almarai Bold" pitchFamily="2" charset="-78"/>
                <a:ea typeface="Calibri" panose="020F0502020204030204" pitchFamily="34" charset="0"/>
                <a:cs typeface="Almarai Bold" pitchFamily="2" charset="-78"/>
              </a:rPr>
              <a:t> من خلال استثمارها في سياقات الحياة اليومية. </a:t>
            </a:r>
            <a:endParaRPr lang="fr-FR" sz="1800" dirty="0">
              <a:effectLst/>
              <a:latin typeface="Almarai Bold" pitchFamily="2" charset="-78"/>
              <a:ea typeface="Calibri" panose="020F0502020204030204" pitchFamily="34" charset="0"/>
              <a:cs typeface="Almarai Bold" pitchFamily="2" charset="-78"/>
            </a:endParaRPr>
          </a:p>
          <a:p>
            <a:pPr marL="1084263" marR="0" indent="234950" algn="r" rt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Wingdings" panose="05000000000000000000" pitchFamily="2" charset="2"/>
              <a:buChar char="ü"/>
            </a:pPr>
            <a:r>
              <a:rPr lang="ar-MA" sz="1800" dirty="0">
                <a:effectLst/>
                <a:latin typeface="Almarai Bold" pitchFamily="2" charset="-78"/>
                <a:ea typeface="Calibri" panose="020F0502020204030204" pitchFamily="34" charset="0"/>
                <a:cs typeface="Almarai Bold" pitchFamily="2" charset="-78"/>
              </a:rPr>
              <a:t>تدريب المتعلمين على حل وضعيات ملموسة ومركبة .</a:t>
            </a:r>
            <a:endParaRPr lang="fr-FR" sz="1800" dirty="0">
              <a:effectLst/>
              <a:latin typeface="Almarai Bold" pitchFamily="2" charset="-78"/>
              <a:ea typeface="Calibri" panose="020F0502020204030204" pitchFamily="34" charset="0"/>
              <a:cs typeface="Almarai Bold" pitchFamily="2" charset="-78"/>
            </a:endParaRPr>
          </a:p>
          <a:p>
            <a:pPr marL="1084263" marR="0" indent="234950" algn="r" rt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Wingdings" panose="05000000000000000000" pitchFamily="2" charset="2"/>
              <a:buChar char="ü"/>
            </a:pPr>
            <a:r>
              <a:rPr lang="ar-MA" sz="1800" dirty="0">
                <a:effectLst/>
                <a:latin typeface="Almarai Bold" pitchFamily="2" charset="-78"/>
                <a:ea typeface="Calibri" panose="020F0502020204030204" pitchFamily="34" charset="0"/>
                <a:cs typeface="Almarai Bold" pitchFamily="2" charset="-78"/>
              </a:rPr>
              <a:t>اكتساب المتعلمين التكيف والملاحظة والتعلم الذا</a:t>
            </a:r>
            <a:r>
              <a:rPr lang="ar-MA" sz="1800" b="1" dirty="0">
                <a:effectLst/>
                <a:latin typeface="Almarai Bold" pitchFamily="2" charset="-78"/>
                <a:ea typeface="Calibri" panose="020F0502020204030204" pitchFamily="34" charset="0"/>
                <a:cs typeface="Almarai Bold" pitchFamily="2" charset="-78"/>
              </a:rPr>
              <a:t>تي .</a:t>
            </a:r>
            <a:endParaRPr lang="fr-FR" sz="1800" dirty="0">
              <a:effectLst/>
              <a:latin typeface="Almarai Bold" pitchFamily="2" charset="-78"/>
              <a:ea typeface="Calibri" panose="020F0502020204030204" pitchFamily="34" charset="0"/>
              <a:cs typeface="Almarai Bold" pitchFamily="2" charset="-78"/>
            </a:endParaRP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A57287BC-EA4A-8857-ABE6-0E212767E27B}"/>
              </a:ext>
            </a:extLst>
          </p:cNvPr>
          <p:cNvSpPr txBox="1"/>
          <p:nvPr/>
        </p:nvSpPr>
        <p:spPr>
          <a:xfrm>
            <a:off x="1789144" y="-4066729"/>
            <a:ext cx="9768420" cy="37971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ar-MA" dirty="0">
                <a:latin typeface="Almarai Bold" pitchFamily="2" charset="-78"/>
                <a:cs typeface="Almarai Bold" pitchFamily="2" charset="-78"/>
              </a:rPr>
              <a:t>يمكن القول  ان العلاقة  بين الديداكتيك و البيداغوجيا هي علاقة تكاملية  يتم فيها استثمار  مجموعة  من المعطيات  التي تروم خدمة  العملية  التعليمية التعلمية. </a:t>
            </a:r>
          </a:p>
          <a:p>
            <a:pPr algn="r">
              <a:lnSpc>
                <a:spcPct val="150000"/>
              </a:lnSpc>
            </a:pPr>
            <a:r>
              <a:rPr lang="ar-MA" sz="3600" b="1" dirty="0">
                <a:latin typeface="Hacen Casablanca Hd" panose="02000500000000000000" pitchFamily="2" charset="-78"/>
                <a:cs typeface="Hacen Casablanca Hd" panose="02000500000000000000" pitchFamily="2" charset="-78"/>
              </a:rPr>
              <a:t>الديداكتيك</a:t>
            </a:r>
            <a:r>
              <a:rPr lang="ar-MA" sz="2800" dirty="0">
                <a:latin typeface="Hacen Casablanca Hd" panose="02000500000000000000" pitchFamily="2" charset="-78"/>
                <a:cs typeface="Hacen Casablanca Hd" panose="02000500000000000000" pitchFamily="2" charset="-78"/>
              </a:rPr>
              <a:t> </a:t>
            </a:r>
            <a:r>
              <a:rPr lang="ar-MA" dirty="0">
                <a:latin typeface="Almarai Bold" pitchFamily="2" charset="-78"/>
                <a:cs typeface="Almarai Bold" pitchFamily="2" charset="-78"/>
              </a:rPr>
              <a:t> : دراسة العلمية لتنظيم وضعيات التعلم التي تتطلب جملة  من الشروط الدقيقة منها بالأساس  الالتزام بالمنهج العلمي  في وضع الفرضيات و صياغتها  و التأكد من  صحتها  عن طريق  الاختبار و التجريب .</a:t>
            </a:r>
          </a:p>
          <a:p>
            <a:pPr algn="r">
              <a:lnSpc>
                <a:spcPct val="150000"/>
              </a:lnSpc>
            </a:pPr>
            <a:r>
              <a:rPr lang="ar-MA" sz="3600" dirty="0">
                <a:latin typeface="Hacen Casablanca Hd" panose="02000500000000000000" pitchFamily="2" charset="-78"/>
                <a:cs typeface="Hacen Casablanca Hd" panose="02000500000000000000" pitchFamily="2" charset="-78"/>
              </a:rPr>
              <a:t>البيداغوجيا</a:t>
            </a:r>
            <a:r>
              <a:rPr lang="ar-MA" dirty="0">
                <a:latin typeface="Almarai Bold" pitchFamily="2" charset="-78"/>
                <a:cs typeface="Almarai Bold" pitchFamily="2" charset="-78"/>
              </a:rPr>
              <a:t>  : تستند الى مجموعة من النظريات  و المبادئ  و تهتم  بنقل المفاهيم  الى المتعلمين  و مساعدتهم  على اكتساب  المعارف . </a:t>
            </a:r>
            <a:endParaRPr lang="fr-FR" dirty="0">
              <a:latin typeface="Almarai Bold" pitchFamily="2" charset="-78"/>
              <a:cs typeface="Almarai Bold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69661052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>
        <p159:morph option="byObject"/>
      </p:transition>
    </mc:Choice>
    <mc:Fallback xmlns="">
      <p:transition spd="slow" advClick="0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EB82E4-AF2D-E6B6-27EB-211E456DF5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A2E79AE4-1A9B-83C6-D03E-3C851E385F8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1"/>
            <a:ext cx="12192000" cy="6857999"/>
          </a:xfrm>
          <a:prstGeom prst="rect">
            <a:avLst/>
          </a:prstGeom>
          <a:solidFill>
            <a:srgbClr val="ED7D31">
              <a:alpha val="17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625269FA-B4B7-62FB-B06B-22BC4E24BE63}"/>
              </a:ext>
            </a:extLst>
          </p:cNvPr>
          <p:cNvGrpSpPr/>
          <p:nvPr/>
        </p:nvGrpSpPr>
        <p:grpSpPr>
          <a:xfrm>
            <a:off x="3911712" y="55409"/>
            <a:ext cx="8280284" cy="599002"/>
            <a:chOff x="2769083" y="1544828"/>
            <a:chExt cx="7885497" cy="599002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B5024EED-C579-3A1A-DEC8-44ED8A4FCBFE}"/>
                </a:ext>
              </a:extLst>
            </p:cNvPr>
            <p:cNvGrpSpPr/>
            <p:nvPr/>
          </p:nvGrpSpPr>
          <p:grpSpPr>
            <a:xfrm>
              <a:off x="2769083" y="1544828"/>
              <a:ext cx="7885497" cy="599002"/>
              <a:chOff x="1944303" y="3127317"/>
              <a:chExt cx="7885497" cy="599002"/>
            </a:xfrm>
          </p:grpSpPr>
          <p:sp>
            <p:nvSpPr>
              <p:cNvPr id="7" name="Freeform: Shape 6">
                <a:extLst>
                  <a:ext uri="{FF2B5EF4-FFF2-40B4-BE49-F238E27FC236}">
                    <a16:creationId xmlns:a16="http://schemas.microsoft.com/office/drawing/2014/main" id="{189B2298-9327-9C7F-F196-54D85333B7E7}"/>
                  </a:ext>
                </a:extLst>
              </p:cNvPr>
              <p:cNvSpPr/>
              <p:nvPr/>
            </p:nvSpPr>
            <p:spPr>
              <a:xfrm>
                <a:off x="7425740" y="3127317"/>
                <a:ext cx="2404060" cy="598990"/>
              </a:xfrm>
              <a:custGeom>
                <a:avLst/>
                <a:gdLst>
                  <a:gd name="connsiteX0" fmla="*/ 594504 w 5503372"/>
                  <a:gd name="connsiteY0" fmla="*/ 0 h 598990"/>
                  <a:gd name="connsiteX1" fmla="*/ 5503372 w 5503372"/>
                  <a:gd name="connsiteY1" fmla="*/ 0 h 598990"/>
                  <a:gd name="connsiteX2" fmla="*/ 5503372 w 5503372"/>
                  <a:gd name="connsiteY2" fmla="*/ 598990 h 598990"/>
                  <a:gd name="connsiteX3" fmla="*/ 0 w 5503372"/>
                  <a:gd name="connsiteY3" fmla="*/ 598990 h 598990"/>
                  <a:gd name="connsiteX4" fmla="*/ 0 w 5503372"/>
                  <a:gd name="connsiteY4" fmla="*/ 594504 h 5989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03372" h="598990">
                    <a:moveTo>
                      <a:pt x="594504" y="0"/>
                    </a:moveTo>
                    <a:lnTo>
                      <a:pt x="5503372" y="0"/>
                    </a:lnTo>
                    <a:lnTo>
                      <a:pt x="5503372" y="598990"/>
                    </a:lnTo>
                    <a:lnTo>
                      <a:pt x="0" y="598990"/>
                    </a:lnTo>
                    <a:lnTo>
                      <a:pt x="0" y="594504"/>
                    </a:lnTo>
                    <a:close/>
                  </a:path>
                </a:pathLst>
              </a:custGeom>
              <a:solidFill>
                <a:srgbClr val="9EA3B7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lvl="1" algn="ctr"/>
                <a:endParaRPr lang="fr-FR" dirty="0">
                  <a:latin typeface="Almarai Bold" pitchFamily="2" charset="-78"/>
                  <a:cs typeface="Almarai Bold" pitchFamily="2" charset="-78"/>
                </a:endParaRPr>
              </a:p>
            </p:txBody>
          </p:sp>
          <p:sp>
            <p:nvSpPr>
              <p:cNvPr id="12" name="Freeform: Shape 11">
                <a:extLst>
                  <a:ext uri="{FF2B5EF4-FFF2-40B4-BE49-F238E27FC236}">
                    <a16:creationId xmlns:a16="http://schemas.microsoft.com/office/drawing/2014/main" id="{FB5009BF-06DF-6F34-F745-7E1CACC4E3B1}"/>
                  </a:ext>
                </a:extLst>
              </p:cNvPr>
              <p:cNvSpPr/>
              <p:nvPr/>
            </p:nvSpPr>
            <p:spPr>
              <a:xfrm rot="10800000">
                <a:off x="1944303" y="3127329"/>
                <a:ext cx="6268116" cy="598990"/>
              </a:xfrm>
              <a:custGeom>
                <a:avLst/>
                <a:gdLst>
                  <a:gd name="connsiteX0" fmla="*/ 594504 w 5503372"/>
                  <a:gd name="connsiteY0" fmla="*/ 0 h 598990"/>
                  <a:gd name="connsiteX1" fmla="*/ 5503372 w 5503372"/>
                  <a:gd name="connsiteY1" fmla="*/ 0 h 598990"/>
                  <a:gd name="connsiteX2" fmla="*/ 5503372 w 5503372"/>
                  <a:gd name="connsiteY2" fmla="*/ 598990 h 598990"/>
                  <a:gd name="connsiteX3" fmla="*/ 0 w 5503372"/>
                  <a:gd name="connsiteY3" fmla="*/ 598990 h 598990"/>
                  <a:gd name="connsiteX4" fmla="*/ 0 w 5503372"/>
                  <a:gd name="connsiteY4" fmla="*/ 594504 h 5989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03372" h="598990">
                    <a:moveTo>
                      <a:pt x="594504" y="0"/>
                    </a:moveTo>
                    <a:lnTo>
                      <a:pt x="5503372" y="0"/>
                    </a:lnTo>
                    <a:lnTo>
                      <a:pt x="5503372" y="598990"/>
                    </a:lnTo>
                    <a:lnTo>
                      <a:pt x="0" y="598990"/>
                    </a:lnTo>
                    <a:lnTo>
                      <a:pt x="0" y="594504"/>
                    </a:lnTo>
                    <a:close/>
                  </a:path>
                </a:pathLst>
              </a:custGeom>
              <a:solidFill>
                <a:srgbClr val="383D63"/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39700" h="139700" prst="divot"/>
              </a:sp3d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fr-FR" dirty="0"/>
              </a:p>
            </p:txBody>
          </p:sp>
        </p:grp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D35DCF76-BB29-F9EF-DD38-27186537EE8F}"/>
                </a:ext>
              </a:extLst>
            </p:cNvPr>
            <p:cNvSpPr txBox="1"/>
            <p:nvPr/>
          </p:nvSpPr>
          <p:spPr>
            <a:xfrm>
              <a:off x="4862195" y="1619250"/>
              <a:ext cx="320675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1" algn="r"/>
              <a:r>
                <a:rPr lang="ar-MA" dirty="0">
                  <a:solidFill>
                    <a:schemeClr val="bg1"/>
                  </a:solidFill>
                  <a:latin typeface="Almarai Bold" pitchFamily="2" charset="-78"/>
                  <a:cs typeface="Almarai Bold" pitchFamily="2" charset="-78"/>
                </a:rPr>
                <a:t>البيداغوجيا </a:t>
              </a:r>
              <a:r>
                <a:rPr lang="ar-MA" sz="1800" b="0" dirty="0">
                  <a:solidFill>
                    <a:srgbClr val="E3E3E3"/>
                  </a:solidFill>
                  <a:effectLst/>
                  <a:latin typeface="Almarai Bold" pitchFamily="2" charset="-78"/>
                  <a:ea typeface="Calibri" panose="020F0502020204030204" pitchFamily="34" charset="0"/>
                  <a:cs typeface="Almarai Bold" pitchFamily="2" charset="-78"/>
                </a:rPr>
                <a:t>و أنواعها </a:t>
              </a:r>
              <a:endParaRPr lang="fr-FR" dirty="0">
                <a:solidFill>
                  <a:schemeClr val="bg1"/>
                </a:solidFill>
                <a:latin typeface="Almarai Bold" pitchFamily="2" charset="-78"/>
                <a:cs typeface="Almarai Bold" pitchFamily="2" charset="-78"/>
              </a:endParaRP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F2F36E12-7F14-625B-C13E-450CC7377AB6}"/>
              </a:ext>
            </a:extLst>
          </p:cNvPr>
          <p:cNvGrpSpPr/>
          <p:nvPr/>
        </p:nvGrpSpPr>
        <p:grpSpPr>
          <a:xfrm>
            <a:off x="-7135392" y="499163"/>
            <a:ext cx="7885497" cy="599002"/>
            <a:chOff x="2769083" y="1544828"/>
            <a:chExt cx="7885497" cy="599002"/>
          </a:xfrm>
        </p:grpSpPr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CA54A228-029E-A436-A35D-91D58004941F}"/>
                </a:ext>
              </a:extLst>
            </p:cNvPr>
            <p:cNvGrpSpPr/>
            <p:nvPr/>
          </p:nvGrpSpPr>
          <p:grpSpPr>
            <a:xfrm>
              <a:off x="2769083" y="1544828"/>
              <a:ext cx="7885497" cy="599002"/>
              <a:chOff x="1944303" y="3127317"/>
              <a:chExt cx="7885497" cy="599002"/>
            </a:xfrm>
          </p:grpSpPr>
          <p:sp>
            <p:nvSpPr>
              <p:cNvPr id="14" name="Freeform: Shape 13">
                <a:extLst>
                  <a:ext uri="{FF2B5EF4-FFF2-40B4-BE49-F238E27FC236}">
                    <a16:creationId xmlns:a16="http://schemas.microsoft.com/office/drawing/2014/main" id="{971346A6-0591-FD08-BC42-C4E8369F1C86}"/>
                  </a:ext>
                </a:extLst>
              </p:cNvPr>
              <p:cNvSpPr/>
              <p:nvPr/>
            </p:nvSpPr>
            <p:spPr>
              <a:xfrm>
                <a:off x="7425740" y="3127317"/>
                <a:ext cx="2404060" cy="598990"/>
              </a:xfrm>
              <a:custGeom>
                <a:avLst/>
                <a:gdLst>
                  <a:gd name="connsiteX0" fmla="*/ 594504 w 5503372"/>
                  <a:gd name="connsiteY0" fmla="*/ 0 h 598990"/>
                  <a:gd name="connsiteX1" fmla="*/ 5503372 w 5503372"/>
                  <a:gd name="connsiteY1" fmla="*/ 0 h 598990"/>
                  <a:gd name="connsiteX2" fmla="*/ 5503372 w 5503372"/>
                  <a:gd name="connsiteY2" fmla="*/ 598990 h 598990"/>
                  <a:gd name="connsiteX3" fmla="*/ 0 w 5503372"/>
                  <a:gd name="connsiteY3" fmla="*/ 598990 h 598990"/>
                  <a:gd name="connsiteX4" fmla="*/ 0 w 5503372"/>
                  <a:gd name="connsiteY4" fmla="*/ 594504 h 5989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03372" h="598990">
                    <a:moveTo>
                      <a:pt x="594504" y="0"/>
                    </a:moveTo>
                    <a:lnTo>
                      <a:pt x="5503372" y="0"/>
                    </a:lnTo>
                    <a:lnTo>
                      <a:pt x="5503372" y="598990"/>
                    </a:lnTo>
                    <a:lnTo>
                      <a:pt x="0" y="598990"/>
                    </a:lnTo>
                    <a:lnTo>
                      <a:pt x="0" y="594504"/>
                    </a:lnTo>
                    <a:close/>
                  </a:path>
                </a:pathLst>
              </a:custGeom>
              <a:solidFill>
                <a:srgbClr val="9EA3B7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lvl="4"/>
                <a:r>
                  <a:rPr lang="ar-MA" dirty="0">
                    <a:latin typeface="Almarai Bold" pitchFamily="2" charset="-78"/>
                    <a:cs typeface="Almarai Bold" pitchFamily="2" charset="-78"/>
                  </a:rPr>
                  <a:t>1</a:t>
                </a:r>
                <a:endParaRPr lang="fr-FR" dirty="0">
                  <a:latin typeface="Almarai Bold" pitchFamily="2" charset="-78"/>
                  <a:cs typeface="Almarai Bold" pitchFamily="2" charset="-78"/>
                </a:endParaRPr>
              </a:p>
            </p:txBody>
          </p:sp>
          <p:sp>
            <p:nvSpPr>
              <p:cNvPr id="15" name="Freeform: Shape 14">
                <a:extLst>
                  <a:ext uri="{FF2B5EF4-FFF2-40B4-BE49-F238E27FC236}">
                    <a16:creationId xmlns:a16="http://schemas.microsoft.com/office/drawing/2014/main" id="{78D87CCD-E026-DC40-611C-D4A78B0B1FAE}"/>
                  </a:ext>
                </a:extLst>
              </p:cNvPr>
              <p:cNvSpPr/>
              <p:nvPr/>
            </p:nvSpPr>
            <p:spPr>
              <a:xfrm rot="10800000">
                <a:off x="1944303" y="3127329"/>
                <a:ext cx="6268116" cy="598990"/>
              </a:xfrm>
              <a:custGeom>
                <a:avLst/>
                <a:gdLst>
                  <a:gd name="connsiteX0" fmla="*/ 594504 w 5503372"/>
                  <a:gd name="connsiteY0" fmla="*/ 0 h 598990"/>
                  <a:gd name="connsiteX1" fmla="*/ 5503372 w 5503372"/>
                  <a:gd name="connsiteY1" fmla="*/ 0 h 598990"/>
                  <a:gd name="connsiteX2" fmla="*/ 5503372 w 5503372"/>
                  <a:gd name="connsiteY2" fmla="*/ 598990 h 598990"/>
                  <a:gd name="connsiteX3" fmla="*/ 0 w 5503372"/>
                  <a:gd name="connsiteY3" fmla="*/ 598990 h 598990"/>
                  <a:gd name="connsiteX4" fmla="*/ 0 w 5503372"/>
                  <a:gd name="connsiteY4" fmla="*/ 594504 h 5989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03372" h="598990">
                    <a:moveTo>
                      <a:pt x="594504" y="0"/>
                    </a:moveTo>
                    <a:lnTo>
                      <a:pt x="5503372" y="0"/>
                    </a:lnTo>
                    <a:lnTo>
                      <a:pt x="5503372" y="598990"/>
                    </a:lnTo>
                    <a:lnTo>
                      <a:pt x="0" y="598990"/>
                    </a:lnTo>
                    <a:lnTo>
                      <a:pt x="0" y="594504"/>
                    </a:lnTo>
                    <a:close/>
                  </a:path>
                </a:pathLst>
              </a:custGeom>
              <a:solidFill>
                <a:srgbClr val="383D63"/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39700" h="139700" prst="divot"/>
              </a:sp3d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fr-FR" dirty="0"/>
              </a:p>
            </p:txBody>
          </p:sp>
        </p:grp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8EA35C00-8786-0F01-969E-DBA3CA1BFC5D}"/>
                </a:ext>
              </a:extLst>
            </p:cNvPr>
            <p:cNvSpPr txBox="1"/>
            <p:nvPr/>
          </p:nvSpPr>
          <p:spPr>
            <a:xfrm>
              <a:off x="5788025" y="1619250"/>
              <a:ext cx="320675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1" algn="ctr"/>
              <a:r>
                <a:rPr lang="ar-MA" dirty="0">
                  <a:solidFill>
                    <a:schemeClr val="bg1"/>
                  </a:solidFill>
                  <a:latin typeface="Almarai Bold" pitchFamily="2" charset="-78"/>
                  <a:cs typeface="Almarai Bold" pitchFamily="2" charset="-78"/>
                </a:rPr>
                <a:t>تمهيد</a:t>
              </a:r>
              <a:endParaRPr lang="fr-FR" dirty="0">
                <a:solidFill>
                  <a:schemeClr val="bg1"/>
                </a:solidFill>
                <a:latin typeface="Almarai Bold" pitchFamily="2" charset="-78"/>
                <a:cs typeface="Almarai Bold" pitchFamily="2" charset="-78"/>
              </a:endParaRP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1ECB0793-C08B-0795-2F7D-0635CC688028}"/>
              </a:ext>
            </a:extLst>
          </p:cNvPr>
          <p:cNvGrpSpPr/>
          <p:nvPr/>
        </p:nvGrpSpPr>
        <p:grpSpPr>
          <a:xfrm>
            <a:off x="-7269225" y="1514961"/>
            <a:ext cx="8019330" cy="599002"/>
            <a:chOff x="2882900" y="2560626"/>
            <a:chExt cx="7771680" cy="599002"/>
          </a:xfrm>
        </p:grpSpPr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92D0BA66-DFE4-B21C-B979-11636195A3D9}"/>
                </a:ext>
              </a:extLst>
            </p:cNvPr>
            <p:cNvGrpSpPr/>
            <p:nvPr/>
          </p:nvGrpSpPr>
          <p:grpSpPr>
            <a:xfrm>
              <a:off x="2971799" y="2560626"/>
              <a:ext cx="7682781" cy="599002"/>
              <a:chOff x="2147019" y="3127317"/>
              <a:chExt cx="7682781" cy="599002"/>
            </a:xfrm>
          </p:grpSpPr>
          <p:sp>
            <p:nvSpPr>
              <p:cNvPr id="19" name="Freeform: Shape 18">
                <a:extLst>
                  <a:ext uri="{FF2B5EF4-FFF2-40B4-BE49-F238E27FC236}">
                    <a16:creationId xmlns:a16="http://schemas.microsoft.com/office/drawing/2014/main" id="{DA07B45B-9059-F81E-4096-7433FFD34E59}"/>
                  </a:ext>
                </a:extLst>
              </p:cNvPr>
              <p:cNvSpPr/>
              <p:nvPr/>
            </p:nvSpPr>
            <p:spPr>
              <a:xfrm>
                <a:off x="7425740" y="3127317"/>
                <a:ext cx="2404060" cy="598990"/>
              </a:xfrm>
              <a:custGeom>
                <a:avLst/>
                <a:gdLst>
                  <a:gd name="connsiteX0" fmla="*/ 594504 w 5503372"/>
                  <a:gd name="connsiteY0" fmla="*/ 0 h 598990"/>
                  <a:gd name="connsiteX1" fmla="*/ 5503372 w 5503372"/>
                  <a:gd name="connsiteY1" fmla="*/ 0 h 598990"/>
                  <a:gd name="connsiteX2" fmla="*/ 5503372 w 5503372"/>
                  <a:gd name="connsiteY2" fmla="*/ 598990 h 598990"/>
                  <a:gd name="connsiteX3" fmla="*/ 0 w 5503372"/>
                  <a:gd name="connsiteY3" fmla="*/ 598990 h 598990"/>
                  <a:gd name="connsiteX4" fmla="*/ 0 w 5503372"/>
                  <a:gd name="connsiteY4" fmla="*/ 594504 h 5989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03372" h="598990">
                    <a:moveTo>
                      <a:pt x="594504" y="0"/>
                    </a:moveTo>
                    <a:lnTo>
                      <a:pt x="5503372" y="0"/>
                    </a:lnTo>
                    <a:lnTo>
                      <a:pt x="5503372" y="598990"/>
                    </a:lnTo>
                    <a:lnTo>
                      <a:pt x="0" y="598990"/>
                    </a:lnTo>
                    <a:lnTo>
                      <a:pt x="0" y="594504"/>
                    </a:lnTo>
                    <a:close/>
                  </a:path>
                </a:pathLst>
              </a:custGeom>
              <a:solidFill>
                <a:srgbClr val="9EA3B7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lvl="4"/>
                <a:r>
                  <a:rPr lang="ar-MA" dirty="0">
                    <a:latin typeface="Almarai Bold" pitchFamily="2" charset="-78"/>
                    <a:cs typeface="Almarai Bold" pitchFamily="2" charset="-78"/>
                  </a:rPr>
                  <a:t>2</a:t>
                </a:r>
                <a:endParaRPr lang="fr-FR" dirty="0">
                  <a:latin typeface="Almarai Bold" pitchFamily="2" charset="-78"/>
                  <a:cs typeface="Almarai Bold" pitchFamily="2" charset="-78"/>
                </a:endParaRPr>
              </a:p>
            </p:txBody>
          </p:sp>
          <p:sp>
            <p:nvSpPr>
              <p:cNvPr id="20" name="Freeform: Shape 19">
                <a:extLst>
                  <a:ext uri="{FF2B5EF4-FFF2-40B4-BE49-F238E27FC236}">
                    <a16:creationId xmlns:a16="http://schemas.microsoft.com/office/drawing/2014/main" id="{580012E2-DBAC-CBB8-FECC-7EF3CFD9979C}"/>
                  </a:ext>
                </a:extLst>
              </p:cNvPr>
              <p:cNvSpPr/>
              <p:nvPr/>
            </p:nvSpPr>
            <p:spPr>
              <a:xfrm rot="10800000">
                <a:off x="2147019" y="3127329"/>
                <a:ext cx="6065399" cy="598990"/>
              </a:xfrm>
              <a:custGeom>
                <a:avLst/>
                <a:gdLst>
                  <a:gd name="connsiteX0" fmla="*/ 594504 w 5503372"/>
                  <a:gd name="connsiteY0" fmla="*/ 0 h 598990"/>
                  <a:gd name="connsiteX1" fmla="*/ 5503372 w 5503372"/>
                  <a:gd name="connsiteY1" fmla="*/ 0 h 598990"/>
                  <a:gd name="connsiteX2" fmla="*/ 5503372 w 5503372"/>
                  <a:gd name="connsiteY2" fmla="*/ 598990 h 598990"/>
                  <a:gd name="connsiteX3" fmla="*/ 0 w 5503372"/>
                  <a:gd name="connsiteY3" fmla="*/ 598990 h 598990"/>
                  <a:gd name="connsiteX4" fmla="*/ 0 w 5503372"/>
                  <a:gd name="connsiteY4" fmla="*/ 594504 h 5989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03372" h="598990">
                    <a:moveTo>
                      <a:pt x="594504" y="0"/>
                    </a:moveTo>
                    <a:lnTo>
                      <a:pt x="5503372" y="0"/>
                    </a:lnTo>
                    <a:lnTo>
                      <a:pt x="5503372" y="598990"/>
                    </a:lnTo>
                    <a:lnTo>
                      <a:pt x="0" y="598990"/>
                    </a:lnTo>
                    <a:lnTo>
                      <a:pt x="0" y="594504"/>
                    </a:lnTo>
                    <a:close/>
                  </a:path>
                </a:pathLst>
              </a:custGeom>
              <a:solidFill>
                <a:srgbClr val="383D63"/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39700" h="139700" prst="divot"/>
              </a:sp3d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fr-FR"/>
              </a:p>
            </p:txBody>
          </p:sp>
        </p:grp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AA12C358-DCFA-A8A7-F1D0-7FC257CE52DC}"/>
                </a:ext>
              </a:extLst>
            </p:cNvPr>
            <p:cNvSpPr txBox="1"/>
            <p:nvPr/>
          </p:nvSpPr>
          <p:spPr>
            <a:xfrm>
              <a:off x="2882900" y="2621204"/>
              <a:ext cx="531963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ar-MA" sz="1800" b="0" dirty="0">
                  <a:solidFill>
                    <a:srgbClr val="E3E3E3"/>
                  </a:solidFill>
                  <a:effectLst/>
                  <a:latin typeface="Almarai Bold" pitchFamily="2" charset="-78"/>
                  <a:ea typeface="Calibri" panose="020F0502020204030204" pitchFamily="34" charset="0"/>
                  <a:cs typeface="Almarai Bold" pitchFamily="2" charset="-78"/>
                </a:rPr>
                <a:t>الديداكتيك و أنواعه </a:t>
              </a:r>
              <a:endParaRPr lang="fr-FR" dirty="0">
                <a:solidFill>
                  <a:schemeClr val="bg1"/>
                </a:solidFill>
                <a:latin typeface="Almarai Bold" pitchFamily="2" charset="-78"/>
                <a:cs typeface="Almarai Bold" pitchFamily="2" charset="-78"/>
              </a:endParaRP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5E61B499-1299-F9F4-681F-7D4F84C4B82B}"/>
              </a:ext>
            </a:extLst>
          </p:cNvPr>
          <p:cNvGrpSpPr/>
          <p:nvPr/>
        </p:nvGrpSpPr>
        <p:grpSpPr>
          <a:xfrm>
            <a:off x="-6533813" y="2591325"/>
            <a:ext cx="7885497" cy="599002"/>
            <a:chOff x="2769083" y="4592221"/>
            <a:chExt cx="7885497" cy="599002"/>
          </a:xfrm>
        </p:grpSpPr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1FF72A08-7001-DDBF-2B58-5B1E17299BCF}"/>
                </a:ext>
              </a:extLst>
            </p:cNvPr>
            <p:cNvGrpSpPr/>
            <p:nvPr/>
          </p:nvGrpSpPr>
          <p:grpSpPr>
            <a:xfrm>
              <a:off x="2769083" y="4592221"/>
              <a:ext cx="7885497" cy="599002"/>
              <a:chOff x="1944303" y="3127317"/>
              <a:chExt cx="7885497" cy="599002"/>
            </a:xfrm>
          </p:grpSpPr>
          <p:sp>
            <p:nvSpPr>
              <p:cNvPr id="27" name="Freeform: Shape 26">
                <a:extLst>
                  <a:ext uri="{FF2B5EF4-FFF2-40B4-BE49-F238E27FC236}">
                    <a16:creationId xmlns:a16="http://schemas.microsoft.com/office/drawing/2014/main" id="{CE8F10EC-8ACB-5B0E-D490-F79235282978}"/>
                  </a:ext>
                </a:extLst>
              </p:cNvPr>
              <p:cNvSpPr/>
              <p:nvPr/>
            </p:nvSpPr>
            <p:spPr>
              <a:xfrm>
                <a:off x="7425740" y="3127317"/>
                <a:ext cx="2404060" cy="598990"/>
              </a:xfrm>
              <a:custGeom>
                <a:avLst/>
                <a:gdLst>
                  <a:gd name="connsiteX0" fmla="*/ 594504 w 5503372"/>
                  <a:gd name="connsiteY0" fmla="*/ 0 h 598990"/>
                  <a:gd name="connsiteX1" fmla="*/ 5503372 w 5503372"/>
                  <a:gd name="connsiteY1" fmla="*/ 0 h 598990"/>
                  <a:gd name="connsiteX2" fmla="*/ 5503372 w 5503372"/>
                  <a:gd name="connsiteY2" fmla="*/ 598990 h 598990"/>
                  <a:gd name="connsiteX3" fmla="*/ 0 w 5503372"/>
                  <a:gd name="connsiteY3" fmla="*/ 598990 h 598990"/>
                  <a:gd name="connsiteX4" fmla="*/ 0 w 5503372"/>
                  <a:gd name="connsiteY4" fmla="*/ 594504 h 5989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03372" h="598990">
                    <a:moveTo>
                      <a:pt x="594504" y="0"/>
                    </a:moveTo>
                    <a:lnTo>
                      <a:pt x="5503372" y="0"/>
                    </a:lnTo>
                    <a:lnTo>
                      <a:pt x="5503372" y="598990"/>
                    </a:lnTo>
                    <a:lnTo>
                      <a:pt x="0" y="598990"/>
                    </a:lnTo>
                    <a:lnTo>
                      <a:pt x="0" y="594504"/>
                    </a:lnTo>
                    <a:close/>
                  </a:path>
                </a:pathLst>
              </a:custGeom>
              <a:solidFill>
                <a:srgbClr val="9EA3B7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lvl="4" algn="ctr"/>
                <a:r>
                  <a:rPr lang="ar-MA" dirty="0">
                    <a:latin typeface="Almarai Bold" pitchFamily="2" charset="-78"/>
                    <a:cs typeface="Almarai Bold" pitchFamily="2" charset="-78"/>
                  </a:rPr>
                  <a:t>3</a:t>
                </a:r>
                <a:endParaRPr lang="fr-FR" dirty="0">
                  <a:latin typeface="Almarai Bold" pitchFamily="2" charset="-78"/>
                  <a:cs typeface="Almarai Bold" pitchFamily="2" charset="-78"/>
                </a:endParaRPr>
              </a:p>
            </p:txBody>
          </p:sp>
          <p:sp>
            <p:nvSpPr>
              <p:cNvPr id="28" name="Freeform: Shape 27">
                <a:extLst>
                  <a:ext uri="{FF2B5EF4-FFF2-40B4-BE49-F238E27FC236}">
                    <a16:creationId xmlns:a16="http://schemas.microsoft.com/office/drawing/2014/main" id="{B46892F5-ED22-4778-F8A7-4755D22454D9}"/>
                  </a:ext>
                </a:extLst>
              </p:cNvPr>
              <p:cNvSpPr/>
              <p:nvPr/>
            </p:nvSpPr>
            <p:spPr>
              <a:xfrm rot="10800000">
                <a:off x="1944303" y="3127329"/>
                <a:ext cx="6268116" cy="598990"/>
              </a:xfrm>
              <a:custGeom>
                <a:avLst/>
                <a:gdLst>
                  <a:gd name="connsiteX0" fmla="*/ 594504 w 5503372"/>
                  <a:gd name="connsiteY0" fmla="*/ 0 h 598990"/>
                  <a:gd name="connsiteX1" fmla="*/ 5503372 w 5503372"/>
                  <a:gd name="connsiteY1" fmla="*/ 0 h 598990"/>
                  <a:gd name="connsiteX2" fmla="*/ 5503372 w 5503372"/>
                  <a:gd name="connsiteY2" fmla="*/ 598990 h 598990"/>
                  <a:gd name="connsiteX3" fmla="*/ 0 w 5503372"/>
                  <a:gd name="connsiteY3" fmla="*/ 598990 h 598990"/>
                  <a:gd name="connsiteX4" fmla="*/ 0 w 5503372"/>
                  <a:gd name="connsiteY4" fmla="*/ 594504 h 5989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03372" h="598990">
                    <a:moveTo>
                      <a:pt x="594504" y="0"/>
                    </a:moveTo>
                    <a:lnTo>
                      <a:pt x="5503372" y="0"/>
                    </a:lnTo>
                    <a:lnTo>
                      <a:pt x="5503372" y="598990"/>
                    </a:lnTo>
                    <a:lnTo>
                      <a:pt x="0" y="598990"/>
                    </a:lnTo>
                    <a:lnTo>
                      <a:pt x="0" y="594504"/>
                    </a:lnTo>
                    <a:close/>
                  </a:path>
                </a:pathLst>
              </a:custGeom>
              <a:solidFill>
                <a:srgbClr val="383D63"/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39700" h="139700" prst="divot"/>
              </a:sp3d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fr-FR"/>
              </a:p>
            </p:txBody>
          </p:sp>
        </p:grp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649F0A36-D9E2-A46A-5AD6-5D96AC0B353F}"/>
                </a:ext>
              </a:extLst>
            </p:cNvPr>
            <p:cNvSpPr txBox="1"/>
            <p:nvPr/>
          </p:nvSpPr>
          <p:spPr>
            <a:xfrm>
              <a:off x="2769083" y="4707050"/>
              <a:ext cx="535531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1" algn="r"/>
              <a:r>
                <a:rPr lang="ar-MA" dirty="0">
                  <a:solidFill>
                    <a:schemeClr val="bg1"/>
                  </a:solidFill>
                  <a:latin typeface="Almarai Bold" pitchFamily="2" charset="-78"/>
                  <a:cs typeface="Almarai Bold" pitchFamily="2" charset="-78"/>
                </a:rPr>
                <a:t>البيداغوجيا </a:t>
              </a:r>
              <a:r>
                <a:rPr lang="ar-MA" sz="1800" b="0" dirty="0">
                  <a:solidFill>
                    <a:srgbClr val="E3E3E3"/>
                  </a:solidFill>
                  <a:effectLst/>
                  <a:latin typeface="Almarai Bold" pitchFamily="2" charset="-78"/>
                  <a:ea typeface="Calibri" panose="020F0502020204030204" pitchFamily="34" charset="0"/>
                  <a:cs typeface="Almarai Bold" pitchFamily="2" charset="-78"/>
                </a:rPr>
                <a:t>و أنواعها </a:t>
              </a:r>
              <a:endParaRPr lang="fr-FR" dirty="0">
                <a:solidFill>
                  <a:schemeClr val="bg1"/>
                </a:solidFill>
                <a:latin typeface="Almarai Bold" pitchFamily="2" charset="-78"/>
                <a:cs typeface="Almarai Bold" pitchFamily="2" charset="-78"/>
              </a:endParaRP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FA4D05F2-EF2E-BAA7-E480-2EF6F71D57DC}"/>
              </a:ext>
            </a:extLst>
          </p:cNvPr>
          <p:cNvGrpSpPr/>
          <p:nvPr/>
        </p:nvGrpSpPr>
        <p:grpSpPr>
          <a:xfrm>
            <a:off x="-7135392" y="3537191"/>
            <a:ext cx="7885497" cy="599002"/>
            <a:chOff x="2769083" y="4592221"/>
            <a:chExt cx="7885497" cy="599002"/>
          </a:xfrm>
        </p:grpSpPr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BB600968-2CE6-E6F9-841E-B81B9E868489}"/>
                </a:ext>
              </a:extLst>
            </p:cNvPr>
            <p:cNvGrpSpPr/>
            <p:nvPr/>
          </p:nvGrpSpPr>
          <p:grpSpPr>
            <a:xfrm>
              <a:off x="2769083" y="4592221"/>
              <a:ext cx="7885497" cy="599002"/>
              <a:chOff x="1944303" y="3127317"/>
              <a:chExt cx="7885497" cy="599002"/>
            </a:xfrm>
          </p:grpSpPr>
          <p:sp>
            <p:nvSpPr>
              <p:cNvPr id="33" name="Freeform: Shape 32">
                <a:extLst>
                  <a:ext uri="{FF2B5EF4-FFF2-40B4-BE49-F238E27FC236}">
                    <a16:creationId xmlns:a16="http://schemas.microsoft.com/office/drawing/2014/main" id="{79C5FD30-071D-A745-BC4B-44E7A6F67E4A}"/>
                  </a:ext>
                </a:extLst>
              </p:cNvPr>
              <p:cNvSpPr/>
              <p:nvPr/>
            </p:nvSpPr>
            <p:spPr>
              <a:xfrm>
                <a:off x="7425740" y="3127317"/>
                <a:ext cx="2404060" cy="598990"/>
              </a:xfrm>
              <a:custGeom>
                <a:avLst/>
                <a:gdLst>
                  <a:gd name="connsiteX0" fmla="*/ 594504 w 5503372"/>
                  <a:gd name="connsiteY0" fmla="*/ 0 h 598990"/>
                  <a:gd name="connsiteX1" fmla="*/ 5503372 w 5503372"/>
                  <a:gd name="connsiteY1" fmla="*/ 0 h 598990"/>
                  <a:gd name="connsiteX2" fmla="*/ 5503372 w 5503372"/>
                  <a:gd name="connsiteY2" fmla="*/ 598990 h 598990"/>
                  <a:gd name="connsiteX3" fmla="*/ 0 w 5503372"/>
                  <a:gd name="connsiteY3" fmla="*/ 598990 h 598990"/>
                  <a:gd name="connsiteX4" fmla="*/ 0 w 5503372"/>
                  <a:gd name="connsiteY4" fmla="*/ 594504 h 5989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03372" h="598990">
                    <a:moveTo>
                      <a:pt x="594504" y="0"/>
                    </a:moveTo>
                    <a:lnTo>
                      <a:pt x="5503372" y="0"/>
                    </a:lnTo>
                    <a:lnTo>
                      <a:pt x="5503372" y="598990"/>
                    </a:lnTo>
                    <a:lnTo>
                      <a:pt x="0" y="598990"/>
                    </a:lnTo>
                    <a:lnTo>
                      <a:pt x="0" y="594504"/>
                    </a:lnTo>
                    <a:close/>
                  </a:path>
                </a:pathLst>
              </a:custGeom>
              <a:solidFill>
                <a:srgbClr val="9EA3B7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lvl="3" algn="ctr"/>
                <a:r>
                  <a:rPr lang="ar-MA" dirty="0">
                    <a:latin typeface="Almarai Bold" pitchFamily="2" charset="-78"/>
                    <a:cs typeface="Almarai Bold" pitchFamily="2" charset="-78"/>
                  </a:rPr>
                  <a:t>4</a:t>
                </a:r>
                <a:endParaRPr lang="fr-FR" dirty="0">
                  <a:latin typeface="Almarai Bold" pitchFamily="2" charset="-78"/>
                  <a:cs typeface="Almarai Bold" pitchFamily="2" charset="-78"/>
                </a:endParaRPr>
              </a:p>
            </p:txBody>
          </p:sp>
          <p:sp>
            <p:nvSpPr>
              <p:cNvPr id="34" name="Freeform: Shape 33">
                <a:extLst>
                  <a:ext uri="{FF2B5EF4-FFF2-40B4-BE49-F238E27FC236}">
                    <a16:creationId xmlns:a16="http://schemas.microsoft.com/office/drawing/2014/main" id="{E7D1465E-22D1-DD43-530A-723CD1328243}"/>
                  </a:ext>
                </a:extLst>
              </p:cNvPr>
              <p:cNvSpPr/>
              <p:nvPr/>
            </p:nvSpPr>
            <p:spPr>
              <a:xfrm rot="10800000">
                <a:off x="1944303" y="3127329"/>
                <a:ext cx="6268116" cy="598990"/>
              </a:xfrm>
              <a:custGeom>
                <a:avLst/>
                <a:gdLst>
                  <a:gd name="connsiteX0" fmla="*/ 594504 w 5503372"/>
                  <a:gd name="connsiteY0" fmla="*/ 0 h 598990"/>
                  <a:gd name="connsiteX1" fmla="*/ 5503372 w 5503372"/>
                  <a:gd name="connsiteY1" fmla="*/ 0 h 598990"/>
                  <a:gd name="connsiteX2" fmla="*/ 5503372 w 5503372"/>
                  <a:gd name="connsiteY2" fmla="*/ 598990 h 598990"/>
                  <a:gd name="connsiteX3" fmla="*/ 0 w 5503372"/>
                  <a:gd name="connsiteY3" fmla="*/ 598990 h 598990"/>
                  <a:gd name="connsiteX4" fmla="*/ 0 w 5503372"/>
                  <a:gd name="connsiteY4" fmla="*/ 594504 h 5989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03372" h="598990">
                    <a:moveTo>
                      <a:pt x="594504" y="0"/>
                    </a:moveTo>
                    <a:lnTo>
                      <a:pt x="5503372" y="0"/>
                    </a:lnTo>
                    <a:lnTo>
                      <a:pt x="5503372" y="598990"/>
                    </a:lnTo>
                    <a:lnTo>
                      <a:pt x="0" y="598990"/>
                    </a:lnTo>
                    <a:lnTo>
                      <a:pt x="0" y="594504"/>
                    </a:lnTo>
                    <a:close/>
                  </a:path>
                </a:pathLst>
              </a:custGeom>
              <a:solidFill>
                <a:srgbClr val="383D63"/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39700" h="139700" prst="divot"/>
              </a:sp3d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fr-FR"/>
              </a:p>
            </p:txBody>
          </p:sp>
        </p:grp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7FEE0AEC-62C2-6EA5-DCE2-3E18F0B85131}"/>
                </a:ext>
              </a:extLst>
            </p:cNvPr>
            <p:cNvSpPr txBox="1"/>
            <p:nvPr/>
          </p:nvSpPr>
          <p:spPr>
            <a:xfrm>
              <a:off x="2769083" y="4707050"/>
              <a:ext cx="535531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1" algn="r"/>
              <a:r>
                <a:rPr lang="ar-MA" dirty="0">
                  <a:solidFill>
                    <a:schemeClr val="bg1"/>
                  </a:solidFill>
                  <a:latin typeface="Almarai Bold" pitchFamily="2" charset="-78"/>
                  <a:cs typeface="Almarai Bold" pitchFamily="2" charset="-78"/>
                </a:rPr>
                <a:t>العلاقة بين </a:t>
              </a:r>
              <a:r>
                <a:rPr lang="ar-MA" sz="1800" b="0" dirty="0">
                  <a:solidFill>
                    <a:srgbClr val="E3E3E3"/>
                  </a:solidFill>
                  <a:effectLst/>
                  <a:latin typeface="Almarai Bold" pitchFamily="2" charset="-78"/>
                  <a:ea typeface="Calibri" panose="020F0502020204030204" pitchFamily="34" charset="0"/>
                  <a:cs typeface="Almarai Bold" pitchFamily="2" charset="-78"/>
                </a:rPr>
                <a:t>الديداكتيك و </a:t>
              </a:r>
              <a:r>
                <a:rPr lang="ar-MA" dirty="0">
                  <a:solidFill>
                    <a:schemeClr val="bg1"/>
                  </a:solidFill>
                  <a:latin typeface="Almarai Bold" pitchFamily="2" charset="-78"/>
                  <a:cs typeface="Almarai Bold" pitchFamily="2" charset="-78"/>
                </a:rPr>
                <a:t>البيداغوجيا</a:t>
              </a:r>
              <a:endParaRPr lang="fr-FR" dirty="0">
                <a:solidFill>
                  <a:schemeClr val="bg1"/>
                </a:solidFill>
                <a:latin typeface="Almarai Bold" pitchFamily="2" charset="-78"/>
                <a:cs typeface="Almarai Bold" pitchFamily="2" charset="-78"/>
              </a:endParaRPr>
            </a:p>
          </p:txBody>
        </p:sp>
      </p:grpSp>
      <p:sp>
        <p:nvSpPr>
          <p:cNvPr id="38" name="Rectangle: Rounded Corners 37">
            <a:extLst>
              <a:ext uri="{FF2B5EF4-FFF2-40B4-BE49-F238E27FC236}">
                <a16:creationId xmlns:a16="http://schemas.microsoft.com/office/drawing/2014/main" id="{AA8E8CEE-3A58-03EF-1923-81438A2C663B}"/>
              </a:ext>
            </a:extLst>
          </p:cNvPr>
          <p:cNvSpPr/>
          <p:nvPr/>
        </p:nvSpPr>
        <p:spPr>
          <a:xfrm>
            <a:off x="7852566" y="836840"/>
            <a:ext cx="2899225" cy="598990"/>
          </a:xfrm>
          <a:prstGeom prst="roundRect">
            <a:avLst/>
          </a:prstGeom>
          <a:solidFill>
            <a:srgbClr val="383D6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1800" b="1" dirty="0">
                <a:effectLst/>
                <a:latin typeface="Almarai Bold" pitchFamily="2" charset="-78"/>
                <a:ea typeface="Calibri" panose="020F0502020204030204" pitchFamily="34" charset="0"/>
                <a:cs typeface="Almarai Bold" pitchFamily="2" charset="-78"/>
              </a:rPr>
              <a:t>بيداغوجيا الدعم</a:t>
            </a:r>
          </a:p>
        </p:txBody>
      </p:sp>
      <p:sp>
        <p:nvSpPr>
          <p:cNvPr id="49" name="Oval 48">
            <a:extLst>
              <a:ext uri="{FF2B5EF4-FFF2-40B4-BE49-F238E27FC236}">
                <a16:creationId xmlns:a16="http://schemas.microsoft.com/office/drawing/2014/main" id="{3A74F417-1CC1-A14F-80F4-5EF9A09FB1D0}"/>
              </a:ext>
            </a:extLst>
          </p:cNvPr>
          <p:cNvSpPr/>
          <p:nvPr/>
        </p:nvSpPr>
        <p:spPr>
          <a:xfrm>
            <a:off x="11407701" y="965530"/>
            <a:ext cx="273447" cy="273447"/>
          </a:xfrm>
          <a:prstGeom prst="ellipse">
            <a:avLst/>
          </a:prstGeom>
          <a:solidFill>
            <a:srgbClr val="383D63"/>
          </a:solidFill>
          <a:ln>
            <a:solidFill>
              <a:srgbClr val="383D6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58" name="Straight Connector 57">
            <a:extLst>
              <a:ext uri="{FF2B5EF4-FFF2-40B4-BE49-F238E27FC236}">
                <a16:creationId xmlns:a16="http://schemas.microsoft.com/office/drawing/2014/main" id="{4644A871-47E6-AA1D-5FC0-848E4D89161E}"/>
              </a:ext>
            </a:extLst>
          </p:cNvPr>
          <p:cNvCxnSpPr/>
          <p:nvPr/>
        </p:nvCxnSpPr>
        <p:spPr>
          <a:xfrm flipH="1">
            <a:off x="10763870" y="1115331"/>
            <a:ext cx="917278" cy="0"/>
          </a:xfrm>
          <a:prstGeom prst="line">
            <a:avLst/>
          </a:prstGeom>
          <a:ln w="38100">
            <a:solidFill>
              <a:srgbClr val="383D6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Oval 60">
            <a:extLst>
              <a:ext uri="{FF2B5EF4-FFF2-40B4-BE49-F238E27FC236}">
                <a16:creationId xmlns:a16="http://schemas.microsoft.com/office/drawing/2014/main" id="{B14112ED-AC40-606A-49B5-48183EFBB717}"/>
              </a:ext>
            </a:extLst>
          </p:cNvPr>
          <p:cNvSpPr/>
          <p:nvPr/>
        </p:nvSpPr>
        <p:spPr>
          <a:xfrm>
            <a:off x="11493940" y="1043592"/>
            <a:ext cx="101600" cy="101600"/>
          </a:xfrm>
          <a:prstGeom prst="ellipse">
            <a:avLst/>
          </a:prstGeom>
          <a:solidFill>
            <a:srgbClr val="9EA3B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76" name="Group 75">
            <a:extLst>
              <a:ext uri="{FF2B5EF4-FFF2-40B4-BE49-F238E27FC236}">
                <a16:creationId xmlns:a16="http://schemas.microsoft.com/office/drawing/2014/main" id="{DB6297CC-46E1-FCDA-16AD-5689B141DF84}"/>
              </a:ext>
            </a:extLst>
          </p:cNvPr>
          <p:cNvGrpSpPr>
            <a:grpSpLocks/>
          </p:cNvGrpSpPr>
          <p:nvPr/>
        </p:nvGrpSpPr>
        <p:grpSpPr>
          <a:xfrm>
            <a:off x="0" y="6259007"/>
            <a:ext cx="12192000" cy="598993"/>
            <a:chOff x="0" y="6259007"/>
            <a:chExt cx="12192000" cy="598993"/>
          </a:xfrm>
        </p:grpSpPr>
        <p:sp>
          <p:nvSpPr>
            <p:cNvPr id="77" name="Rectangle 76">
              <a:extLst>
                <a:ext uri="{FF2B5EF4-FFF2-40B4-BE49-F238E27FC236}">
                  <a16:creationId xmlns:a16="http://schemas.microsoft.com/office/drawing/2014/main" id="{E0064BD8-BFA3-79B9-5BB6-A3C7D5EF9F10}"/>
                </a:ext>
              </a:extLst>
            </p:cNvPr>
            <p:cNvSpPr>
              <a:spLocks/>
            </p:cNvSpPr>
            <p:nvPr/>
          </p:nvSpPr>
          <p:spPr>
            <a:xfrm>
              <a:off x="0" y="6259010"/>
              <a:ext cx="12192000" cy="598990"/>
            </a:xfrm>
            <a:prstGeom prst="rect">
              <a:avLst/>
            </a:prstGeom>
            <a:solidFill>
              <a:srgbClr val="383D6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6"/>
              <a:r>
                <a:rPr lang="ar-MA" sz="2400" dirty="0">
                  <a:latin typeface="Almarai Bold" pitchFamily="2" charset="-78"/>
                  <a:cs typeface="Almarai Bold" pitchFamily="2" charset="-78"/>
                </a:rPr>
                <a:t> </a:t>
              </a:r>
              <a:endParaRPr lang="fr-FR" sz="2400" dirty="0">
                <a:latin typeface="Almarai Bold" pitchFamily="2" charset="-78"/>
                <a:cs typeface="Almarai Bold" pitchFamily="2" charset="-78"/>
              </a:endParaRPr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E3AD9EE9-D20B-4EA8-3701-4258217820BC}"/>
                </a:ext>
              </a:extLst>
            </p:cNvPr>
            <p:cNvSpPr>
              <a:spLocks/>
            </p:cNvSpPr>
            <p:nvPr/>
          </p:nvSpPr>
          <p:spPr>
            <a:xfrm rot="16200000" flipV="1">
              <a:off x="10612343" y="5278343"/>
              <a:ext cx="598989" cy="2560317"/>
            </a:xfrm>
            <a:custGeom>
              <a:avLst/>
              <a:gdLst>
                <a:gd name="connsiteX0" fmla="*/ 860323 w 860323"/>
                <a:gd name="connsiteY0" fmla="*/ 4391640 h 5350653"/>
                <a:gd name="connsiteX1" fmla="*/ 860323 w 860323"/>
                <a:gd name="connsiteY1" fmla="*/ 0 h 5350653"/>
                <a:gd name="connsiteX2" fmla="*/ 0 w 860323"/>
                <a:gd name="connsiteY2" fmla="*/ 0 h 5350653"/>
                <a:gd name="connsiteX3" fmla="*/ 0 w 860323"/>
                <a:gd name="connsiteY3" fmla="*/ 5350653 h 5350653"/>
                <a:gd name="connsiteX4" fmla="*/ 51263 w 860323"/>
                <a:gd name="connsiteY4" fmla="*/ 5303381 h 5350653"/>
                <a:gd name="connsiteX5" fmla="*/ 740624 w 860323"/>
                <a:gd name="connsiteY5" fmla="*/ 4410199 h 53506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60323" h="5350653">
                  <a:moveTo>
                    <a:pt x="860323" y="4391640"/>
                  </a:moveTo>
                  <a:lnTo>
                    <a:pt x="860323" y="0"/>
                  </a:lnTo>
                  <a:lnTo>
                    <a:pt x="0" y="0"/>
                  </a:lnTo>
                  <a:lnTo>
                    <a:pt x="0" y="5350653"/>
                  </a:lnTo>
                  <a:lnTo>
                    <a:pt x="51263" y="5303381"/>
                  </a:lnTo>
                  <a:cubicBezTo>
                    <a:pt x="254192" y="5071082"/>
                    <a:pt x="403404" y="4518411"/>
                    <a:pt x="740624" y="4410199"/>
                  </a:cubicBezTo>
                  <a:close/>
                </a:path>
              </a:pathLst>
            </a:custGeom>
            <a:solidFill>
              <a:srgbClr val="9EA3B7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wrap="square" rtlCol="0" anchor="ctr">
              <a:noAutofit/>
            </a:bodyPr>
            <a:lstStyle/>
            <a:p>
              <a:pPr algn="ctr"/>
              <a:r>
                <a:rPr lang="ar-MA" sz="2400" dirty="0">
                  <a:latin typeface="Almarai Bold" pitchFamily="2" charset="-78"/>
                  <a:cs typeface="Almarai Bold" pitchFamily="2" charset="-78"/>
                </a:rPr>
                <a:t> </a:t>
              </a:r>
              <a:endParaRPr lang="fr-FR" sz="2400" dirty="0">
                <a:latin typeface="Almarai Bold" pitchFamily="2" charset="-78"/>
                <a:cs typeface="Almarai Bold" pitchFamily="2" charset="-78"/>
              </a:endParaRPr>
            </a:p>
          </p:txBody>
        </p:sp>
      </p:grpSp>
      <p:sp>
        <p:nvSpPr>
          <p:cNvPr id="79" name="Rectangle 78">
            <a:extLst>
              <a:ext uri="{FF2B5EF4-FFF2-40B4-BE49-F238E27FC236}">
                <a16:creationId xmlns:a16="http://schemas.microsoft.com/office/drawing/2014/main" id="{469D1687-0102-D82D-13D4-CAEDCAF0EE36}"/>
              </a:ext>
            </a:extLst>
          </p:cNvPr>
          <p:cNvSpPr/>
          <p:nvPr/>
        </p:nvSpPr>
        <p:spPr>
          <a:xfrm>
            <a:off x="1" y="6259006"/>
            <a:ext cx="986366" cy="598990"/>
          </a:xfrm>
          <a:prstGeom prst="rect">
            <a:avLst/>
          </a:prstGeom>
          <a:solidFill>
            <a:srgbClr val="383D6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dirty="0">
                <a:latin typeface="Almarai Bold" pitchFamily="2" charset="-78"/>
                <a:cs typeface="Almarai Bold" pitchFamily="2" charset="-78"/>
              </a:rPr>
              <a:t>15</a:t>
            </a:r>
            <a:endParaRPr lang="fr-FR" dirty="0">
              <a:latin typeface="Almarai Bold" pitchFamily="2" charset="-78"/>
              <a:cs typeface="Almarai Bold" pitchFamily="2" charset="-78"/>
            </a:endParaRPr>
          </a:p>
        </p:txBody>
      </p:sp>
      <p:cxnSp>
        <p:nvCxnSpPr>
          <p:cNvPr id="80" name="Straight Connector 79">
            <a:extLst>
              <a:ext uri="{FF2B5EF4-FFF2-40B4-BE49-F238E27FC236}">
                <a16:creationId xmlns:a16="http://schemas.microsoft.com/office/drawing/2014/main" id="{E8B35859-FC09-1E6C-7C3B-4DCA375FD407}"/>
              </a:ext>
            </a:extLst>
          </p:cNvPr>
          <p:cNvCxnSpPr/>
          <p:nvPr/>
        </p:nvCxnSpPr>
        <p:spPr>
          <a:xfrm>
            <a:off x="1006667" y="6259003"/>
            <a:ext cx="0" cy="598997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9" name="Rectangle 8">
            <a:extLst>
              <a:ext uri="{FF2B5EF4-FFF2-40B4-BE49-F238E27FC236}">
                <a16:creationId xmlns:a16="http://schemas.microsoft.com/office/drawing/2014/main" id="{1B3B845A-F39F-213F-11FB-218A7AE42504}"/>
              </a:ext>
            </a:extLst>
          </p:cNvPr>
          <p:cNvSpPr/>
          <p:nvPr/>
        </p:nvSpPr>
        <p:spPr>
          <a:xfrm>
            <a:off x="1747878" y="1536597"/>
            <a:ext cx="9918339" cy="4452876"/>
          </a:xfrm>
          <a:prstGeom prst="rect">
            <a:avLst/>
          </a:prstGeom>
          <a:solidFill>
            <a:srgbClr val="9EA3B7"/>
          </a:solidFill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457200" marR="0" algn="r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</a:pPr>
            <a:r>
              <a:rPr lang="ar-MA" sz="1800" dirty="0">
                <a:effectLst/>
                <a:latin typeface="Almarai Bold" pitchFamily="2" charset="-78"/>
                <a:ea typeface="Calibri" panose="020F0502020204030204" pitchFamily="34" charset="0"/>
                <a:cs typeface="Almarai Bold" pitchFamily="2" charset="-78"/>
              </a:rPr>
              <a:t>هي بيداغوجيا تهدف الى جعل المتعلم يعيد استعمال مكتسباته وتعليماته السابقة في وضعيات الحياة اليومية قصد إعطاء دلالة ومعنى لها.</a:t>
            </a:r>
            <a:endParaRPr lang="fr-FR" sz="1800" dirty="0">
              <a:effectLst/>
              <a:latin typeface="Almarai Bold" pitchFamily="2" charset="-78"/>
              <a:ea typeface="Calibri" panose="020F0502020204030204" pitchFamily="34" charset="0"/>
              <a:cs typeface="Almarai Bold" pitchFamily="2" charset="-78"/>
            </a:endParaRPr>
          </a:p>
          <a:p>
            <a:pPr algn="r">
              <a:lnSpc>
                <a:spcPct val="200000"/>
              </a:lnSpc>
            </a:pPr>
            <a:r>
              <a:rPr lang="ar-MA" dirty="0">
                <a:latin typeface="Almarai Bold" pitchFamily="2" charset="-78"/>
                <a:ea typeface="Calibri" panose="020F0502020204030204" pitchFamily="34" charset="0"/>
                <a:cs typeface="Almarai Bold" pitchFamily="2" charset="-78"/>
              </a:rPr>
              <a:t>من أبرز أهدافها :</a:t>
            </a:r>
          </a:p>
          <a:p>
            <a:pPr marL="1084263" marR="0" indent="234950" algn="r" rt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Wingdings" panose="05000000000000000000" pitchFamily="2" charset="2"/>
              <a:buChar char="ü"/>
            </a:pPr>
            <a:r>
              <a:rPr lang="ar-MA" sz="1800" dirty="0">
                <a:effectLst/>
                <a:latin typeface="Almarai Bold" pitchFamily="2" charset="-78"/>
                <a:ea typeface="Calibri" panose="020F0502020204030204" pitchFamily="34" charset="0"/>
                <a:cs typeface="Almarai Bold" pitchFamily="2" charset="-78"/>
              </a:rPr>
              <a:t>إعطاء معنى </a:t>
            </a:r>
            <a:r>
              <a:rPr lang="ar-MA" sz="1800" dirty="0" err="1">
                <a:effectLst/>
                <a:latin typeface="Almarai Bold" pitchFamily="2" charset="-78"/>
                <a:ea typeface="Calibri" panose="020F0502020204030204" pitchFamily="34" charset="0"/>
                <a:cs typeface="Almarai Bold" pitchFamily="2" charset="-78"/>
              </a:rPr>
              <a:t>للتعلمات</a:t>
            </a:r>
            <a:r>
              <a:rPr lang="ar-MA" sz="1800" dirty="0">
                <a:effectLst/>
                <a:latin typeface="Almarai Bold" pitchFamily="2" charset="-78"/>
                <a:ea typeface="Calibri" panose="020F0502020204030204" pitchFamily="34" charset="0"/>
                <a:cs typeface="Almarai Bold" pitchFamily="2" charset="-78"/>
              </a:rPr>
              <a:t> من خلال استثمارها في سياقات الحياة اليومية. </a:t>
            </a:r>
            <a:endParaRPr lang="fr-FR" sz="1800" dirty="0">
              <a:effectLst/>
              <a:latin typeface="Almarai Bold" pitchFamily="2" charset="-78"/>
              <a:ea typeface="Calibri" panose="020F0502020204030204" pitchFamily="34" charset="0"/>
              <a:cs typeface="Almarai Bold" pitchFamily="2" charset="-78"/>
            </a:endParaRPr>
          </a:p>
          <a:p>
            <a:pPr marL="1084263" marR="0" indent="234950" algn="r" rt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Wingdings" panose="05000000000000000000" pitchFamily="2" charset="2"/>
              <a:buChar char="ü"/>
            </a:pPr>
            <a:r>
              <a:rPr lang="ar-MA" sz="1800" dirty="0">
                <a:effectLst/>
                <a:latin typeface="Almarai Bold" pitchFamily="2" charset="-78"/>
                <a:ea typeface="Calibri" panose="020F0502020204030204" pitchFamily="34" charset="0"/>
                <a:cs typeface="Almarai Bold" pitchFamily="2" charset="-78"/>
              </a:rPr>
              <a:t>تدريب المتعلمين على حل وضعيات ملموسة ومركبة .</a:t>
            </a:r>
            <a:endParaRPr lang="fr-FR" sz="1800" dirty="0">
              <a:effectLst/>
              <a:latin typeface="Almarai Bold" pitchFamily="2" charset="-78"/>
              <a:ea typeface="Calibri" panose="020F0502020204030204" pitchFamily="34" charset="0"/>
              <a:cs typeface="Almarai Bold" pitchFamily="2" charset="-78"/>
            </a:endParaRPr>
          </a:p>
          <a:p>
            <a:pPr marL="1084263" marR="0" indent="234950" algn="r" rt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Wingdings" panose="05000000000000000000" pitchFamily="2" charset="2"/>
              <a:buChar char="ü"/>
            </a:pPr>
            <a:r>
              <a:rPr lang="ar-MA" sz="1800" dirty="0">
                <a:effectLst/>
                <a:latin typeface="Almarai Bold" pitchFamily="2" charset="-78"/>
                <a:ea typeface="Calibri" panose="020F0502020204030204" pitchFamily="34" charset="0"/>
                <a:cs typeface="Almarai Bold" pitchFamily="2" charset="-78"/>
              </a:rPr>
              <a:t>اكتساب المتعلمين التكيف والملاحظة والتعلم الذا</a:t>
            </a:r>
            <a:r>
              <a:rPr lang="ar-MA" sz="1800" b="1" dirty="0">
                <a:effectLst/>
                <a:latin typeface="Almarai Bold" pitchFamily="2" charset="-78"/>
                <a:ea typeface="Calibri" panose="020F0502020204030204" pitchFamily="34" charset="0"/>
                <a:cs typeface="Almarai Bold" pitchFamily="2" charset="-78"/>
              </a:rPr>
              <a:t>تي .</a:t>
            </a:r>
            <a:endParaRPr lang="fr-FR" sz="1800" dirty="0">
              <a:effectLst/>
              <a:latin typeface="Almarai Bold" pitchFamily="2" charset="-78"/>
              <a:ea typeface="Calibri" panose="020F0502020204030204" pitchFamily="34" charset="0"/>
              <a:cs typeface="Almarai Bold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22554670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>
        <p159:morph option="byObject"/>
      </p:transition>
    </mc:Choice>
    <mc:Fallback xmlns="">
      <p:transition spd="slow" advClick="0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F4EAB4-570F-B502-33BB-AD7AE804BF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E1384030-DF31-4582-E6F3-40A231E4F036}"/>
              </a:ext>
            </a:extLst>
          </p:cNvPr>
          <p:cNvSpPr>
            <a:spLocks/>
          </p:cNvSpPr>
          <p:nvPr/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ED7D31">
              <a:alpha val="17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644A1B8B-E8EC-ADD6-6C50-F598A4156141}"/>
              </a:ext>
            </a:extLst>
          </p:cNvPr>
          <p:cNvGrpSpPr/>
          <p:nvPr/>
        </p:nvGrpSpPr>
        <p:grpSpPr>
          <a:xfrm>
            <a:off x="3911712" y="55409"/>
            <a:ext cx="8280284" cy="599002"/>
            <a:chOff x="2769083" y="1544828"/>
            <a:chExt cx="7885497" cy="599002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7D4CD4F5-FA50-1309-AA04-1C45A408A426}"/>
                </a:ext>
              </a:extLst>
            </p:cNvPr>
            <p:cNvGrpSpPr/>
            <p:nvPr/>
          </p:nvGrpSpPr>
          <p:grpSpPr>
            <a:xfrm>
              <a:off x="2769083" y="1544828"/>
              <a:ext cx="7885497" cy="599002"/>
              <a:chOff x="1944303" y="3127317"/>
              <a:chExt cx="7885497" cy="599002"/>
            </a:xfrm>
          </p:grpSpPr>
          <p:sp>
            <p:nvSpPr>
              <p:cNvPr id="7" name="Freeform: Shape 6">
                <a:extLst>
                  <a:ext uri="{FF2B5EF4-FFF2-40B4-BE49-F238E27FC236}">
                    <a16:creationId xmlns:a16="http://schemas.microsoft.com/office/drawing/2014/main" id="{6B046B30-1994-DC6D-6B6A-9689E2528C6C}"/>
                  </a:ext>
                </a:extLst>
              </p:cNvPr>
              <p:cNvSpPr/>
              <p:nvPr/>
            </p:nvSpPr>
            <p:spPr>
              <a:xfrm>
                <a:off x="7425740" y="3127317"/>
                <a:ext cx="2404060" cy="598990"/>
              </a:xfrm>
              <a:custGeom>
                <a:avLst/>
                <a:gdLst>
                  <a:gd name="connsiteX0" fmla="*/ 594504 w 5503372"/>
                  <a:gd name="connsiteY0" fmla="*/ 0 h 598990"/>
                  <a:gd name="connsiteX1" fmla="*/ 5503372 w 5503372"/>
                  <a:gd name="connsiteY1" fmla="*/ 0 h 598990"/>
                  <a:gd name="connsiteX2" fmla="*/ 5503372 w 5503372"/>
                  <a:gd name="connsiteY2" fmla="*/ 598990 h 598990"/>
                  <a:gd name="connsiteX3" fmla="*/ 0 w 5503372"/>
                  <a:gd name="connsiteY3" fmla="*/ 598990 h 598990"/>
                  <a:gd name="connsiteX4" fmla="*/ 0 w 5503372"/>
                  <a:gd name="connsiteY4" fmla="*/ 594504 h 5989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03372" h="598990">
                    <a:moveTo>
                      <a:pt x="594504" y="0"/>
                    </a:moveTo>
                    <a:lnTo>
                      <a:pt x="5503372" y="0"/>
                    </a:lnTo>
                    <a:lnTo>
                      <a:pt x="5503372" y="598990"/>
                    </a:lnTo>
                    <a:lnTo>
                      <a:pt x="0" y="598990"/>
                    </a:lnTo>
                    <a:lnTo>
                      <a:pt x="0" y="594504"/>
                    </a:lnTo>
                    <a:close/>
                  </a:path>
                </a:pathLst>
              </a:custGeom>
              <a:solidFill>
                <a:srgbClr val="9EA3B7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lvl="1" algn="ctr"/>
                <a:endParaRPr lang="fr-FR" dirty="0">
                  <a:latin typeface="Almarai Bold" pitchFamily="2" charset="-78"/>
                  <a:cs typeface="Almarai Bold" pitchFamily="2" charset="-78"/>
                </a:endParaRPr>
              </a:p>
            </p:txBody>
          </p:sp>
          <p:sp>
            <p:nvSpPr>
              <p:cNvPr id="12" name="Freeform: Shape 11">
                <a:extLst>
                  <a:ext uri="{FF2B5EF4-FFF2-40B4-BE49-F238E27FC236}">
                    <a16:creationId xmlns:a16="http://schemas.microsoft.com/office/drawing/2014/main" id="{644A1F72-7D6A-6481-E5A6-1D8EF5708682}"/>
                  </a:ext>
                </a:extLst>
              </p:cNvPr>
              <p:cNvSpPr/>
              <p:nvPr/>
            </p:nvSpPr>
            <p:spPr>
              <a:xfrm rot="10800000">
                <a:off x="1944303" y="3127329"/>
                <a:ext cx="6268116" cy="598990"/>
              </a:xfrm>
              <a:custGeom>
                <a:avLst/>
                <a:gdLst>
                  <a:gd name="connsiteX0" fmla="*/ 594504 w 5503372"/>
                  <a:gd name="connsiteY0" fmla="*/ 0 h 598990"/>
                  <a:gd name="connsiteX1" fmla="*/ 5503372 w 5503372"/>
                  <a:gd name="connsiteY1" fmla="*/ 0 h 598990"/>
                  <a:gd name="connsiteX2" fmla="*/ 5503372 w 5503372"/>
                  <a:gd name="connsiteY2" fmla="*/ 598990 h 598990"/>
                  <a:gd name="connsiteX3" fmla="*/ 0 w 5503372"/>
                  <a:gd name="connsiteY3" fmla="*/ 598990 h 598990"/>
                  <a:gd name="connsiteX4" fmla="*/ 0 w 5503372"/>
                  <a:gd name="connsiteY4" fmla="*/ 594504 h 5989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03372" h="598990">
                    <a:moveTo>
                      <a:pt x="594504" y="0"/>
                    </a:moveTo>
                    <a:lnTo>
                      <a:pt x="5503372" y="0"/>
                    </a:lnTo>
                    <a:lnTo>
                      <a:pt x="5503372" y="598990"/>
                    </a:lnTo>
                    <a:lnTo>
                      <a:pt x="0" y="598990"/>
                    </a:lnTo>
                    <a:lnTo>
                      <a:pt x="0" y="594504"/>
                    </a:lnTo>
                    <a:close/>
                  </a:path>
                </a:pathLst>
              </a:custGeom>
              <a:solidFill>
                <a:srgbClr val="383D63"/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39700" h="139700" prst="divot"/>
              </a:sp3d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fr-FR" dirty="0"/>
              </a:p>
            </p:txBody>
          </p:sp>
        </p:grp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1EA10D74-E1E4-B3B2-78FD-A6FB5787C522}"/>
                </a:ext>
              </a:extLst>
            </p:cNvPr>
            <p:cNvSpPr txBox="1"/>
            <p:nvPr/>
          </p:nvSpPr>
          <p:spPr>
            <a:xfrm>
              <a:off x="3406511" y="1619250"/>
              <a:ext cx="466243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1" algn="r"/>
              <a:r>
                <a:rPr lang="ar-MA" dirty="0">
                  <a:solidFill>
                    <a:schemeClr val="bg1"/>
                  </a:solidFill>
                  <a:latin typeface="Almarai Bold" pitchFamily="2" charset="-78"/>
                  <a:cs typeface="Almarai Bold" pitchFamily="2" charset="-78"/>
                </a:rPr>
                <a:t>العلاقة بين </a:t>
              </a:r>
              <a:r>
                <a:rPr lang="ar-MA" sz="1800" b="0" dirty="0">
                  <a:solidFill>
                    <a:srgbClr val="E3E3E3"/>
                  </a:solidFill>
                  <a:effectLst/>
                  <a:latin typeface="Almarai Bold" pitchFamily="2" charset="-78"/>
                  <a:ea typeface="Calibri" panose="020F0502020204030204" pitchFamily="34" charset="0"/>
                  <a:cs typeface="Almarai Bold" pitchFamily="2" charset="-78"/>
                </a:rPr>
                <a:t>الديداكتيك و </a:t>
              </a:r>
              <a:r>
                <a:rPr lang="ar-MA" dirty="0">
                  <a:solidFill>
                    <a:schemeClr val="bg1"/>
                  </a:solidFill>
                  <a:latin typeface="Almarai Bold" pitchFamily="2" charset="-78"/>
                  <a:cs typeface="Almarai Bold" pitchFamily="2" charset="-78"/>
                </a:rPr>
                <a:t>البيداغوجيا</a:t>
              </a:r>
              <a:endParaRPr lang="fr-FR" dirty="0">
                <a:solidFill>
                  <a:schemeClr val="bg1"/>
                </a:solidFill>
                <a:latin typeface="Almarai Bold" pitchFamily="2" charset="-78"/>
                <a:cs typeface="Almarai Bold" pitchFamily="2" charset="-78"/>
              </a:endParaRP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65FC5EA0-AA42-40BC-345C-484209106095}"/>
              </a:ext>
            </a:extLst>
          </p:cNvPr>
          <p:cNvGrpSpPr/>
          <p:nvPr/>
        </p:nvGrpSpPr>
        <p:grpSpPr>
          <a:xfrm>
            <a:off x="-7135392" y="499163"/>
            <a:ext cx="7885497" cy="599002"/>
            <a:chOff x="2769083" y="1544828"/>
            <a:chExt cx="7885497" cy="599002"/>
          </a:xfrm>
        </p:grpSpPr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C44F06F2-3813-E025-4E90-47AC630CC23B}"/>
                </a:ext>
              </a:extLst>
            </p:cNvPr>
            <p:cNvGrpSpPr/>
            <p:nvPr/>
          </p:nvGrpSpPr>
          <p:grpSpPr>
            <a:xfrm>
              <a:off x="2769083" y="1544828"/>
              <a:ext cx="7885497" cy="599002"/>
              <a:chOff x="1944303" y="3127317"/>
              <a:chExt cx="7885497" cy="599002"/>
            </a:xfrm>
          </p:grpSpPr>
          <p:sp>
            <p:nvSpPr>
              <p:cNvPr id="11" name="Freeform: Shape 10">
                <a:extLst>
                  <a:ext uri="{FF2B5EF4-FFF2-40B4-BE49-F238E27FC236}">
                    <a16:creationId xmlns:a16="http://schemas.microsoft.com/office/drawing/2014/main" id="{785A3ED6-2055-CB4D-A704-4C34FB7A84AA}"/>
                  </a:ext>
                </a:extLst>
              </p:cNvPr>
              <p:cNvSpPr/>
              <p:nvPr/>
            </p:nvSpPr>
            <p:spPr>
              <a:xfrm>
                <a:off x="7425740" y="3127317"/>
                <a:ext cx="2404060" cy="598990"/>
              </a:xfrm>
              <a:custGeom>
                <a:avLst/>
                <a:gdLst>
                  <a:gd name="connsiteX0" fmla="*/ 594504 w 5503372"/>
                  <a:gd name="connsiteY0" fmla="*/ 0 h 598990"/>
                  <a:gd name="connsiteX1" fmla="*/ 5503372 w 5503372"/>
                  <a:gd name="connsiteY1" fmla="*/ 0 h 598990"/>
                  <a:gd name="connsiteX2" fmla="*/ 5503372 w 5503372"/>
                  <a:gd name="connsiteY2" fmla="*/ 598990 h 598990"/>
                  <a:gd name="connsiteX3" fmla="*/ 0 w 5503372"/>
                  <a:gd name="connsiteY3" fmla="*/ 598990 h 598990"/>
                  <a:gd name="connsiteX4" fmla="*/ 0 w 5503372"/>
                  <a:gd name="connsiteY4" fmla="*/ 594504 h 5989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03372" h="598990">
                    <a:moveTo>
                      <a:pt x="594504" y="0"/>
                    </a:moveTo>
                    <a:lnTo>
                      <a:pt x="5503372" y="0"/>
                    </a:lnTo>
                    <a:lnTo>
                      <a:pt x="5503372" y="598990"/>
                    </a:lnTo>
                    <a:lnTo>
                      <a:pt x="0" y="598990"/>
                    </a:lnTo>
                    <a:lnTo>
                      <a:pt x="0" y="594504"/>
                    </a:lnTo>
                    <a:close/>
                  </a:path>
                </a:pathLst>
              </a:custGeom>
              <a:solidFill>
                <a:srgbClr val="9EA3B7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lvl="4" algn="ctr"/>
                <a:r>
                  <a:rPr lang="ar-MA" dirty="0">
                    <a:latin typeface="Almarai Bold" pitchFamily="2" charset="-78"/>
                    <a:cs typeface="Almarai Bold" pitchFamily="2" charset="-78"/>
                  </a:rPr>
                  <a:t>1</a:t>
                </a:r>
                <a:endParaRPr lang="fr-FR" dirty="0">
                  <a:latin typeface="Almarai Bold" pitchFamily="2" charset="-78"/>
                  <a:cs typeface="Almarai Bold" pitchFamily="2" charset="-78"/>
                </a:endParaRPr>
              </a:p>
            </p:txBody>
          </p:sp>
          <p:sp>
            <p:nvSpPr>
              <p:cNvPr id="13" name="Freeform: Shape 12">
                <a:extLst>
                  <a:ext uri="{FF2B5EF4-FFF2-40B4-BE49-F238E27FC236}">
                    <a16:creationId xmlns:a16="http://schemas.microsoft.com/office/drawing/2014/main" id="{7CE9044A-7F79-1DD6-98BB-AB8914814274}"/>
                  </a:ext>
                </a:extLst>
              </p:cNvPr>
              <p:cNvSpPr/>
              <p:nvPr/>
            </p:nvSpPr>
            <p:spPr>
              <a:xfrm rot="10800000">
                <a:off x="1944303" y="3127329"/>
                <a:ext cx="6268116" cy="598990"/>
              </a:xfrm>
              <a:custGeom>
                <a:avLst/>
                <a:gdLst>
                  <a:gd name="connsiteX0" fmla="*/ 594504 w 5503372"/>
                  <a:gd name="connsiteY0" fmla="*/ 0 h 598990"/>
                  <a:gd name="connsiteX1" fmla="*/ 5503372 w 5503372"/>
                  <a:gd name="connsiteY1" fmla="*/ 0 h 598990"/>
                  <a:gd name="connsiteX2" fmla="*/ 5503372 w 5503372"/>
                  <a:gd name="connsiteY2" fmla="*/ 598990 h 598990"/>
                  <a:gd name="connsiteX3" fmla="*/ 0 w 5503372"/>
                  <a:gd name="connsiteY3" fmla="*/ 598990 h 598990"/>
                  <a:gd name="connsiteX4" fmla="*/ 0 w 5503372"/>
                  <a:gd name="connsiteY4" fmla="*/ 594504 h 5989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03372" h="598990">
                    <a:moveTo>
                      <a:pt x="594504" y="0"/>
                    </a:moveTo>
                    <a:lnTo>
                      <a:pt x="5503372" y="0"/>
                    </a:lnTo>
                    <a:lnTo>
                      <a:pt x="5503372" y="598990"/>
                    </a:lnTo>
                    <a:lnTo>
                      <a:pt x="0" y="598990"/>
                    </a:lnTo>
                    <a:lnTo>
                      <a:pt x="0" y="594504"/>
                    </a:lnTo>
                    <a:close/>
                  </a:path>
                </a:pathLst>
              </a:custGeom>
              <a:solidFill>
                <a:srgbClr val="383D63"/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39700" h="139700" prst="divot"/>
              </a:sp3d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fr-FR" dirty="0"/>
              </a:p>
            </p:txBody>
          </p:sp>
        </p:grp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50B78B4D-189B-4ACD-EABC-E7EE3E14AC10}"/>
                </a:ext>
              </a:extLst>
            </p:cNvPr>
            <p:cNvSpPr txBox="1"/>
            <p:nvPr/>
          </p:nvSpPr>
          <p:spPr>
            <a:xfrm>
              <a:off x="5788025" y="1619250"/>
              <a:ext cx="320675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1" algn="ctr"/>
              <a:r>
                <a:rPr lang="ar-MA" dirty="0">
                  <a:solidFill>
                    <a:schemeClr val="bg1"/>
                  </a:solidFill>
                  <a:latin typeface="Almarai Bold" pitchFamily="2" charset="-78"/>
                  <a:cs typeface="Almarai Bold" pitchFamily="2" charset="-78"/>
                </a:rPr>
                <a:t>تمهيد</a:t>
              </a:r>
              <a:endParaRPr lang="fr-FR" dirty="0">
                <a:solidFill>
                  <a:schemeClr val="bg1"/>
                </a:solidFill>
                <a:latin typeface="Almarai Bold" pitchFamily="2" charset="-78"/>
                <a:cs typeface="Almarai Bold" pitchFamily="2" charset="-78"/>
              </a:endParaRP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4720BCE6-7A3F-D5AC-547A-A15F84BD8BED}"/>
              </a:ext>
            </a:extLst>
          </p:cNvPr>
          <p:cNvGrpSpPr/>
          <p:nvPr/>
        </p:nvGrpSpPr>
        <p:grpSpPr>
          <a:xfrm>
            <a:off x="-7269225" y="1514961"/>
            <a:ext cx="8019330" cy="599002"/>
            <a:chOff x="2882900" y="2560626"/>
            <a:chExt cx="7771680" cy="599002"/>
          </a:xfrm>
        </p:grpSpPr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334A6E89-64C8-7D16-F743-C3C1B66BC0C2}"/>
                </a:ext>
              </a:extLst>
            </p:cNvPr>
            <p:cNvGrpSpPr/>
            <p:nvPr/>
          </p:nvGrpSpPr>
          <p:grpSpPr>
            <a:xfrm>
              <a:off x="2971799" y="2560626"/>
              <a:ext cx="7682781" cy="599002"/>
              <a:chOff x="2147019" y="3127317"/>
              <a:chExt cx="7682781" cy="599002"/>
            </a:xfrm>
          </p:grpSpPr>
          <p:sp>
            <p:nvSpPr>
              <p:cNvPr id="17" name="Freeform: Shape 16">
                <a:extLst>
                  <a:ext uri="{FF2B5EF4-FFF2-40B4-BE49-F238E27FC236}">
                    <a16:creationId xmlns:a16="http://schemas.microsoft.com/office/drawing/2014/main" id="{CCF09180-286D-8807-45CA-53D0527E82E5}"/>
                  </a:ext>
                </a:extLst>
              </p:cNvPr>
              <p:cNvSpPr/>
              <p:nvPr/>
            </p:nvSpPr>
            <p:spPr>
              <a:xfrm>
                <a:off x="7425740" y="3127317"/>
                <a:ext cx="2404060" cy="598990"/>
              </a:xfrm>
              <a:custGeom>
                <a:avLst/>
                <a:gdLst>
                  <a:gd name="connsiteX0" fmla="*/ 594504 w 5503372"/>
                  <a:gd name="connsiteY0" fmla="*/ 0 h 598990"/>
                  <a:gd name="connsiteX1" fmla="*/ 5503372 w 5503372"/>
                  <a:gd name="connsiteY1" fmla="*/ 0 h 598990"/>
                  <a:gd name="connsiteX2" fmla="*/ 5503372 w 5503372"/>
                  <a:gd name="connsiteY2" fmla="*/ 598990 h 598990"/>
                  <a:gd name="connsiteX3" fmla="*/ 0 w 5503372"/>
                  <a:gd name="connsiteY3" fmla="*/ 598990 h 598990"/>
                  <a:gd name="connsiteX4" fmla="*/ 0 w 5503372"/>
                  <a:gd name="connsiteY4" fmla="*/ 594504 h 5989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03372" h="598990">
                    <a:moveTo>
                      <a:pt x="594504" y="0"/>
                    </a:moveTo>
                    <a:lnTo>
                      <a:pt x="5503372" y="0"/>
                    </a:lnTo>
                    <a:lnTo>
                      <a:pt x="5503372" y="598990"/>
                    </a:lnTo>
                    <a:lnTo>
                      <a:pt x="0" y="598990"/>
                    </a:lnTo>
                    <a:lnTo>
                      <a:pt x="0" y="594504"/>
                    </a:lnTo>
                    <a:close/>
                  </a:path>
                </a:pathLst>
              </a:custGeom>
              <a:solidFill>
                <a:srgbClr val="9EA3B7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lvl="4" algn="ctr"/>
                <a:r>
                  <a:rPr lang="ar-MA" dirty="0">
                    <a:latin typeface="Almarai Bold" pitchFamily="2" charset="-78"/>
                    <a:cs typeface="Almarai Bold" pitchFamily="2" charset="-78"/>
                  </a:rPr>
                  <a:t>2</a:t>
                </a:r>
                <a:endParaRPr lang="fr-FR" dirty="0">
                  <a:latin typeface="Almarai Bold" pitchFamily="2" charset="-78"/>
                  <a:cs typeface="Almarai Bold" pitchFamily="2" charset="-78"/>
                </a:endParaRPr>
              </a:p>
            </p:txBody>
          </p:sp>
          <p:sp>
            <p:nvSpPr>
              <p:cNvPr id="18" name="Freeform: Shape 17">
                <a:extLst>
                  <a:ext uri="{FF2B5EF4-FFF2-40B4-BE49-F238E27FC236}">
                    <a16:creationId xmlns:a16="http://schemas.microsoft.com/office/drawing/2014/main" id="{7267C8DC-CD2B-F3AE-C8AA-D6239EBBC396}"/>
                  </a:ext>
                </a:extLst>
              </p:cNvPr>
              <p:cNvSpPr/>
              <p:nvPr/>
            </p:nvSpPr>
            <p:spPr>
              <a:xfrm rot="10800000">
                <a:off x="2147019" y="3127329"/>
                <a:ext cx="6065399" cy="598990"/>
              </a:xfrm>
              <a:custGeom>
                <a:avLst/>
                <a:gdLst>
                  <a:gd name="connsiteX0" fmla="*/ 594504 w 5503372"/>
                  <a:gd name="connsiteY0" fmla="*/ 0 h 598990"/>
                  <a:gd name="connsiteX1" fmla="*/ 5503372 w 5503372"/>
                  <a:gd name="connsiteY1" fmla="*/ 0 h 598990"/>
                  <a:gd name="connsiteX2" fmla="*/ 5503372 w 5503372"/>
                  <a:gd name="connsiteY2" fmla="*/ 598990 h 598990"/>
                  <a:gd name="connsiteX3" fmla="*/ 0 w 5503372"/>
                  <a:gd name="connsiteY3" fmla="*/ 598990 h 598990"/>
                  <a:gd name="connsiteX4" fmla="*/ 0 w 5503372"/>
                  <a:gd name="connsiteY4" fmla="*/ 594504 h 5989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03372" h="598990">
                    <a:moveTo>
                      <a:pt x="594504" y="0"/>
                    </a:moveTo>
                    <a:lnTo>
                      <a:pt x="5503372" y="0"/>
                    </a:lnTo>
                    <a:lnTo>
                      <a:pt x="5503372" y="598990"/>
                    </a:lnTo>
                    <a:lnTo>
                      <a:pt x="0" y="598990"/>
                    </a:lnTo>
                    <a:lnTo>
                      <a:pt x="0" y="594504"/>
                    </a:lnTo>
                    <a:close/>
                  </a:path>
                </a:pathLst>
              </a:custGeom>
              <a:solidFill>
                <a:srgbClr val="383D63"/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39700" h="139700" prst="divot"/>
              </a:sp3d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fr-FR"/>
              </a:p>
            </p:txBody>
          </p:sp>
        </p:grp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6979EB65-FD65-8B42-FF20-CF492E16E405}"/>
                </a:ext>
              </a:extLst>
            </p:cNvPr>
            <p:cNvSpPr txBox="1"/>
            <p:nvPr/>
          </p:nvSpPr>
          <p:spPr>
            <a:xfrm>
              <a:off x="2882900" y="2621204"/>
              <a:ext cx="531963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ar-MA" sz="1800" b="0" dirty="0">
                  <a:solidFill>
                    <a:srgbClr val="E3E3E3"/>
                  </a:solidFill>
                  <a:effectLst/>
                  <a:latin typeface="Almarai Bold" pitchFamily="2" charset="-78"/>
                  <a:ea typeface="Calibri" panose="020F0502020204030204" pitchFamily="34" charset="0"/>
                  <a:cs typeface="Almarai Bold" pitchFamily="2" charset="-78"/>
                </a:rPr>
                <a:t>الديداكتيك و أنواعه </a:t>
              </a:r>
              <a:endParaRPr lang="fr-FR" dirty="0">
                <a:solidFill>
                  <a:schemeClr val="bg1"/>
                </a:solidFill>
                <a:latin typeface="Almarai Bold" pitchFamily="2" charset="-78"/>
                <a:cs typeface="Almarai Bold" pitchFamily="2" charset="-78"/>
              </a:endParaRP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DBD194B4-9C2C-9477-483C-4C67BB1EC8E3}"/>
              </a:ext>
            </a:extLst>
          </p:cNvPr>
          <p:cNvGrpSpPr/>
          <p:nvPr/>
        </p:nvGrpSpPr>
        <p:grpSpPr>
          <a:xfrm>
            <a:off x="-7135392" y="2591325"/>
            <a:ext cx="7885497" cy="599002"/>
            <a:chOff x="2769083" y="4592221"/>
            <a:chExt cx="7885497" cy="599002"/>
          </a:xfrm>
        </p:grpSpPr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F5D7326E-8ABD-6519-1DC2-0145F2192DF8}"/>
                </a:ext>
              </a:extLst>
            </p:cNvPr>
            <p:cNvGrpSpPr/>
            <p:nvPr/>
          </p:nvGrpSpPr>
          <p:grpSpPr>
            <a:xfrm>
              <a:off x="2769083" y="4592221"/>
              <a:ext cx="7885497" cy="599002"/>
              <a:chOff x="1944303" y="3127317"/>
              <a:chExt cx="7885497" cy="599002"/>
            </a:xfrm>
          </p:grpSpPr>
          <p:sp>
            <p:nvSpPr>
              <p:cNvPr id="22" name="Freeform: Shape 21">
                <a:extLst>
                  <a:ext uri="{FF2B5EF4-FFF2-40B4-BE49-F238E27FC236}">
                    <a16:creationId xmlns:a16="http://schemas.microsoft.com/office/drawing/2014/main" id="{A10C0501-4835-6723-9412-B9560AC4FFE3}"/>
                  </a:ext>
                </a:extLst>
              </p:cNvPr>
              <p:cNvSpPr/>
              <p:nvPr/>
            </p:nvSpPr>
            <p:spPr>
              <a:xfrm>
                <a:off x="7425740" y="3127317"/>
                <a:ext cx="2404060" cy="598990"/>
              </a:xfrm>
              <a:custGeom>
                <a:avLst/>
                <a:gdLst>
                  <a:gd name="connsiteX0" fmla="*/ 594504 w 5503372"/>
                  <a:gd name="connsiteY0" fmla="*/ 0 h 598990"/>
                  <a:gd name="connsiteX1" fmla="*/ 5503372 w 5503372"/>
                  <a:gd name="connsiteY1" fmla="*/ 0 h 598990"/>
                  <a:gd name="connsiteX2" fmla="*/ 5503372 w 5503372"/>
                  <a:gd name="connsiteY2" fmla="*/ 598990 h 598990"/>
                  <a:gd name="connsiteX3" fmla="*/ 0 w 5503372"/>
                  <a:gd name="connsiteY3" fmla="*/ 598990 h 598990"/>
                  <a:gd name="connsiteX4" fmla="*/ 0 w 5503372"/>
                  <a:gd name="connsiteY4" fmla="*/ 594504 h 5989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03372" h="598990">
                    <a:moveTo>
                      <a:pt x="594504" y="0"/>
                    </a:moveTo>
                    <a:lnTo>
                      <a:pt x="5503372" y="0"/>
                    </a:lnTo>
                    <a:lnTo>
                      <a:pt x="5503372" y="598990"/>
                    </a:lnTo>
                    <a:lnTo>
                      <a:pt x="0" y="598990"/>
                    </a:lnTo>
                    <a:lnTo>
                      <a:pt x="0" y="594504"/>
                    </a:lnTo>
                    <a:close/>
                  </a:path>
                </a:pathLst>
              </a:custGeom>
              <a:solidFill>
                <a:srgbClr val="9EA3B7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lvl="4" algn="ctr"/>
                <a:r>
                  <a:rPr lang="ar-MA" dirty="0">
                    <a:latin typeface="Almarai Bold" pitchFamily="2" charset="-78"/>
                    <a:cs typeface="Almarai Bold" pitchFamily="2" charset="-78"/>
                  </a:rPr>
                  <a:t>3</a:t>
                </a:r>
                <a:endParaRPr lang="fr-FR" dirty="0">
                  <a:latin typeface="Almarai Bold" pitchFamily="2" charset="-78"/>
                  <a:cs typeface="Almarai Bold" pitchFamily="2" charset="-78"/>
                </a:endParaRPr>
              </a:p>
            </p:txBody>
          </p:sp>
          <p:sp>
            <p:nvSpPr>
              <p:cNvPr id="23" name="Freeform: Shape 22">
                <a:extLst>
                  <a:ext uri="{FF2B5EF4-FFF2-40B4-BE49-F238E27FC236}">
                    <a16:creationId xmlns:a16="http://schemas.microsoft.com/office/drawing/2014/main" id="{10933A3B-E10F-05F9-6D22-315F17638C7A}"/>
                  </a:ext>
                </a:extLst>
              </p:cNvPr>
              <p:cNvSpPr/>
              <p:nvPr/>
            </p:nvSpPr>
            <p:spPr>
              <a:xfrm rot="10800000">
                <a:off x="1944303" y="3127329"/>
                <a:ext cx="6268116" cy="598990"/>
              </a:xfrm>
              <a:custGeom>
                <a:avLst/>
                <a:gdLst>
                  <a:gd name="connsiteX0" fmla="*/ 594504 w 5503372"/>
                  <a:gd name="connsiteY0" fmla="*/ 0 h 598990"/>
                  <a:gd name="connsiteX1" fmla="*/ 5503372 w 5503372"/>
                  <a:gd name="connsiteY1" fmla="*/ 0 h 598990"/>
                  <a:gd name="connsiteX2" fmla="*/ 5503372 w 5503372"/>
                  <a:gd name="connsiteY2" fmla="*/ 598990 h 598990"/>
                  <a:gd name="connsiteX3" fmla="*/ 0 w 5503372"/>
                  <a:gd name="connsiteY3" fmla="*/ 598990 h 598990"/>
                  <a:gd name="connsiteX4" fmla="*/ 0 w 5503372"/>
                  <a:gd name="connsiteY4" fmla="*/ 594504 h 5989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03372" h="598990">
                    <a:moveTo>
                      <a:pt x="594504" y="0"/>
                    </a:moveTo>
                    <a:lnTo>
                      <a:pt x="5503372" y="0"/>
                    </a:lnTo>
                    <a:lnTo>
                      <a:pt x="5503372" y="598990"/>
                    </a:lnTo>
                    <a:lnTo>
                      <a:pt x="0" y="598990"/>
                    </a:lnTo>
                    <a:lnTo>
                      <a:pt x="0" y="594504"/>
                    </a:lnTo>
                    <a:close/>
                  </a:path>
                </a:pathLst>
              </a:custGeom>
              <a:solidFill>
                <a:srgbClr val="383D63"/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39700" h="139700" prst="divot"/>
              </a:sp3d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fr-FR"/>
              </a:p>
            </p:txBody>
          </p:sp>
        </p:grp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2C8CC52D-C82B-64F9-68AA-A50206E8820E}"/>
                </a:ext>
              </a:extLst>
            </p:cNvPr>
            <p:cNvSpPr txBox="1"/>
            <p:nvPr/>
          </p:nvSpPr>
          <p:spPr>
            <a:xfrm>
              <a:off x="2769083" y="4707050"/>
              <a:ext cx="535531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1" algn="r"/>
              <a:r>
                <a:rPr lang="ar-MA" dirty="0">
                  <a:solidFill>
                    <a:schemeClr val="bg1"/>
                  </a:solidFill>
                  <a:latin typeface="Almarai Bold" pitchFamily="2" charset="-78"/>
                  <a:cs typeface="Almarai Bold" pitchFamily="2" charset="-78"/>
                </a:rPr>
                <a:t>البيداغوجيا </a:t>
              </a:r>
              <a:r>
                <a:rPr lang="ar-MA" sz="1800" b="0" dirty="0">
                  <a:solidFill>
                    <a:srgbClr val="E3E3E3"/>
                  </a:solidFill>
                  <a:effectLst/>
                  <a:latin typeface="Almarai Bold" pitchFamily="2" charset="-78"/>
                  <a:ea typeface="Calibri" panose="020F0502020204030204" pitchFamily="34" charset="0"/>
                  <a:cs typeface="Almarai Bold" pitchFamily="2" charset="-78"/>
                </a:rPr>
                <a:t>و أنواعها </a:t>
              </a:r>
              <a:endParaRPr lang="fr-FR" dirty="0">
                <a:solidFill>
                  <a:schemeClr val="bg1"/>
                </a:solidFill>
                <a:latin typeface="Almarai Bold" pitchFamily="2" charset="-78"/>
                <a:cs typeface="Almarai Bold" pitchFamily="2" charset="-78"/>
              </a:endParaRP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D58A9663-FB20-105B-8869-3C535DBC97B7}"/>
              </a:ext>
            </a:extLst>
          </p:cNvPr>
          <p:cNvGrpSpPr/>
          <p:nvPr/>
        </p:nvGrpSpPr>
        <p:grpSpPr>
          <a:xfrm>
            <a:off x="-6533813" y="3537191"/>
            <a:ext cx="7885497" cy="599002"/>
            <a:chOff x="2769083" y="4592221"/>
            <a:chExt cx="7885497" cy="599002"/>
          </a:xfrm>
        </p:grpSpPr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A2B7DC7F-B1B6-BE43-3353-0FBD64884247}"/>
                </a:ext>
              </a:extLst>
            </p:cNvPr>
            <p:cNvGrpSpPr/>
            <p:nvPr/>
          </p:nvGrpSpPr>
          <p:grpSpPr>
            <a:xfrm>
              <a:off x="2769083" y="4592221"/>
              <a:ext cx="7885497" cy="599002"/>
              <a:chOff x="1944303" y="3127317"/>
              <a:chExt cx="7885497" cy="599002"/>
            </a:xfrm>
          </p:grpSpPr>
          <p:sp>
            <p:nvSpPr>
              <p:cNvPr id="30" name="Freeform: Shape 29">
                <a:extLst>
                  <a:ext uri="{FF2B5EF4-FFF2-40B4-BE49-F238E27FC236}">
                    <a16:creationId xmlns:a16="http://schemas.microsoft.com/office/drawing/2014/main" id="{D0C2FCF4-FFD8-8D72-99DD-4B4BE3688025}"/>
                  </a:ext>
                </a:extLst>
              </p:cNvPr>
              <p:cNvSpPr/>
              <p:nvPr/>
            </p:nvSpPr>
            <p:spPr>
              <a:xfrm>
                <a:off x="7425740" y="3127317"/>
                <a:ext cx="2404060" cy="598990"/>
              </a:xfrm>
              <a:custGeom>
                <a:avLst/>
                <a:gdLst>
                  <a:gd name="connsiteX0" fmla="*/ 594504 w 5503372"/>
                  <a:gd name="connsiteY0" fmla="*/ 0 h 598990"/>
                  <a:gd name="connsiteX1" fmla="*/ 5503372 w 5503372"/>
                  <a:gd name="connsiteY1" fmla="*/ 0 h 598990"/>
                  <a:gd name="connsiteX2" fmla="*/ 5503372 w 5503372"/>
                  <a:gd name="connsiteY2" fmla="*/ 598990 h 598990"/>
                  <a:gd name="connsiteX3" fmla="*/ 0 w 5503372"/>
                  <a:gd name="connsiteY3" fmla="*/ 598990 h 598990"/>
                  <a:gd name="connsiteX4" fmla="*/ 0 w 5503372"/>
                  <a:gd name="connsiteY4" fmla="*/ 594504 h 5989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03372" h="598990">
                    <a:moveTo>
                      <a:pt x="594504" y="0"/>
                    </a:moveTo>
                    <a:lnTo>
                      <a:pt x="5503372" y="0"/>
                    </a:lnTo>
                    <a:lnTo>
                      <a:pt x="5503372" y="598990"/>
                    </a:lnTo>
                    <a:lnTo>
                      <a:pt x="0" y="598990"/>
                    </a:lnTo>
                    <a:lnTo>
                      <a:pt x="0" y="594504"/>
                    </a:lnTo>
                    <a:close/>
                  </a:path>
                </a:pathLst>
              </a:custGeom>
              <a:solidFill>
                <a:srgbClr val="9EA3B7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lvl="4" algn="ctr"/>
                <a:r>
                  <a:rPr lang="ar-MA" dirty="0">
                    <a:latin typeface="Almarai Bold" pitchFamily="2" charset="-78"/>
                    <a:cs typeface="Almarai Bold" pitchFamily="2" charset="-78"/>
                  </a:rPr>
                  <a:t>4</a:t>
                </a:r>
                <a:endParaRPr lang="fr-FR" dirty="0">
                  <a:latin typeface="Almarai Bold" pitchFamily="2" charset="-78"/>
                  <a:cs typeface="Almarai Bold" pitchFamily="2" charset="-78"/>
                </a:endParaRPr>
              </a:p>
            </p:txBody>
          </p:sp>
          <p:sp>
            <p:nvSpPr>
              <p:cNvPr id="31" name="Freeform: Shape 30">
                <a:extLst>
                  <a:ext uri="{FF2B5EF4-FFF2-40B4-BE49-F238E27FC236}">
                    <a16:creationId xmlns:a16="http://schemas.microsoft.com/office/drawing/2014/main" id="{EB098536-B679-4B7C-9237-333F9B768210}"/>
                  </a:ext>
                </a:extLst>
              </p:cNvPr>
              <p:cNvSpPr/>
              <p:nvPr/>
            </p:nvSpPr>
            <p:spPr>
              <a:xfrm rot="10800000">
                <a:off x="1944303" y="3127329"/>
                <a:ext cx="6268116" cy="598990"/>
              </a:xfrm>
              <a:custGeom>
                <a:avLst/>
                <a:gdLst>
                  <a:gd name="connsiteX0" fmla="*/ 594504 w 5503372"/>
                  <a:gd name="connsiteY0" fmla="*/ 0 h 598990"/>
                  <a:gd name="connsiteX1" fmla="*/ 5503372 w 5503372"/>
                  <a:gd name="connsiteY1" fmla="*/ 0 h 598990"/>
                  <a:gd name="connsiteX2" fmla="*/ 5503372 w 5503372"/>
                  <a:gd name="connsiteY2" fmla="*/ 598990 h 598990"/>
                  <a:gd name="connsiteX3" fmla="*/ 0 w 5503372"/>
                  <a:gd name="connsiteY3" fmla="*/ 598990 h 598990"/>
                  <a:gd name="connsiteX4" fmla="*/ 0 w 5503372"/>
                  <a:gd name="connsiteY4" fmla="*/ 594504 h 5989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03372" h="598990">
                    <a:moveTo>
                      <a:pt x="594504" y="0"/>
                    </a:moveTo>
                    <a:lnTo>
                      <a:pt x="5503372" y="0"/>
                    </a:lnTo>
                    <a:lnTo>
                      <a:pt x="5503372" y="598990"/>
                    </a:lnTo>
                    <a:lnTo>
                      <a:pt x="0" y="598990"/>
                    </a:lnTo>
                    <a:lnTo>
                      <a:pt x="0" y="594504"/>
                    </a:lnTo>
                    <a:close/>
                  </a:path>
                </a:pathLst>
              </a:custGeom>
              <a:solidFill>
                <a:srgbClr val="383D63"/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39700" h="139700" prst="divot"/>
              </a:sp3d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fr-FR"/>
              </a:p>
            </p:txBody>
          </p:sp>
        </p:grp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14CB10BA-EF8C-0D86-5EF3-A135730D119A}"/>
                </a:ext>
              </a:extLst>
            </p:cNvPr>
            <p:cNvSpPr txBox="1"/>
            <p:nvPr/>
          </p:nvSpPr>
          <p:spPr>
            <a:xfrm>
              <a:off x="2769083" y="4707050"/>
              <a:ext cx="535531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1" algn="r"/>
              <a:r>
                <a:rPr lang="ar-MA" dirty="0">
                  <a:solidFill>
                    <a:schemeClr val="bg1"/>
                  </a:solidFill>
                  <a:latin typeface="Almarai Bold" pitchFamily="2" charset="-78"/>
                  <a:cs typeface="Almarai Bold" pitchFamily="2" charset="-78"/>
                </a:rPr>
                <a:t>العلاقة بين </a:t>
              </a:r>
              <a:r>
                <a:rPr lang="ar-MA" sz="1800" b="0" dirty="0">
                  <a:solidFill>
                    <a:srgbClr val="E3E3E3"/>
                  </a:solidFill>
                  <a:effectLst/>
                  <a:latin typeface="Almarai Bold" pitchFamily="2" charset="-78"/>
                  <a:ea typeface="Calibri" panose="020F0502020204030204" pitchFamily="34" charset="0"/>
                  <a:cs typeface="Almarai Bold" pitchFamily="2" charset="-78"/>
                </a:rPr>
                <a:t>الديداكتيك و </a:t>
              </a:r>
              <a:r>
                <a:rPr lang="ar-MA" dirty="0">
                  <a:solidFill>
                    <a:schemeClr val="bg1"/>
                  </a:solidFill>
                  <a:latin typeface="Almarai Bold" pitchFamily="2" charset="-78"/>
                  <a:cs typeface="Almarai Bold" pitchFamily="2" charset="-78"/>
                </a:rPr>
                <a:t>البيداغوجيا</a:t>
              </a:r>
              <a:endParaRPr lang="fr-FR" dirty="0">
                <a:solidFill>
                  <a:schemeClr val="bg1"/>
                </a:solidFill>
                <a:latin typeface="Almarai Bold" pitchFamily="2" charset="-78"/>
                <a:cs typeface="Almarai Bold" pitchFamily="2" charset="-78"/>
              </a:endParaRPr>
            </a:p>
          </p:txBody>
        </p:sp>
      </p:grpSp>
      <p:sp>
        <p:nvSpPr>
          <p:cNvPr id="24" name="TextBox 23">
            <a:extLst>
              <a:ext uri="{FF2B5EF4-FFF2-40B4-BE49-F238E27FC236}">
                <a16:creationId xmlns:a16="http://schemas.microsoft.com/office/drawing/2014/main" id="{3E74ECF8-2AD9-F78C-988D-C1060C31090E}"/>
              </a:ext>
            </a:extLst>
          </p:cNvPr>
          <p:cNvSpPr txBox="1"/>
          <p:nvPr/>
        </p:nvSpPr>
        <p:spPr>
          <a:xfrm>
            <a:off x="1802481" y="1291718"/>
            <a:ext cx="9768420" cy="37971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ar-MA" dirty="0">
                <a:latin typeface="Almarai Bold" pitchFamily="2" charset="-78"/>
                <a:cs typeface="Almarai Bold" pitchFamily="2" charset="-78"/>
              </a:rPr>
              <a:t>يمكن القول  ان العلاقة  بين الديداكتيك و البيداغوجيا هي علاقة تكاملية  يتم فيها استثمار  مجموعة  من المعطيات  التي تروم خدمة  العملية  التعليمية التعلمية. </a:t>
            </a:r>
          </a:p>
          <a:p>
            <a:pPr algn="r">
              <a:lnSpc>
                <a:spcPct val="150000"/>
              </a:lnSpc>
            </a:pPr>
            <a:r>
              <a:rPr lang="ar-MA" sz="3600" b="1" dirty="0">
                <a:latin typeface="Hacen Casablanca Hd" panose="02000500000000000000" pitchFamily="2" charset="-78"/>
                <a:cs typeface="Hacen Casablanca Hd" panose="02000500000000000000" pitchFamily="2" charset="-78"/>
              </a:rPr>
              <a:t>الديداكتيك</a:t>
            </a:r>
            <a:r>
              <a:rPr lang="ar-MA" sz="2800" dirty="0">
                <a:latin typeface="Hacen Casablanca Hd" panose="02000500000000000000" pitchFamily="2" charset="-78"/>
                <a:cs typeface="Hacen Casablanca Hd" panose="02000500000000000000" pitchFamily="2" charset="-78"/>
              </a:rPr>
              <a:t> </a:t>
            </a:r>
            <a:r>
              <a:rPr lang="ar-MA" dirty="0">
                <a:latin typeface="Almarai Bold" pitchFamily="2" charset="-78"/>
                <a:cs typeface="Almarai Bold" pitchFamily="2" charset="-78"/>
              </a:rPr>
              <a:t> : الدراسة العلمية لتنظيم وضعيات التعلم التي تتطلب جملة  من الشروط الدقيقة منها بالأساس  الالتزام بالمنهج العلمي  في وضع الفرضيات و صياغتها  و التأكد من  صحتها  عن طريق  الاختبار و التجريب .</a:t>
            </a:r>
          </a:p>
          <a:p>
            <a:pPr algn="r">
              <a:lnSpc>
                <a:spcPct val="150000"/>
              </a:lnSpc>
            </a:pPr>
            <a:r>
              <a:rPr lang="ar-MA" sz="3600" dirty="0">
                <a:latin typeface="Hacen Casablanca Hd" panose="02000500000000000000" pitchFamily="2" charset="-78"/>
                <a:cs typeface="Hacen Casablanca Hd" panose="02000500000000000000" pitchFamily="2" charset="-78"/>
              </a:rPr>
              <a:t>البيداغوجيا</a:t>
            </a:r>
            <a:r>
              <a:rPr lang="ar-MA" dirty="0">
                <a:latin typeface="Almarai Bold" pitchFamily="2" charset="-78"/>
                <a:cs typeface="Almarai Bold" pitchFamily="2" charset="-78"/>
              </a:rPr>
              <a:t>  : تستند الى مجموعة من النظريات  و المبادئ  و تهتم  بنقل المفاهيم  الى المتعلمين  و مساعدتهم  على اكتساب  المعارف . </a:t>
            </a:r>
            <a:endParaRPr lang="fr-FR" dirty="0">
              <a:latin typeface="Almarai Bold" pitchFamily="2" charset="-78"/>
              <a:cs typeface="Almarai Bold" pitchFamily="2" charset="-78"/>
            </a:endParaRPr>
          </a:p>
        </p:txBody>
      </p:sp>
      <p:grpSp>
        <p:nvGrpSpPr>
          <p:cNvPr id="71" name="Group 70">
            <a:extLst>
              <a:ext uri="{FF2B5EF4-FFF2-40B4-BE49-F238E27FC236}">
                <a16:creationId xmlns:a16="http://schemas.microsoft.com/office/drawing/2014/main" id="{F63A5182-1867-FB3D-292D-625240B6B248}"/>
              </a:ext>
            </a:extLst>
          </p:cNvPr>
          <p:cNvGrpSpPr/>
          <p:nvPr/>
        </p:nvGrpSpPr>
        <p:grpSpPr>
          <a:xfrm>
            <a:off x="6689767" y="-5070453"/>
            <a:ext cx="224232" cy="4795957"/>
            <a:chOff x="6689767" y="1086192"/>
            <a:chExt cx="224232" cy="4795957"/>
          </a:xfrm>
        </p:grpSpPr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D2049752-CA1B-218C-079D-6309E82EE8D9}"/>
                </a:ext>
              </a:extLst>
            </p:cNvPr>
            <p:cNvCxnSpPr/>
            <p:nvPr/>
          </p:nvCxnSpPr>
          <p:spPr>
            <a:xfrm>
              <a:off x="6801883" y="1086192"/>
              <a:ext cx="0" cy="4795957"/>
            </a:xfrm>
            <a:prstGeom prst="line">
              <a:avLst/>
            </a:prstGeom>
            <a:ln w="57150">
              <a:solidFill>
                <a:srgbClr val="2C263C"/>
              </a:solidFill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sp>
          <p:nvSpPr>
            <p:cNvPr id="73" name="Oval 72">
              <a:extLst>
                <a:ext uri="{FF2B5EF4-FFF2-40B4-BE49-F238E27FC236}">
                  <a16:creationId xmlns:a16="http://schemas.microsoft.com/office/drawing/2014/main" id="{37A6AE2A-1363-EBEF-2E6E-C73EE0C62550}"/>
                </a:ext>
              </a:extLst>
            </p:cNvPr>
            <p:cNvSpPr/>
            <p:nvPr/>
          </p:nvSpPr>
          <p:spPr>
            <a:xfrm>
              <a:off x="6689767" y="2744471"/>
              <a:ext cx="224232" cy="224232"/>
            </a:xfrm>
            <a:prstGeom prst="ellipse">
              <a:avLst/>
            </a:prstGeom>
            <a:solidFill>
              <a:srgbClr val="332B43"/>
            </a:solidFill>
            <a:ln>
              <a:solidFill>
                <a:srgbClr val="2C263C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74" name="Oval 73">
              <a:extLst>
                <a:ext uri="{FF2B5EF4-FFF2-40B4-BE49-F238E27FC236}">
                  <a16:creationId xmlns:a16="http://schemas.microsoft.com/office/drawing/2014/main" id="{CD304B24-0FFD-F8C8-F01D-1C51FF88F87D}"/>
                </a:ext>
              </a:extLst>
            </p:cNvPr>
            <p:cNvSpPr/>
            <p:nvPr/>
          </p:nvSpPr>
          <p:spPr>
            <a:xfrm>
              <a:off x="6689767" y="3768213"/>
              <a:ext cx="224232" cy="224232"/>
            </a:xfrm>
            <a:prstGeom prst="ellipse">
              <a:avLst/>
            </a:prstGeom>
            <a:solidFill>
              <a:srgbClr val="332B43"/>
            </a:solidFill>
            <a:ln>
              <a:solidFill>
                <a:srgbClr val="2C263C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75" name="Oval 74">
              <a:extLst>
                <a:ext uri="{FF2B5EF4-FFF2-40B4-BE49-F238E27FC236}">
                  <a16:creationId xmlns:a16="http://schemas.microsoft.com/office/drawing/2014/main" id="{FD9464BB-6C4F-5BBB-BFF9-191140FAF267}"/>
                </a:ext>
              </a:extLst>
            </p:cNvPr>
            <p:cNvSpPr/>
            <p:nvPr/>
          </p:nvSpPr>
          <p:spPr>
            <a:xfrm>
              <a:off x="6689767" y="4751752"/>
              <a:ext cx="224232" cy="224232"/>
            </a:xfrm>
            <a:prstGeom prst="ellipse">
              <a:avLst/>
            </a:prstGeom>
            <a:solidFill>
              <a:srgbClr val="332B43"/>
            </a:solidFill>
            <a:ln>
              <a:solidFill>
                <a:srgbClr val="2C263C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cxnSp>
        <p:nvCxnSpPr>
          <p:cNvPr id="68" name="Straight Connector 67">
            <a:extLst>
              <a:ext uri="{FF2B5EF4-FFF2-40B4-BE49-F238E27FC236}">
                <a16:creationId xmlns:a16="http://schemas.microsoft.com/office/drawing/2014/main" id="{840E2EFC-432B-3BFF-3200-1E0A8942CCE4}"/>
              </a:ext>
            </a:extLst>
          </p:cNvPr>
          <p:cNvCxnSpPr/>
          <p:nvPr/>
        </p:nvCxnSpPr>
        <p:spPr>
          <a:xfrm>
            <a:off x="16908230" y="2853874"/>
            <a:ext cx="2319751" cy="0"/>
          </a:xfrm>
          <a:prstGeom prst="line">
            <a:avLst/>
          </a:prstGeom>
          <a:ln w="57150">
            <a:solidFill>
              <a:srgbClr val="2C263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Connector 68">
            <a:extLst>
              <a:ext uri="{FF2B5EF4-FFF2-40B4-BE49-F238E27FC236}">
                <a16:creationId xmlns:a16="http://schemas.microsoft.com/office/drawing/2014/main" id="{54D08F46-1E03-CC26-E719-112A50B67069}"/>
              </a:ext>
            </a:extLst>
          </p:cNvPr>
          <p:cNvCxnSpPr/>
          <p:nvPr/>
        </p:nvCxnSpPr>
        <p:spPr>
          <a:xfrm>
            <a:off x="-9455143" y="3877616"/>
            <a:ext cx="2319751" cy="0"/>
          </a:xfrm>
          <a:prstGeom prst="line">
            <a:avLst/>
          </a:prstGeom>
          <a:ln w="57150">
            <a:solidFill>
              <a:srgbClr val="2C263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>
            <a:extLst>
              <a:ext uri="{FF2B5EF4-FFF2-40B4-BE49-F238E27FC236}">
                <a16:creationId xmlns:a16="http://schemas.microsoft.com/office/drawing/2014/main" id="{A513BAC6-0177-CB87-7FDA-D8CD1790D8B1}"/>
              </a:ext>
            </a:extLst>
          </p:cNvPr>
          <p:cNvCxnSpPr/>
          <p:nvPr/>
        </p:nvCxnSpPr>
        <p:spPr>
          <a:xfrm>
            <a:off x="16908230" y="4861155"/>
            <a:ext cx="2319751" cy="0"/>
          </a:xfrm>
          <a:prstGeom prst="line">
            <a:avLst/>
          </a:prstGeom>
          <a:ln w="57150">
            <a:solidFill>
              <a:srgbClr val="2C263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Rectangle: Rounded Corners 75">
            <a:extLst>
              <a:ext uri="{FF2B5EF4-FFF2-40B4-BE49-F238E27FC236}">
                <a16:creationId xmlns:a16="http://schemas.microsoft.com/office/drawing/2014/main" id="{7BE2B05E-8009-C537-A879-0013927807D7}"/>
              </a:ext>
            </a:extLst>
          </p:cNvPr>
          <p:cNvSpPr/>
          <p:nvPr/>
        </p:nvSpPr>
        <p:spPr>
          <a:xfrm>
            <a:off x="7067581" y="7719507"/>
            <a:ext cx="4733705" cy="573834"/>
          </a:xfrm>
          <a:prstGeom prst="roundRect">
            <a:avLst/>
          </a:prstGeom>
          <a:solidFill>
            <a:srgbClr val="9EA3B7"/>
          </a:solidFill>
          <a:ln w="28575">
            <a:solidFill>
              <a:srgbClr val="383D6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dirty="0">
                <a:latin typeface="Almarai" pitchFamily="2" charset="-78"/>
                <a:cs typeface="Almarai" pitchFamily="2" charset="-78"/>
              </a:rPr>
              <a:t>تتمحور حول التلميذ</a:t>
            </a:r>
            <a:endParaRPr lang="fr-FR" dirty="0">
              <a:latin typeface="Almarai" pitchFamily="2" charset="-78"/>
              <a:cs typeface="Almarai" pitchFamily="2" charset="-78"/>
            </a:endParaRPr>
          </a:p>
        </p:txBody>
      </p:sp>
      <p:sp>
        <p:nvSpPr>
          <p:cNvPr id="77" name="Rectangle: Rounded Corners 76">
            <a:extLst>
              <a:ext uri="{FF2B5EF4-FFF2-40B4-BE49-F238E27FC236}">
                <a16:creationId xmlns:a16="http://schemas.microsoft.com/office/drawing/2014/main" id="{30885644-ADDB-73B4-7F60-DBD65F88CF6B}"/>
              </a:ext>
            </a:extLst>
          </p:cNvPr>
          <p:cNvSpPr/>
          <p:nvPr/>
        </p:nvSpPr>
        <p:spPr>
          <a:xfrm>
            <a:off x="7067581" y="8814911"/>
            <a:ext cx="4733705" cy="573834"/>
          </a:xfrm>
          <a:prstGeom prst="roundRect">
            <a:avLst/>
          </a:prstGeom>
          <a:solidFill>
            <a:srgbClr val="9EA3B7"/>
          </a:solidFill>
          <a:ln w="28575">
            <a:solidFill>
              <a:srgbClr val="383D6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dirty="0">
                <a:latin typeface="Almarai" pitchFamily="2" charset="-78"/>
                <a:cs typeface="Almarai" pitchFamily="2" charset="-78"/>
              </a:rPr>
              <a:t>مواضيع عامة</a:t>
            </a:r>
            <a:endParaRPr lang="fr-FR" dirty="0">
              <a:latin typeface="Almarai" pitchFamily="2" charset="-78"/>
              <a:cs typeface="Almarai" pitchFamily="2" charset="-78"/>
            </a:endParaRPr>
          </a:p>
        </p:txBody>
      </p:sp>
      <p:sp>
        <p:nvSpPr>
          <p:cNvPr id="78" name="Rectangle: Rounded Corners 77">
            <a:extLst>
              <a:ext uri="{FF2B5EF4-FFF2-40B4-BE49-F238E27FC236}">
                <a16:creationId xmlns:a16="http://schemas.microsoft.com/office/drawing/2014/main" id="{667ABC2D-9520-ED11-9C65-BA3D3C0B9411}"/>
              </a:ext>
            </a:extLst>
          </p:cNvPr>
          <p:cNvSpPr/>
          <p:nvPr/>
        </p:nvSpPr>
        <p:spPr>
          <a:xfrm>
            <a:off x="7067581" y="9804434"/>
            <a:ext cx="4733705" cy="573834"/>
          </a:xfrm>
          <a:prstGeom prst="roundRect">
            <a:avLst/>
          </a:prstGeom>
          <a:solidFill>
            <a:srgbClr val="9EA3B7"/>
          </a:solidFill>
          <a:ln w="28575">
            <a:solidFill>
              <a:srgbClr val="383D6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dirty="0">
                <a:latin typeface="Almarai" pitchFamily="2" charset="-78"/>
                <a:cs typeface="Almarai" pitchFamily="2" charset="-78"/>
              </a:rPr>
              <a:t>إعطاء الأولوية للعلاقة بين المدرس و التلميذ</a:t>
            </a:r>
            <a:endParaRPr lang="fr-FR" dirty="0">
              <a:latin typeface="Almarai" pitchFamily="2" charset="-78"/>
              <a:cs typeface="Almarai" pitchFamily="2" charset="-78"/>
            </a:endParaRPr>
          </a:p>
        </p:txBody>
      </p:sp>
      <p:sp>
        <p:nvSpPr>
          <p:cNvPr id="79" name="Rectangle: Rounded Corners 78">
            <a:extLst>
              <a:ext uri="{FF2B5EF4-FFF2-40B4-BE49-F238E27FC236}">
                <a16:creationId xmlns:a16="http://schemas.microsoft.com/office/drawing/2014/main" id="{D7AC7BAB-BB0D-C2C0-9F06-79A717D1F432}"/>
              </a:ext>
            </a:extLst>
          </p:cNvPr>
          <p:cNvSpPr/>
          <p:nvPr/>
        </p:nvSpPr>
        <p:spPr>
          <a:xfrm>
            <a:off x="7067581" y="10855203"/>
            <a:ext cx="4733705" cy="573834"/>
          </a:xfrm>
          <a:prstGeom prst="roundRect">
            <a:avLst/>
          </a:prstGeom>
          <a:solidFill>
            <a:srgbClr val="9EA3B7"/>
          </a:solidFill>
          <a:ln w="28575">
            <a:solidFill>
              <a:srgbClr val="383D6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dirty="0">
                <a:latin typeface="Almarai" pitchFamily="2" charset="-78"/>
                <a:cs typeface="Almarai" pitchFamily="2" charset="-78"/>
              </a:rPr>
              <a:t>تهتم بالتربية و التعليم</a:t>
            </a:r>
            <a:endParaRPr lang="fr-FR" dirty="0">
              <a:latin typeface="Almarai" pitchFamily="2" charset="-78"/>
              <a:cs typeface="Almarai" pitchFamily="2" charset="-78"/>
            </a:endParaRPr>
          </a:p>
        </p:txBody>
      </p:sp>
      <p:sp>
        <p:nvSpPr>
          <p:cNvPr id="80" name="Rectangle: Rounded Corners 79">
            <a:extLst>
              <a:ext uri="{FF2B5EF4-FFF2-40B4-BE49-F238E27FC236}">
                <a16:creationId xmlns:a16="http://schemas.microsoft.com/office/drawing/2014/main" id="{B9945671-09FF-0E12-1B4C-F1DF4B8EEB94}"/>
              </a:ext>
            </a:extLst>
          </p:cNvPr>
          <p:cNvSpPr/>
          <p:nvPr/>
        </p:nvSpPr>
        <p:spPr>
          <a:xfrm>
            <a:off x="1802481" y="7719507"/>
            <a:ext cx="4733705" cy="573834"/>
          </a:xfrm>
          <a:prstGeom prst="roundRect">
            <a:avLst/>
          </a:prstGeom>
          <a:solidFill>
            <a:srgbClr val="9EA3B7"/>
          </a:solidFill>
          <a:ln w="28575">
            <a:solidFill>
              <a:srgbClr val="383D6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dirty="0">
                <a:latin typeface="Almarai" pitchFamily="2" charset="-78"/>
                <a:cs typeface="Almarai" pitchFamily="2" charset="-78"/>
              </a:rPr>
              <a:t>تتمحور حول محتويات المادة الدراسية</a:t>
            </a:r>
            <a:endParaRPr lang="fr-FR" dirty="0">
              <a:latin typeface="Almarai" pitchFamily="2" charset="-78"/>
              <a:cs typeface="Almarai" pitchFamily="2" charset="-78"/>
            </a:endParaRPr>
          </a:p>
        </p:txBody>
      </p:sp>
      <p:sp>
        <p:nvSpPr>
          <p:cNvPr id="81" name="Rectangle: Rounded Corners 80">
            <a:extLst>
              <a:ext uri="{FF2B5EF4-FFF2-40B4-BE49-F238E27FC236}">
                <a16:creationId xmlns:a16="http://schemas.microsoft.com/office/drawing/2014/main" id="{626236BE-C72A-8220-2565-36364557F03E}"/>
              </a:ext>
            </a:extLst>
          </p:cNvPr>
          <p:cNvSpPr/>
          <p:nvPr/>
        </p:nvSpPr>
        <p:spPr>
          <a:xfrm>
            <a:off x="1802481" y="8814911"/>
            <a:ext cx="4733705" cy="573834"/>
          </a:xfrm>
          <a:prstGeom prst="roundRect">
            <a:avLst/>
          </a:prstGeom>
          <a:solidFill>
            <a:srgbClr val="9EA3B7"/>
          </a:solidFill>
          <a:ln w="28575">
            <a:solidFill>
              <a:srgbClr val="383D6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dirty="0">
                <a:latin typeface="Almarai" pitchFamily="2" charset="-78"/>
                <a:cs typeface="Almarai" pitchFamily="2" charset="-78"/>
              </a:rPr>
              <a:t>مواضيع متخصصة</a:t>
            </a:r>
            <a:endParaRPr lang="fr-FR" dirty="0">
              <a:latin typeface="Almarai" pitchFamily="2" charset="-78"/>
              <a:cs typeface="Almarai" pitchFamily="2" charset="-78"/>
            </a:endParaRPr>
          </a:p>
        </p:txBody>
      </p:sp>
      <p:sp>
        <p:nvSpPr>
          <p:cNvPr id="82" name="Rectangle: Rounded Corners 81">
            <a:extLst>
              <a:ext uri="{FF2B5EF4-FFF2-40B4-BE49-F238E27FC236}">
                <a16:creationId xmlns:a16="http://schemas.microsoft.com/office/drawing/2014/main" id="{A187DF02-58DD-86C6-BD93-9C9EC66A0A15}"/>
              </a:ext>
            </a:extLst>
          </p:cNvPr>
          <p:cNvSpPr/>
          <p:nvPr/>
        </p:nvSpPr>
        <p:spPr>
          <a:xfrm>
            <a:off x="1802481" y="9804434"/>
            <a:ext cx="4733705" cy="573834"/>
          </a:xfrm>
          <a:prstGeom prst="roundRect">
            <a:avLst/>
          </a:prstGeom>
          <a:solidFill>
            <a:srgbClr val="9EA3B7"/>
          </a:solidFill>
          <a:ln w="28575">
            <a:solidFill>
              <a:srgbClr val="383D6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dirty="0">
                <a:latin typeface="Almarai" pitchFamily="2" charset="-78"/>
                <a:cs typeface="Almarai" pitchFamily="2" charset="-78"/>
              </a:rPr>
              <a:t>إعطاء الأولوية للعلاقة بين التلميذ و المعرفة</a:t>
            </a:r>
            <a:endParaRPr lang="fr-FR" dirty="0">
              <a:latin typeface="Almarai" pitchFamily="2" charset="-78"/>
              <a:cs typeface="Almarai" pitchFamily="2" charset="-78"/>
            </a:endParaRPr>
          </a:p>
        </p:txBody>
      </p:sp>
      <p:sp>
        <p:nvSpPr>
          <p:cNvPr id="83" name="Rectangle: Rounded Corners 82">
            <a:extLst>
              <a:ext uri="{FF2B5EF4-FFF2-40B4-BE49-F238E27FC236}">
                <a16:creationId xmlns:a16="http://schemas.microsoft.com/office/drawing/2014/main" id="{5C544C69-FA67-8FF4-856C-174D1D348D73}"/>
              </a:ext>
            </a:extLst>
          </p:cNvPr>
          <p:cNvSpPr/>
          <p:nvPr/>
        </p:nvSpPr>
        <p:spPr>
          <a:xfrm>
            <a:off x="1802481" y="10855203"/>
            <a:ext cx="4733705" cy="573834"/>
          </a:xfrm>
          <a:prstGeom prst="roundRect">
            <a:avLst/>
          </a:prstGeom>
          <a:solidFill>
            <a:srgbClr val="9EA3B7"/>
          </a:solidFill>
          <a:ln w="28575">
            <a:solidFill>
              <a:srgbClr val="383D6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dirty="0">
                <a:latin typeface="Almarai" pitchFamily="2" charset="-78"/>
                <a:cs typeface="Almarai" pitchFamily="2" charset="-78"/>
              </a:rPr>
              <a:t>تهتم بالتعليم</a:t>
            </a:r>
            <a:endParaRPr lang="fr-FR" dirty="0">
              <a:latin typeface="Almarai" pitchFamily="2" charset="-78"/>
              <a:cs typeface="Almarai" pitchFamily="2" charset="-78"/>
            </a:endParaRPr>
          </a:p>
        </p:txBody>
      </p:sp>
      <p:sp>
        <p:nvSpPr>
          <p:cNvPr id="84" name="Rectangle 83">
            <a:extLst>
              <a:ext uri="{FF2B5EF4-FFF2-40B4-BE49-F238E27FC236}">
                <a16:creationId xmlns:a16="http://schemas.microsoft.com/office/drawing/2014/main" id="{D80CF1DB-CC97-1E53-18B5-D7113D28360B}"/>
              </a:ext>
            </a:extLst>
          </p:cNvPr>
          <p:cNvSpPr/>
          <p:nvPr/>
        </p:nvSpPr>
        <p:spPr>
          <a:xfrm>
            <a:off x="2449376" y="-1774062"/>
            <a:ext cx="3799024" cy="637066"/>
          </a:xfrm>
          <a:prstGeom prst="rect">
            <a:avLst/>
          </a:prstGeom>
          <a:solidFill>
            <a:srgbClr val="383D6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dirty="0">
                <a:latin typeface="Almarai Bold" pitchFamily="2" charset="-78"/>
                <a:cs typeface="Almarai Bold" pitchFamily="2" charset="-78"/>
              </a:rPr>
              <a:t>الديداكتيك</a:t>
            </a:r>
            <a:endParaRPr lang="fr-FR" dirty="0">
              <a:latin typeface="Almarai Bold" pitchFamily="2" charset="-78"/>
              <a:cs typeface="Almarai Bold" pitchFamily="2" charset="-78"/>
            </a:endParaRPr>
          </a:p>
        </p:txBody>
      </p:sp>
      <p:sp>
        <p:nvSpPr>
          <p:cNvPr id="85" name="Rectangle 84">
            <a:extLst>
              <a:ext uri="{FF2B5EF4-FFF2-40B4-BE49-F238E27FC236}">
                <a16:creationId xmlns:a16="http://schemas.microsoft.com/office/drawing/2014/main" id="{30059C6F-3A8B-92FB-D010-329926EBAB32}"/>
              </a:ext>
            </a:extLst>
          </p:cNvPr>
          <p:cNvSpPr/>
          <p:nvPr/>
        </p:nvSpPr>
        <p:spPr>
          <a:xfrm>
            <a:off x="7749830" y="-1774063"/>
            <a:ext cx="3799024" cy="637066"/>
          </a:xfrm>
          <a:prstGeom prst="rect">
            <a:avLst/>
          </a:prstGeom>
          <a:solidFill>
            <a:srgbClr val="383D6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dirty="0">
                <a:latin typeface="Almarai Bold" pitchFamily="2" charset="-78"/>
                <a:cs typeface="Almarai Bold" pitchFamily="2" charset="-78"/>
              </a:rPr>
              <a:t>البيداغوجيا</a:t>
            </a:r>
            <a:endParaRPr lang="fr-FR" dirty="0">
              <a:latin typeface="Almarai Bold" pitchFamily="2" charset="-78"/>
              <a:cs typeface="Almarai Bold" pitchFamily="2" charset="-78"/>
            </a:endParaRPr>
          </a:p>
        </p:txBody>
      </p:sp>
      <p:grpSp>
        <p:nvGrpSpPr>
          <p:cNvPr id="86" name="Group 85">
            <a:extLst>
              <a:ext uri="{FF2B5EF4-FFF2-40B4-BE49-F238E27FC236}">
                <a16:creationId xmlns:a16="http://schemas.microsoft.com/office/drawing/2014/main" id="{405EE281-0090-717C-9634-4D372ABAC95D}"/>
              </a:ext>
            </a:extLst>
          </p:cNvPr>
          <p:cNvGrpSpPr>
            <a:grpSpLocks/>
          </p:cNvGrpSpPr>
          <p:nvPr/>
        </p:nvGrpSpPr>
        <p:grpSpPr>
          <a:xfrm>
            <a:off x="0" y="6259007"/>
            <a:ext cx="12192000" cy="598993"/>
            <a:chOff x="0" y="6259007"/>
            <a:chExt cx="12192000" cy="598993"/>
          </a:xfrm>
        </p:grpSpPr>
        <p:sp>
          <p:nvSpPr>
            <p:cNvPr id="87" name="Rectangle 86">
              <a:extLst>
                <a:ext uri="{FF2B5EF4-FFF2-40B4-BE49-F238E27FC236}">
                  <a16:creationId xmlns:a16="http://schemas.microsoft.com/office/drawing/2014/main" id="{49787391-4B04-7AE4-8605-7C40F3910A92}"/>
                </a:ext>
              </a:extLst>
            </p:cNvPr>
            <p:cNvSpPr>
              <a:spLocks/>
            </p:cNvSpPr>
            <p:nvPr/>
          </p:nvSpPr>
          <p:spPr>
            <a:xfrm>
              <a:off x="0" y="6259010"/>
              <a:ext cx="12192000" cy="598990"/>
            </a:xfrm>
            <a:prstGeom prst="rect">
              <a:avLst/>
            </a:prstGeom>
            <a:solidFill>
              <a:srgbClr val="383D6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6"/>
              <a:r>
                <a:rPr lang="ar-MA" sz="2400" dirty="0">
                  <a:latin typeface="Almarai Bold" pitchFamily="2" charset="-78"/>
                  <a:cs typeface="Almarai Bold" pitchFamily="2" charset="-78"/>
                </a:rPr>
                <a:t> </a:t>
              </a:r>
              <a:endParaRPr lang="fr-FR" sz="2400" dirty="0">
                <a:latin typeface="Almarai Bold" pitchFamily="2" charset="-78"/>
                <a:cs typeface="Almarai Bold" pitchFamily="2" charset="-78"/>
              </a:endParaRPr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3C51C205-50AA-6FE6-3D9C-D63C4C9C0B32}"/>
                </a:ext>
              </a:extLst>
            </p:cNvPr>
            <p:cNvSpPr>
              <a:spLocks/>
            </p:cNvSpPr>
            <p:nvPr/>
          </p:nvSpPr>
          <p:spPr>
            <a:xfrm rot="16200000" flipV="1">
              <a:off x="10612343" y="5278343"/>
              <a:ext cx="598989" cy="2560317"/>
            </a:xfrm>
            <a:custGeom>
              <a:avLst/>
              <a:gdLst>
                <a:gd name="connsiteX0" fmla="*/ 860323 w 860323"/>
                <a:gd name="connsiteY0" fmla="*/ 4391640 h 5350653"/>
                <a:gd name="connsiteX1" fmla="*/ 860323 w 860323"/>
                <a:gd name="connsiteY1" fmla="*/ 0 h 5350653"/>
                <a:gd name="connsiteX2" fmla="*/ 0 w 860323"/>
                <a:gd name="connsiteY2" fmla="*/ 0 h 5350653"/>
                <a:gd name="connsiteX3" fmla="*/ 0 w 860323"/>
                <a:gd name="connsiteY3" fmla="*/ 5350653 h 5350653"/>
                <a:gd name="connsiteX4" fmla="*/ 51263 w 860323"/>
                <a:gd name="connsiteY4" fmla="*/ 5303381 h 5350653"/>
                <a:gd name="connsiteX5" fmla="*/ 740624 w 860323"/>
                <a:gd name="connsiteY5" fmla="*/ 4410199 h 53506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60323" h="5350653">
                  <a:moveTo>
                    <a:pt x="860323" y="4391640"/>
                  </a:moveTo>
                  <a:lnTo>
                    <a:pt x="860323" y="0"/>
                  </a:lnTo>
                  <a:lnTo>
                    <a:pt x="0" y="0"/>
                  </a:lnTo>
                  <a:lnTo>
                    <a:pt x="0" y="5350653"/>
                  </a:lnTo>
                  <a:lnTo>
                    <a:pt x="51263" y="5303381"/>
                  </a:lnTo>
                  <a:cubicBezTo>
                    <a:pt x="254192" y="5071082"/>
                    <a:pt x="403404" y="4518411"/>
                    <a:pt x="740624" y="4410199"/>
                  </a:cubicBezTo>
                  <a:close/>
                </a:path>
              </a:pathLst>
            </a:custGeom>
            <a:solidFill>
              <a:srgbClr val="9EA3B7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wrap="square" rtlCol="0" anchor="ctr">
              <a:noAutofit/>
            </a:bodyPr>
            <a:lstStyle/>
            <a:p>
              <a:pPr algn="ctr"/>
              <a:r>
                <a:rPr lang="ar-MA" sz="2400" dirty="0">
                  <a:latin typeface="Almarai Bold" pitchFamily="2" charset="-78"/>
                  <a:cs typeface="Almarai Bold" pitchFamily="2" charset="-78"/>
                </a:rPr>
                <a:t> </a:t>
              </a:r>
              <a:endParaRPr lang="fr-FR" sz="2400" dirty="0">
                <a:latin typeface="Almarai Bold" pitchFamily="2" charset="-78"/>
                <a:cs typeface="Almarai Bold" pitchFamily="2" charset="-78"/>
              </a:endParaRPr>
            </a:p>
          </p:txBody>
        </p:sp>
      </p:grpSp>
      <p:sp>
        <p:nvSpPr>
          <p:cNvPr id="89" name="Rectangle 88">
            <a:extLst>
              <a:ext uri="{FF2B5EF4-FFF2-40B4-BE49-F238E27FC236}">
                <a16:creationId xmlns:a16="http://schemas.microsoft.com/office/drawing/2014/main" id="{07956A38-2721-028B-14F6-11652556433F}"/>
              </a:ext>
            </a:extLst>
          </p:cNvPr>
          <p:cNvSpPr/>
          <p:nvPr/>
        </p:nvSpPr>
        <p:spPr>
          <a:xfrm>
            <a:off x="1" y="6259006"/>
            <a:ext cx="986366" cy="598990"/>
          </a:xfrm>
          <a:prstGeom prst="rect">
            <a:avLst/>
          </a:prstGeom>
          <a:solidFill>
            <a:srgbClr val="383D6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dirty="0">
                <a:latin typeface="Almarai Bold" pitchFamily="2" charset="-78"/>
                <a:cs typeface="Almarai Bold" pitchFamily="2" charset="-78"/>
              </a:rPr>
              <a:t>16</a:t>
            </a:r>
            <a:endParaRPr lang="fr-FR" dirty="0">
              <a:latin typeface="Almarai Bold" pitchFamily="2" charset="-78"/>
              <a:cs typeface="Almarai Bold" pitchFamily="2" charset="-78"/>
            </a:endParaRPr>
          </a:p>
        </p:txBody>
      </p:sp>
      <p:cxnSp>
        <p:nvCxnSpPr>
          <p:cNvPr id="90" name="Straight Connector 89">
            <a:extLst>
              <a:ext uri="{FF2B5EF4-FFF2-40B4-BE49-F238E27FC236}">
                <a16:creationId xmlns:a16="http://schemas.microsoft.com/office/drawing/2014/main" id="{872DC914-0A5D-483A-B46A-4A34D169B6BB}"/>
              </a:ext>
            </a:extLst>
          </p:cNvPr>
          <p:cNvCxnSpPr/>
          <p:nvPr/>
        </p:nvCxnSpPr>
        <p:spPr>
          <a:xfrm>
            <a:off x="1006667" y="6259003"/>
            <a:ext cx="0" cy="598997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9914254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>
        <p159:morph option="byObject"/>
      </p:transition>
    </mc:Choice>
    <mc:Fallback xmlns="">
      <p:transition spd="slow" advClick="0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ABE8DA-F6C4-342C-6C10-484874572C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1B8A29AF-952D-A3A2-6EA3-56930B8CBE9C}"/>
              </a:ext>
            </a:extLst>
          </p:cNvPr>
          <p:cNvSpPr>
            <a:spLocks/>
          </p:cNvSpPr>
          <p:nvPr/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ED7D31">
              <a:alpha val="17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DC7EB397-8F9C-016B-E5B0-843121C3CA77}"/>
              </a:ext>
            </a:extLst>
          </p:cNvPr>
          <p:cNvGrpSpPr/>
          <p:nvPr/>
        </p:nvGrpSpPr>
        <p:grpSpPr>
          <a:xfrm>
            <a:off x="3911712" y="55409"/>
            <a:ext cx="8280284" cy="599002"/>
            <a:chOff x="2769083" y="1544828"/>
            <a:chExt cx="7885497" cy="599002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3C158CE4-9783-9C26-5AB9-20BCDCEA7500}"/>
                </a:ext>
              </a:extLst>
            </p:cNvPr>
            <p:cNvGrpSpPr/>
            <p:nvPr/>
          </p:nvGrpSpPr>
          <p:grpSpPr>
            <a:xfrm>
              <a:off x="2769083" y="1544828"/>
              <a:ext cx="7885497" cy="599002"/>
              <a:chOff x="1944303" y="3127317"/>
              <a:chExt cx="7885497" cy="599002"/>
            </a:xfrm>
          </p:grpSpPr>
          <p:sp>
            <p:nvSpPr>
              <p:cNvPr id="7" name="Freeform: Shape 6">
                <a:extLst>
                  <a:ext uri="{FF2B5EF4-FFF2-40B4-BE49-F238E27FC236}">
                    <a16:creationId xmlns:a16="http://schemas.microsoft.com/office/drawing/2014/main" id="{58BFC0F6-E015-F3F8-DFA4-FAD0E32C13FE}"/>
                  </a:ext>
                </a:extLst>
              </p:cNvPr>
              <p:cNvSpPr/>
              <p:nvPr/>
            </p:nvSpPr>
            <p:spPr>
              <a:xfrm>
                <a:off x="7425740" y="3127317"/>
                <a:ext cx="2404060" cy="598990"/>
              </a:xfrm>
              <a:custGeom>
                <a:avLst/>
                <a:gdLst>
                  <a:gd name="connsiteX0" fmla="*/ 594504 w 5503372"/>
                  <a:gd name="connsiteY0" fmla="*/ 0 h 598990"/>
                  <a:gd name="connsiteX1" fmla="*/ 5503372 w 5503372"/>
                  <a:gd name="connsiteY1" fmla="*/ 0 h 598990"/>
                  <a:gd name="connsiteX2" fmla="*/ 5503372 w 5503372"/>
                  <a:gd name="connsiteY2" fmla="*/ 598990 h 598990"/>
                  <a:gd name="connsiteX3" fmla="*/ 0 w 5503372"/>
                  <a:gd name="connsiteY3" fmla="*/ 598990 h 598990"/>
                  <a:gd name="connsiteX4" fmla="*/ 0 w 5503372"/>
                  <a:gd name="connsiteY4" fmla="*/ 594504 h 5989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03372" h="598990">
                    <a:moveTo>
                      <a:pt x="594504" y="0"/>
                    </a:moveTo>
                    <a:lnTo>
                      <a:pt x="5503372" y="0"/>
                    </a:lnTo>
                    <a:lnTo>
                      <a:pt x="5503372" y="598990"/>
                    </a:lnTo>
                    <a:lnTo>
                      <a:pt x="0" y="598990"/>
                    </a:lnTo>
                    <a:lnTo>
                      <a:pt x="0" y="594504"/>
                    </a:lnTo>
                    <a:close/>
                  </a:path>
                </a:pathLst>
              </a:custGeom>
              <a:solidFill>
                <a:srgbClr val="9EA3B7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lvl="1" algn="ctr"/>
                <a:endParaRPr lang="fr-FR" dirty="0">
                  <a:latin typeface="Almarai Bold" pitchFamily="2" charset="-78"/>
                  <a:cs typeface="Almarai Bold" pitchFamily="2" charset="-78"/>
                </a:endParaRPr>
              </a:p>
            </p:txBody>
          </p:sp>
          <p:sp>
            <p:nvSpPr>
              <p:cNvPr id="12" name="Freeform: Shape 11">
                <a:extLst>
                  <a:ext uri="{FF2B5EF4-FFF2-40B4-BE49-F238E27FC236}">
                    <a16:creationId xmlns:a16="http://schemas.microsoft.com/office/drawing/2014/main" id="{D257B4AE-B72F-E914-D659-3CF0D1814FC5}"/>
                  </a:ext>
                </a:extLst>
              </p:cNvPr>
              <p:cNvSpPr/>
              <p:nvPr/>
            </p:nvSpPr>
            <p:spPr>
              <a:xfrm rot="10800000">
                <a:off x="1944303" y="3127329"/>
                <a:ext cx="6268116" cy="598990"/>
              </a:xfrm>
              <a:custGeom>
                <a:avLst/>
                <a:gdLst>
                  <a:gd name="connsiteX0" fmla="*/ 594504 w 5503372"/>
                  <a:gd name="connsiteY0" fmla="*/ 0 h 598990"/>
                  <a:gd name="connsiteX1" fmla="*/ 5503372 w 5503372"/>
                  <a:gd name="connsiteY1" fmla="*/ 0 h 598990"/>
                  <a:gd name="connsiteX2" fmla="*/ 5503372 w 5503372"/>
                  <a:gd name="connsiteY2" fmla="*/ 598990 h 598990"/>
                  <a:gd name="connsiteX3" fmla="*/ 0 w 5503372"/>
                  <a:gd name="connsiteY3" fmla="*/ 598990 h 598990"/>
                  <a:gd name="connsiteX4" fmla="*/ 0 w 5503372"/>
                  <a:gd name="connsiteY4" fmla="*/ 594504 h 5989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03372" h="598990">
                    <a:moveTo>
                      <a:pt x="594504" y="0"/>
                    </a:moveTo>
                    <a:lnTo>
                      <a:pt x="5503372" y="0"/>
                    </a:lnTo>
                    <a:lnTo>
                      <a:pt x="5503372" y="598990"/>
                    </a:lnTo>
                    <a:lnTo>
                      <a:pt x="0" y="598990"/>
                    </a:lnTo>
                    <a:lnTo>
                      <a:pt x="0" y="594504"/>
                    </a:lnTo>
                    <a:close/>
                  </a:path>
                </a:pathLst>
              </a:custGeom>
              <a:solidFill>
                <a:srgbClr val="383D63"/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39700" h="139700" prst="divot"/>
              </a:sp3d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fr-FR" dirty="0"/>
              </a:p>
            </p:txBody>
          </p:sp>
        </p:grp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6215283B-DA75-15DC-8B8B-E53D1F42F42D}"/>
                </a:ext>
              </a:extLst>
            </p:cNvPr>
            <p:cNvSpPr txBox="1"/>
            <p:nvPr/>
          </p:nvSpPr>
          <p:spPr>
            <a:xfrm>
              <a:off x="3406511" y="1619250"/>
              <a:ext cx="466243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1" algn="r"/>
              <a:r>
                <a:rPr lang="ar-MA" dirty="0">
                  <a:solidFill>
                    <a:schemeClr val="bg1"/>
                  </a:solidFill>
                  <a:latin typeface="Almarai Bold" pitchFamily="2" charset="-78"/>
                  <a:cs typeface="Almarai Bold" pitchFamily="2" charset="-78"/>
                </a:rPr>
                <a:t>العلاقة بين </a:t>
              </a:r>
              <a:r>
                <a:rPr lang="ar-MA" sz="1800" b="0" dirty="0">
                  <a:solidFill>
                    <a:srgbClr val="E3E3E3"/>
                  </a:solidFill>
                  <a:effectLst/>
                  <a:latin typeface="Almarai Bold" pitchFamily="2" charset="-78"/>
                  <a:ea typeface="Calibri" panose="020F0502020204030204" pitchFamily="34" charset="0"/>
                  <a:cs typeface="Almarai Bold" pitchFamily="2" charset="-78"/>
                </a:rPr>
                <a:t>الديداكتيك و </a:t>
              </a:r>
              <a:r>
                <a:rPr lang="ar-MA" dirty="0">
                  <a:solidFill>
                    <a:schemeClr val="bg1"/>
                  </a:solidFill>
                  <a:latin typeface="Almarai Bold" pitchFamily="2" charset="-78"/>
                  <a:cs typeface="Almarai Bold" pitchFamily="2" charset="-78"/>
                </a:rPr>
                <a:t>البيداغوجيا</a:t>
              </a:r>
              <a:endParaRPr lang="fr-FR" dirty="0">
                <a:solidFill>
                  <a:schemeClr val="bg1"/>
                </a:solidFill>
                <a:latin typeface="Almarai Bold" pitchFamily="2" charset="-78"/>
                <a:cs typeface="Almarai Bold" pitchFamily="2" charset="-78"/>
              </a:endParaRP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43C40559-D695-A6EA-655C-311FDA2E2E30}"/>
              </a:ext>
            </a:extLst>
          </p:cNvPr>
          <p:cNvGrpSpPr/>
          <p:nvPr/>
        </p:nvGrpSpPr>
        <p:grpSpPr>
          <a:xfrm>
            <a:off x="-7135392" y="499163"/>
            <a:ext cx="7885497" cy="599002"/>
            <a:chOff x="2769083" y="1544828"/>
            <a:chExt cx="7885497" cy="599002"/>
          </a:xfrm>
        </p:grpSpPr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D586DCD4-B4E2-92CB-4204-E914DB93783A}"/>
                </a:ext>
              </a:extLst>
            </p:cNvPr>
            <p:cNvGrpSpPr/>
            <p:nvPr/>
          </p:nvGrpSpPr>
          <p:grpSpPr>
            <a:xfrm>
              <a:off x="2769083" y="1544828"/>
              <a:ext cx="7885497" cy="599002"/>
              <a:chOff x="1944303" y="3127317"/>
              <a:chExt cx="7885497" cy="599002"/>
            </a:xfrm>
          </p:grpSpPr>
          <p:sp>
            <p:nvSpPr>
              <p:cNvPr id="11" name="Freeform: Shape 10">
                <a:extLst>
                  <a:ext uri="{FF2B5EF4-FFF2-40B4-BE49-F238E27FC236}">
                    <a16:creationId xmlns:a16="http://schemas.microsoft.com/office/drawing/2014/main" id="{0A1CF88E-4388-8C16-116B-1951252E2937}"/>
                  </a:ext>
                </a:extLst>
              </p:cNvPr>
              <p:cNvSpPr/>
              <p:nvPr/>
            </p:nvSpPr>
            <p:spPr>
              <a:xfrm>
                <a:off x="7425740" y="3127317"/>
                <a:ext cx="2404060" cy="598990"/>
              </a:xfrm>
              <a:custGeom>
                <a:avLst/>
                <a:gdLst>
                  <a:gd name="connsiteX0" fmla="*/ 594504 w 5503372"/>
                  <a:gd name="connsiteY0" fmla="*/ 0 h 598990"/>
                  <a:gd name="connsiteX1" fmla="*/ 5503372 w 5503372"/>
                  <a:gd name="connsiteY1" fmla="*/ 0 h 598990"/>
                  <a:gd name="connsiteX2" fmla="*/ 5503372 w 5503372"/>
                  <a:gd name="connsiteY2" fmla="*/ 598990 h 598990"/>
                  <a:gd name="connsiteX3" fmla="*/ 0 w 5503372"/>
                  <a:gd name="connsiteY3" fmla="*/ 598990 h 598990"/>
                  <a:gd name="connsiteX4" fmla="*/ 0 w 5503372"/>
                  <a:gd name="connsiteY4" fmla="*/ 594504 h 5989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03372" h="598990">
                    <a:moveTo>
                      <a:pt x="594504" y="0"/>
                    </a:moveTo>
                    <a:lnTo>
                      <a:pt x="5503372" y="0"/>
                    </a:lnTo>
                    <a:lnTo>
                      <a:pt x="5503372" y="598990"/>
                    </a:lnTo>
                    <a:lnTo>
                      <a:pt x="0" y="598990"/>
                    </a:lnTo>
                    <a:lnTo>
                      <a:pt x="0" y="594504"/>
                    </a:lnTo>
                    <a:close/>
                  </a:path>
                </a:pathLst>
              </a:custGeom>
              <a:solidFill>
                <a:srgbClr val="9EA3B7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lvl="4" algn="ctr"/>
                <a:r>
                  <a:rPr lang="ar-MA" dirty="0">
                    <a:latin typeface="Almarai Bold" pitchFamily="2" charset="-78"/>
                    <a:cs typeface="Almarai Bold" pitchFamily="2" charset="-78"/>
                  </a:rPr>
                  <a:t>1</a:t>
                </a:r>
                <a:endParaRPr lang="fr-FR" dirty="0">
                  <a:latin typeface="Almarai Bold" pitchFamily="2" charset="-78"/>
                  <a:cs typeface="Almarai Bold" pitchFamily="2" charset="-78"/>
                </a:endParaRPr>
              </a:p>
            </p:txBody>
          </p:sp>
          <p:sp>
            <p:nvSpPr>
              <p:cNvPr id="13" name="Freeform: Shape 12">
                <a:extLst>
                  <a:ext uri="{FF2B5EF4-FFF2-40B4-BE49-F238E27FC236}">
                    <a16:creationId xmlns:a16="http://schemas.microsoft.com/office/drawing/2014/main" id="{E477EDF6-0C4E-4F18-EAB7-25E20D59C1EE}"/>
                  </a:ext>
                </a:extLst>
              </p:cNvPr>
              <p:cNvSpPr/>
              <p:nvPr/>
            </p:nvSpPr>
            <p:spPr>
              <a:xfrm rot="10800000">
                <a:off x="1944303" y="3127329"/>
                <a:ext cx="6268116" cy="598990"/>
              </a:xfrm>
              <a:custGeom>
                <a:avLst/>
                <a:gdLst>
                  <a:gd name="connsiteX0" fmla="*/ 594504 w 5503372"/>
                  <a:gd name="connsiteY0" fmla="*/ 0 h 598990"/>
                  <a:gd name="connsiteX1" fmla="*/ 5503372 w 5503372"/>
                  <a:gd name="connsiteY1" fmla="*/ 0 h 598990"/>
                  <a:gd name="connsiteX2" fmla="*/ 5503372 w 5503372"/>
                  <a:gd name="connsiteY2" fmla="*/ 598990 h 598990"/>
                  <a:gd name="connsiteX3" fmla="*/ 0 w 5503372"/>
                  <a:gd name="connsiteY3" fmla="*/ 598990 h 598990"/>
                  <a:gd name="connsiteX4" fmla="*/ 0 w 5503372"/>
                  <a:gd name="connsiteY4" fmla="*/ 594504 h 5989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03372" h="598990">
                    <a:moveTo>
                      <a:pt x="594504" y="0"/>
                    </a:moveTo>
                    <a:lnTo>
                      <a:pt x="5503372" y="0"/>
                    </a:lnTo>
                    <a:lnTo>
                      <a:pt x="5503372" y="598990"/>
                    </a:lnTo>
                    <a:lnTo>
                      <a:pt x="0" y="598990"/>
                    </a:lnTo>
                    <a:lnTo>
                      <a:pt x="0" y="594504"/>
                    </a:lnTo>
                    <a:close/>
                  </a:path>
                </a:pathLst>
              </a:custGeom>
              <a:solidFill>
                <a:srgbClr val="383D63"/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39700" h="139700" prst="divot"/>
              </a:sp3d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fr-FR" dirty="0"/>
              </a:p>
            </p:txBody>
          </p:sp>
        </p:grp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C84BF222-7B40-7CD0-9EA7-E1334F4A837C}"/>
                </a:ext>
              </a:extLst>
            </p:cNvPr>
            <p:cNvSpPr txBox="1"/>
            <p:nvPr/>
          </p:nvSpPr>
          <p:spPr>
            <a:xfrm>
              <a:off x="5788025" y="1619250"/>
              <a:ext cx="320675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1" algn="ctr"/>
              <a:r>
                <a:rPr lang="ar-MA" dirty="0">
                  <a:solidFill>
                    <a:schemeClr val="bg1"/>
                  </a:solidFill>
                  <a:latin typeface="Almarai Bold" pitchFamily="2" charset="-78"/>
                  <a:cs typeface="Almarai Bold" pitchFamily="2" charset="-78"/>
                </a:rPr>
                <a:t>تمهيد</a:t>
              </a:r>
              <a:endParaRPr lang="fr-FR" dirty="0">
                <a:solidFill>
                  <a:schemeClr val="bg1"/>
                </a:solidFill>
                <a:latin typeface="Almarai Bold" pitchFamily="2" charset="-78"/>
                <a:cs typeface="Almarai Bold" pitchFamily="2" charset="-78"/>
              </a:endParaRP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44924181-CC52-DC0B-DF09-DCEBB0CBA25F}"/>
              </a:ext>
            </a:extLst>
          </p:cNvPr>
          <p:cNvGrpSpPr/>
          <p:nvPr/>
        </p:nvGrpSpPr>
        <p:grpSpPr>
          <a:xfrm>
            <a:off x="-7269225" y="1514961"/>
            <a:ext cx="8019330" cy="599002"/>
            <a:chOff x="2882900" y="2560626"/>
            <a:chExt cx="7771680" cy="599002"/>
          </a:xfrm>
        </p:grpSpPr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5B8F72E3-BB11-CE0E-4453-9E73D749F4A7}"/>
                </a:ext>
              </a:extLst>
            </p:cNvPr>
            <p:cNvGrpSpPr/>
            <p:nvPr/>
          </p:nvGrpSpPr>
          <p:grpSpPr>
            <a:xfrm>
              <a:off x="2971799" y="2560626"/>
              <a:ext cx="7682781" cy="599002"/>
              <a:chOff x="2147019" y="3127317"/>
              <a:chExt cx="7682781" cy="599002"/>
            </a:xfrm>
          </p:grpSpPr>
          <p:sp>
            <p:nvSpPr>
              <p:cNvPr id="17" name="Freeform: Shape 16">
                <a:extLst>
                  <a:ext uri="{FF2B5EF4-FFF2-40B4-BE49-F238E27FC236}">
                    <a16:creationId xmlns:a16="http://schemas.microsoft.com/office/drawing/2014/main" id="{7BA64CF3-3B48-E080-E938-543F81BBF590}"/>
                  </a:ext>
                </a:extLst>
              </p:cNvPr>
              <p:cNvSpPr/>
              <p:nvPr/>
            </p:nvSpPr>
            <p:spPr>
              <a:xfrm>
                <a:off x="7425740" y="3127317"/>
                <a:ext cx="2404060" cy="598990"/>
              </a:xfrm>
              <a:custGeom>
                <a:avLst/>
                <a:gdLst>
                  <a:gd name="connsiteX0" fmla="*/ 594504 w 5503372"/>
                  <a:gd name="connsiteY0" fmla="*/ 0 h 598990"/>
                  <a:gd name="connsiteX1" fmla="*/ 5503372 w 5503372"/>
                  <a:gd name="connsiteY1" fmla="*/ 0 h 598990"/>
                  <a:gd name="connsiteX2" fmla="*/ 5503372 w 5503372"/>
                  <a:gd name="connsiteY2" fmla="*/ 598990 h 598990"/>
                  <a:gd name="connsiteX3" fmla="*/ 0 w 5503372"/>
                  <a:gd name="connsiteY3" fmla="*/ 598990 h 598990"/>
                  <a:gd name="connsiteX4" fmla="*/ 0 w 5503372"/>
                  <a:gd name="connsiteY4" fmla="*/ 594504 h 5989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03372" h="598990">
                    <a:moveTo>
                      <a:pt x="594504" y="0"/>
                    </a:moveTo>
                    <a:lnTo>
                      <a:pt x="5503372" y="0"/>
                    </a:lnTo>
                    <a:lnTo>
                      <a:pt x="5503372" y="598990"/>
                    </a:lnTo>
                    <a:lnTo>
                      <a:pt x="0" y="598990"/>
                    </a:lnTo>
                    <a:lnTo>
                      <a:pt x="0" y="594504"/>
                    </a:lnTo>
                    <a:close/>
                  </a:path>
                </a:pathLst>
              </a:custGeom>
              <a:solidFill>
                <a:srgbClr val="9EA3B7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lvl="4" algn="ctr"/>
                <a:r>
                  <a:rPr lang="ar-MA" dirty="0">
                    <a:latin typeface="Almarai Bold" pitchFamily="2" charset="-78"/>
                    <a:cs typeface="Almarai Bold" pitchFamily="2" charset="-78"/>
                  </a:rPr>
                  <a:t>2</a:t>
                </a:r>
                <a:endParaRPr lang="fr-FR" dirty="0">
                  <a:latin typeface="Almarai Bold" pitchFamily="2" charset="-78"/>
                  <a:cs typeface="Almarai Bold" pitchFamily="2" charset="-78"/>
                </a:endParaRPr>
              </a:p>
            </p:txBody>
          </p:sp>
          <p:sp>
            <p:nvSpPr>
              <p:cNvPr id="18" name="Freeform: Shape 17">
                <a:extLst>
                  <a:ext uri="{FF2B5EF4-FFF2-40B4-BE49-F238E27FC236}">
                    <a16:creationId xmlns:a16="http://schemas.microsoft.com/office/drawing/2014/main" id="{A50EC48B-2677-3026-6384-F22CCD8641D8}"/>
                  </a:ext>
                </a:extLst>
              </p:cNvPr>
              <p:cNvSpPr/>
              <p:nvPr/>
            </p:nvSpPr>
            <p:spPr>
              <a:xfrm rot="10800000">
                <a:off x="2147019" y="3127329"/>
                <a:ext cx="6065399" cy="598990"/>
              </a:xfrm>
              <a:custGeom>
                <a:avLst/>
                <a:gdLst>
                  <a:gd name="connsiteX0" fmla="*/ 594504 w 5503372"/>
                  <a:gd name="connsiteY0" fmla="*/ 0 h 598990"/>
                  <a:gd name="connsiteX1" fmla="*/ 5503372 w 5503372"/>
                  <a:gd name="connsiteY1" fmla="*/ 0 h 598990"/>
                  <a:gd name="connsiteX2" fmla="*/ 5503372 w 5503372"/>
                  <a:gd name="connsiteY2" fmla="*/ 598990 h 598990"/>
                  <a:gd name="connsiteX3" fmla="*/ 0 w 5503372"/>
                  <a:gd name="connsiteY3" fmla="*/ 598990 h 598990"/>
                  <a:gd name="connsiteX4" fmla="*/ 0 w 5503372"/>
                  <a:gd name="connsiteY4" fmla="*/ 594504 h 5989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03372" h="598990">
                    <a:moveTo>
                      <a:pt x="594504" y="0"/>
                    </a:moveTo>
                    <a:lnTo>
                      <a:pt x="5503372" y="0"/>
                    </a:lnTo>
                    <a:lnTo>
                      <a:pt x="5503372" y="598990"/>
                    </a:lnTo>
                    <a:lnTo>
                      <a:pt x="0" y="598990"/>
                    </a:lnTo>
                    <a:lnTo>
                      <a:pt x="0" y="594504"/>
                    </a:lnTo>
                    <a:close/>
                  </a:path>
                </a:pathLst>
              </a:custGeom>
              <a:solidFill>
                <a:srgbClr val="383D63"/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39700" h="139700" prst="divot"/>
              </a:sp3d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fr-FR"/>
              </a:p>
            </p:txBody>
          </p:sp>
        </p:grp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CC9FCC7A-F90C-8AB4-04EF-3E860279B7BF}"/>
                </a:ext>
              </a:extLst>
            </p:cNvPr>
            <p:cNvSpPr txBox="1"/>
            <p:nvPr/>
          </p:nvSpPr>
          <p:spPr>
            <a:xfrm>
              <a:off x="2882900" y="2621204"/>
              <a:ext cx="531963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ar-MA" sz="1800" b="0" dirty="0">
                  <a:solidFill>
                    <a:srgbClr val="E3E3E3"/>
                  </a:solidFill>
                  <a:effectLst/>
                  <a:latin typeface="Almarai Bold" pitchFamily="2" charset="-78"/>
                  <a:ea typeface="Calibri" panose="020F0502020204030204" pitchFamily="34" charset="0"/>
                  <a:cs typeface="Almarai Bold" pitchFamily="2" charset="-78"/>
                </a:rPr>
                <a:t>الديداكتيك و أنواعه </a:t>
              </a:r>
              <a:endParaRPr lang="fr-FR" dirty="0">
                <a:solidFill>
                  <a:schemeClr val="bg1"/>
                </a:solidFill>
                <a:latin typeface="Almarai Bold" pitchFamily="2" charset="-78"/>
                <a:cs typeface="Almarai Bold" pitchFamily="2" charset="-78"/>
              </a:endParaRP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E5AF0A6B-A678-BCBB-1C43-4CD5406742A2}"/>
              </a:ext>
            </a:extLst>
          </p:cNvPr>
          <p:cNvGrpSpPr/>
          <p:nvPr/>
        </p:nvGrpSpPr>
        <p:grpSpPr>
          <a:xfrm>
            <a:off x="-7135392" y="2591325"/>
            <a:ext cx="7885497" cy="599002"/>
            <a:chOff x="2769083" y="4592221"/>
            <a:chExt cx="7885497" cy="599002"/>
          </a:xfrm>
        </p:grpSpPr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92B463ED-FCDC-6252-F0B3-C90A59939699}"/>
                </a:ext>
              </a:extLst>
            </p:cNvPr>
            <p:cNvGrpSpPr/>
            <p:nvPr/>
          </p:nvGrpSpPr>
          <p:grpSpPr>
            <a:xfrm>
              <a:off x="2769083" y="4592221"/>
              <a:ext cx="7885497" cy="599002"/>
              <a:chOff x="1944303" y="3127317"/>
              <a:chExt cx="7885497" cy="599002"/>
            </a:xfrm>
          </p:grpSpPr>
          <p:sp>
            <p:nvSpPr>
              <p:cNvPr id="22" name="Freeform: Shape 21">
                <a:extLst>
                  <a:ext uri="{FF2B5EF4-FFF2-40B4-BE49-F238E27FC236}">
                    <a16:creationId xmlns:a16="http://schemas.microsoft.com/office/drawing/2014/main" id="{1612D46F-A839-1DD2-A69E-B95960AAFD15}"/>
                  </a:ext>
                </a:extLst>
              </p:cNvPr>
              <p:cNvSpPr/>
              <p:nvPr/>
            </p:nvSpPr>
            <p:spPr>
              <a:xfrm>
                <a:off x="7425740" y="3127317"/>
                <a:ext cx="2404060" cy="598990"/>
              </a:xfrm>
              <a:custGeom>
                <a:avLst/>
                <a:gdLst>
                  <a:gd name="connsiteX0" fmla="*/ 594504 w 5503372"/>
                  <a:gd name="connsiteY0" fmla="*/ 0 h 598990"/>
                  <a:gd name="connsiteX1" fmla="*/ 5503372 w 5503372"/>
                  <a:gd name="connsiteY1" fmla="*/ 0 h 598990"/>
                  <a:gd name="connsiteX2" fmla="*/ 5503372 w 5503372"/>
                  <a:gd name="connsiteY2" fmla="*/ 598990 h 598990"/>
                  <a:gd name="connsiteX3" fmla="*/ 0 w 5503372"/>
                  <a:gd name="connsiteY3" fmla="*/ 598990 h 598990"/>
                  <a:gd name="connsiteX4" fmla="*/ 0 w 5503372"/>
                  <a:gd name="connsiteY4" fmla="*/ 594504 h 5989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03372" h="598990">
                    <a:moveTo>
                      <a:pt x="594504" y="0"/>
                    </a:moveTo>
                    <a:lnTo>
                      <a:pt x="5503372" y="0"/>
                    </a:lnTo>
                    <a:lnTo>
                      <a:pt x="5503372" y="598990"/>
                    </a:lnTo>
                    <a:lnTo>
                      <a:pt x="0" y="598990"/>
                    </a:lnTo>
                    <a:lnTo>
                      <a:pt x="0" y="594504"/>
                    </a:lnTo>
                    <a:close/>
                  </a:path>
                </a:pathLst>
              </a:custGeom>
              <a:solidFill>
                <a:srgbClr val="9EA3B7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lvl="4" algn="ctr"/>
                <a:r>
                  <a:rPr lang="ar-MA" dirty="0">
                    <a:latin typeface="Almarai Bold" pitchFamily="2" charset="-78"/>
                    <a:cs typeface="Almarai Bold" pitchFamily="2" charset="-78"/>
                  </a:rPr>
                  <a:t>3</a:t>
                </a:r>
                <a:endParaRPr lang="fr-FR" dirty="0">
                  <a:latin typeface="Almarai Bold" pitchFamily="2" charset="-78"/>
                  <a:cs typeface="Almarai Bold" pitchFamily="2" charset="-78"/>
                </a:endParaRPr>
              </a:p>
            </p:txBody>
          </p:sp>
          <p:sp>
            <p:nvSpPr>
              <p:cNvPr id="23" name="Freeform: Shape 22">
                <a:extLst>
                  <a:ext uri="{FF2B5EF4-FFF2-40B4-BE49-F238E27FC236}">
                    <a16:creationId xmlns:a16="http://schemas.microsoft.com/office/drawing/2014/main" id="{792A0854-22A0-3CB1-A5E9-A29204A177FE}"/>
                  </a:ext>
                </a:extLst>
              </p:cNvPr>
              <p:cNvSpPr/>
              <p:nvPr/>
            </p:nvSpPr>
            <p:spPr>
              <a:xfrm rot="10800000">
                <a:off x="1944303" y="3127329"/>
                <a:ext cx="6268116" cy="598990"/>
              </a:xfrm>
              <a:custGeom>
                <a:avLst/>
                <a:gdLst>
                  <a:gd name="connsiteX0" fmla="*/ 594504 w 5503372"/>
                  <a:gd name="connsiteY0" fmla="*/ 0 h 598990"/>
                  <a:gd name="connsiteX1" fmla="*/ 5503372 w 5503372"/>
                  <a:gd name="connsiteY1" fmla="*/ 0 h 598990"/>
                  <a:gd name="connsiteX2" fmla="*/ 5503372 w 5503372"/>
                  <a:gd name="connsiteY2" fmla="*/ 598990 h 598990"/>
                  <a:gd name="connsiteX3" fmla="*/ 0 w 5503372"/>
                  <a:gd name="connsiteY3" fmla="*/ 598990 h 598990"/>
                  <a:gd name="connsiteX4" fmla="*/ 0 w 5503372"/>
                  <a:gd name="connsiteY4" fmla="*/ 594504 h 5989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03372" h="598990">
                    <a:moveTo>
                      <a:pt x="594504" y="0"/>
                    </a:moveTo>
                    <a:lnTo>
                      <a:pt x="5503372" y="0"/>
                    </a:lnTo>
                    <a:lnTo>
                      <a:pt x="5503372" y="598990"/>
                    </a:lnTo>
                    <a:lnTo>
                      <a:pt x="0" y="598990"/>
                    </a:lnTo>
                    <a:lnTo>
                      <a:pt x="0" y="594504"/>
                    </a:lnTo>
                    <a:close/>
                  </a:path>
                </a:pathLst>
              </a:custGeom>
              <a:solidFill>
                <a:srgbClr val="383D63"/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39700" h="139700" prst="divot"/>
              </a:sp3d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fr-FR"/>
              </a:p>
            </p:txBody>
          </p:sp>
        </p:grp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C75AA185-9D94-1C6F-639D-3C1A69C4AD36}"/>
                </a:ext>
              </a:extLst>
            </p:cNvPr>
            <p:cNvSpPr txBox="1"/>
            <p:nvPr/>
          </p:nvSpPr>
          <p:spPr>
            <a:xfrm>
              <a:off x="2769083" y="4707050"/>
              <a:ext cx="535531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1" algn="r"/>
              <a:r>
                <a:rPr lang="ar-MA" dirty="0">
                  <a:solidFill>
                    <a:schemeClr val="bg1"/>
                  </a:solidFill>
                  <a:latin typeface="Almarai Bold" pitchFamily="2" charset="-78"/>
                  <a:cs typeface="Almarai Bold" pitchFamily="2" charset="-78"/>
                </a:rPr>
                <a:t>البيداغوجيا </a:t>
              </a:r>
              <a:r>
                <a:rPr lang="ar-MA" sz="1800" b="0" dirty="0">
                  <a:solidFill>
                    <a:srgbClr val="E3E3E3"/>
                  </a:solidFill>
                  <a:effectLst/>
                  <a:latin typeface="Almarai Bold" pitchFamily="2" charset="-78"/>
                  <a:ea typeface="Calibri" panose="020F0502020204030204" pitchFamily="34" charset="0"/>
                  <a:cs typeface="Almarai Bold" pitchFamily="2" charset="-78"/>
                </a:rPr>
                <a:t>و أنواعها </a:t>
              </a:r>
              <a:endParaRPr lang="fr-FR" dirty="0">
                <a:solidFill>
                  <a:schemeClr val="bg1"/>
                </a:solidFill>
                <a:latin typeface="Almarai Bold" pitchFamily="2" charset="-78"/>
                <a:cs typeface="Almarai Bold" pitchFamily="2" charset="-78"/>
              </a:endParaRP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AD75C16D-DFD5-6A2A-1883-914243E02E82}"/>
              </a:ext>
            </a:extLst>
          </p:cNvPr>
          <p:cNvGrpSpPr/>
          <p:nvPr/>
        </p:nvGrpSpPr>
        <p:grpSpPr>
          <a:xfrm>
            <a:off x="-6533813" y="3537191"/>
            <a:ext cx="7885497" cy="599002"/>
            <a:chOff x="2769083" y="4592221"/>
            <a:chExt cx="7885497" cy="599002"/>
          </a:xfrm>
        </p:grpSpPr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2FF72774-454C-9C05-90F8-C43854B44E66}"/>
                </a:ext>
              </a:extLst>
            </p:cNvPr>
            <p:cNvGrpSpPr/>
            <p:nvPr/>
          </p:nvGrpSpPr>
          <p:grpSpPr>
            <a:xfrm>
              <a:off x="2769083" y="4592221"/>
              <a:ext cx="7885497" cy="599002"/>
              <a:chOff x="1944303" y="3127317"/>
              <a:chExt cx="7885497" cy="599002"/>
            </a:xfrm>
          </p:grpSpPr>
          <p:sp>
            <p:nvSpPr>
              <p:cNvPr id="30" name="Freeform: Shape 29">
                <a:extLst>
                  <a:ext uri="{FF2B5EF4-FFF2-40B4-BE49-F238E27FC236}">
                    <a16:creationId xmlns:a16="http://schemas.microsoft.com/office/drawing/2014/main" id="{CF5C3DE4-74BB-A956-6BA9-063CC499605E}"/>
                  </a:ext>
                </a:extLst>
              </p:cNvPr>
              <p:cNvSpPr/>
              <p:nvPr/>
            </p:nvSpPr>
            <p:spPr>
              <a:xfrm>
                <a:off x="7425740" y="3127317"/>
                <a:ext cx="2404060" cy="598990"/>
              </a:xfrm>
              <a:custGeom>
                <a:avLst/>
                <a:gdLst>
                  <a:gd name="connsiteX0" fmla="*/ 594504 w 5503372"/>
                  <a:gd name="connsiteY0" fmla="*/ 0 h 598990"/>
                  <a:gd name="connsiteX1" fmla="*/ 5503372 w 5503372"/>
                  <a:gd name="connsiteY1" fmla="*/ 0 h 598990"/>
                  <a:gd name="connsiteX2" fmla="*/ 5503372 w 5503372"/>
                  <a:gd name="connsiteY2" fmla="*/ 598990 h 598990"/>
                  <a:gd name="connsiteX3" fmla="*/ 0 w 5503372"/>
                  <a:gd name="connsiteY3" fmla="*/ 598990 h 598990"/>
                  <a:gd name="connsiteX4" fmla="*/ 0 w 5503372"/>
                  <a:gd name="connsiteY4" fmla="*/ 594504 h 5989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03372" h="598990">
                    <a:moveTo>
                      <a:pt x="594504" y="0"/>
                    </a:moveTo>
                    <a:lnTo>
                      <a:pt x="5503372" y="0"/>
                    </a:lnTo>
                    <a:lnTo>
                      <a:pt x="5503372" y="598990"/>
                    </a:lnTo>
                    <a:lnTo>
                      <a:pt x="0" y="598990"/>
                    </a:lnTo>
                    <a:lnTo>
                      <a:pt x="0" y="594504"/>
                    </a:lnTo>
                    <a:close/>
                  </a:path>
                </a:pathLst>
              </a:custGeom>
              <a:solidFill>
                <a:srgbClr val="9EA3B7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lvl="4" algn="ctr"/>
                <a:r>
                  <a:rPr lang="ar-MA" dirty="0">
                    <a:latin typeface="Almarai Bold" pitchFamily="2" charset="-78"/>
                    <a:cs typeface="Almarai Bold" pitchFamily="2" charset="-78"/>
                  </a:rPr>
                  <a:t>4</a:t>
                </a:r>
                <a:endParaRPr lang="fr-FR" dirty="0">
                  <a:latin typeface="Almarai Bold" pitchFamily="2" charset="-78"/>
                  <a:cs typeface="Almarai Bold" pitchFamily="2" charset="-78"/>
                </a:endParaRPr>
              </a:p>
            </p:txBody>
          </p:sp>
          <p:sp>
            <p:nvSpPr>
              <p:cNvPr id="31" name="Freeform: Shape 30">
                <a:extLst>
                  <a:ext uri="{FF2B5EF4-FFF2-40B4-BE49-F238E27FC236}">
                    <a16:creationId xmlns:a16="http://schemas.microsoft.com/office/drawing/2014/main" id="{09396360-DD55-C9EA-B32D-92050ABFA600}"/>
                  </a:ext>
                </a:extLst>
              </p:cNvPr>
              <p:cNvSpPr/>
              <p:nvPr/>
            </p:nvSpPr>
            <p:spPr>
              <a:xfrm rot="10800000">
                <a:off x="1944303" y="3127329"/>
                <a:ext cx="6268116" cy="598990"/>
              </a:xfrm>
              <a:custGeom>
                <a:avLst/>
                <a:gdLst>
                  <a:gd name="connsiteX0" fmla="*/ 594504 w 5503372"/>
                  <a:gd name="connsiteY0" fmla="*/ 0 h 598990"/>
                  <a:gd name="connsiteX1" fmla="*/ 5503372 w 5503372"/>
                  <a:gd name="connsiteY1" fmla="*/ 0 h 598990"/>
                  <a:gd name="connsiteX2" fmla="*/ 5503372 w 5503372"/>
                  <a:gd name="connsiteY2" fmla="*/ 598990 h 598990"/>
                  <a:gd name="connsiteX3" fmla="*/ 0 w 5503372"/>
                  <a:gd name="connsiteY3" fmla="*/ 598990 h 598990"/>
                  <a:gd name="connsiteX4" fmla="*/ 0 w 5503372"/>
                  <a:gd name="connsiteY4" fmla="*/ 594504 h 5989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03372" h="598990">
                    <a:moveTo>
                      <a:pt x="594504" y="0"/>
                    </a:moveTo>
                    <a:lnTo>
                      <a:pt x="5503372" y="0"/>
                    </a:lnTo>
                    <a:lnTo>
                      <a:pt x="5503372" y="598990"/>
                    </a:lnTo>
                    <a:lnTo>
                      <a:pt x="0" y="598990"/>
                    </a:lnTo>
                    <a:lnTo>
                      <a:pt x="0" y="594504"/>
                    </a:lnTo>
                    <a:close/>
                  </a:path>
                </a:pathLst>
              </a:custGeom>
              <a:solidFill>
                <a:srgbClr val="383D63"/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39700" h="139700" prst="divot"/>
              </a:sp3d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fr-FR"/>
              </a:p>
            </p:txBody>
          </p:sp>
        </p:grp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5F79202E-B07E-499A-5B86-25CA1FB81043}"/>
                </a:ext>
              </a:extLst>
            </p:cNvPr>
            <p:cNvSpPr txBox="1"/>
            <p:nvPr/>
          </p:nvSpPr>
          <p:spPr>
            <a:xfrm>
              <a:off x="2769083" y="4707050"/>
              <a:ext cx="535531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1" algn="r"/>
              <a:r>
                <a:rPr lang="ar-MA" dirty="0">
                  <a:solidFill>
                    <a:schemeClr val="bg1"/>
                  </a:solidFill>
                  <a:latin typeface="Almarai Bold" pitchFamily="2" charset="-78"/>
                  <a:cs typeface="Almarai Bold" pitchFamily="2" charset="-78"/>
                </a:rPr>
                <a:t>العلاقة بين </a:t>
              </a:r>
              <a:r>
                <a:rPr lang="ar-MA" sz="1800" b="0" dirty="0">
                  <a:solidFill>
                    <a:srgbClr val="E3E3E3"/>
                  </a:solidFill>
                  <a:effectLst/>
                  <a:latin typeface="Almarai Bold" pitchFamily="2" charset="-78"/>
                  <a:ea typeface="Calibri" panose="020F0502020204030204" pitchFamily="34" charset="0"/>
                  <a:cs typeface="Almarai Bold" pitchFamily="2" charset="-78"/>
                </a:rPr>
                <a:t>الديداكتيك و </a:t>
              </a:r>
              <a:r>
                <a:rPr lang="ar-MA" dirty="0">
                  <a:solidFill>
                    <a:schemeClr val="bg1"/>
                  </a:solidFill>
                  <a:latin typeface="Almarai Bold" pitchFamily="2" charset="-78"/>
                  <a:cs typeface="Almarai Bold" pitchFamily="2" charset="-78"/>
                </a:rPr>
                <a:t>البيداغوجيا</a:t>
              </a:r>
              <a:endParaRPr lang="fr-FR" dirty="0">
                <a:solidFill>
                  <a:schemeClr val="bg1"/>
                </a:solidFill>
                <a:latin typeface="Almarai Bold" pitchFamily="2" charset="-78"/>
                <a:cs typeface="Almarai Bold" pitchFamily="2" charset="-78"/>
              </a:endParaRPr>
            </a:p>
          </p:txBody>
        </p:sp>
      </p:grpSp>
      <p:sp>
        <p:nvSpPr>
          <p:cNvPr id="24" name="Rectangle 23">
            <a:extLst>
              <a:ext uri="{FF2B5EF4-FFF2-40B4-BE49-F238E27FC236}">
                <a16:creationId xmlns:a16="http://schemas.microsoft.com/office/drawing/2014/main" id="{C0D93B72-3A3F-3D7F-96CF-D1CF2BE60ACE}"/>
              </a:ext>
            </a:extLst>
          </p:cNvPr>
          <p:cNvSpPr/>
          <p:nvPr/>
        </p:nvSpPr>
        <p:spPr>
          <a:xfrm>
            <a:off x="2296976" y="1086193"/>
            <a:ext cx="3799024" cy="637066"/>
          </a:xfrm>
          <a:prstGeom prst="rect">
            <a:avLst/>
          </a:prstGeom>
          <a:solidFill>
            <a:srgbClr val="383D6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dirty="0">
                <a:latin typeface="Almarai Bold" pitchFamily="2" charset="-78"/>
                <a:cs typeface="Almarai Bold" pitchFamily="2" charset="-78"/>
              </a:rPr>
              <a:t>الديداكتيك</a:t>
            </a:r>
            <a:endParaRPr lang="fr-FR" dirty="0">
              <a:latin typeface="Almarai Bold" pitchFamily="2" charset="-78"/>
              <a:cs typeface="Almarai Bold" pitchFamily="2" charset="-78"/>
            </a:endParaRP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B2ECF001-4418-9E28-4227-46409B508AD9}"/>
              </a:ext>
            </a:extLst>
          </p:cNvPr>
          <p:cNvSpPr/>
          <p:nvPr/>
        </p:nvSpPr>
        <p:spPr>
          <a:xfrm>
            <a:off x="7597430" y="1086192"/>
            <a:ext cx="3799024" cy="637066"/>
          </a:xfrm>
          <a:prstGeom prst="rect">
            <a:avLst/>
          </a:prstGeom>
          <a:solidFill>
            <a:srgbClr val="383D6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dirty="0">
                <a:latin typeface="Almarai Bold" pitchFamily="2" charset="-78"/>
                <a:cs typeface="Almarai Bold" pitchFamily="2" charset="-78"/>
              </a:rPr>
              <a:t>البيداغوجيا</a:t>
            </a:r>
            <a:endParaRPr lang="fr-FR" dirty="0">
              <a:latin typeface="Almarai Bold" pitchFamily="2" charset="-78"/>
              <a:cs typeface="Almarai Bold" pitchFamily="2" charset="-78"/>
            </a:endParaRPr>
          </a:p>
        </p:txBody>
      </p: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BC85A582-FA7E-88D9-AE29-8E6B3E9D0355}"/>
              </a:ext>
            </a:extLst>
          </p:cNvPr>
          <p:cNvCxnSpPr/>
          <p:nvPr/>
        </p:nvCxnSpPr>
        <p:spPr>
          <a:xfrm>
            <a:off x="5682511" y="2853874"/>
            <a:ext cx="2319751" cy="0"/>
          </a:xfrm>
          <a:prstGeom prst="line">
            <a:avLst/>
          </a:prstGeom>
          <a:ln w="57150">
            <a:solidFill>
              <a:srgbClr val="2C263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1C7C9941-079B-A334-1EDE-096FE8CED288}"/>
              </a:ext>
            </a:extLst>
          </p:cNvPr>
          <p:cNvCxnSpPr/>
          <p:nvPr/>
        </p:nvCxnSpPr>
        <p:spPr>
          <a:xfrm>
            <a:off x="5682511" y="3877616"/>
            <a:ext cx="2319751" cy="0"/>
          </a:xfrm>
          <a:prstGeom prst="line">
            <a:avLst/>
          </a:prstGeom>
          <a:ln w="57150">
            <a:solidFill>
              <a:srgbClr val="2C263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615C2A12-CEEB-1C21-4DB9-FEF9E91EB200}"/>
              </a:ext>
            </a:extLst>
          </p:cNvPr>
          <p:cNvCxnSpPr/>
          <p:nvPr/>
        </p:nvCxnSpPr>
        <p:spPr>
          <a:xfrm>
            <a:off x="5682511" y="4861155"/>
            <a:ext cx="2319751" cy="0"/>
          </a:xfrm>
          <a:prstGeom prst="line">
            <a:avLst/>
          </a:prstGeom>
          <a:ln w="57150">
            <a:solidFill>
              <a:srgbClr val="2C263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3" name="Group 52">
            <a:extLst>
              <a:ext uri="{FF2B5EF4-FFF2-40B4-BE49-F238E27FC236}">
                <a16:creationId xmlns:a16="http://schemas.microsoft.com/office/drawing/2014/main" id="{13EF4638-C7F7-5145-AC94-06EDCF571EEF}"/>
              </a:ext>
            </a:extLst>
          </p:cNvPr>
          <p:cNvGrpSpPr/>
          <p:nvPr/>
        </p:nvGrpSpPr>
        <p:grpSpPr>
          <a:xfrm>
            <a:off x="6689767" y="1086192"/>
            <a:ext cx="224232" cy="4795957"/>
            <a:chOff x="6689767" y="1086192"/>
            <a:chExt cx="224232" cy="4795957"/>
          </a:xfrm>
        </p:grpSpPr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2A237A88-D1F9-E860-7F17-8C453DBF04C1}"/>
                </a:ext>
              </a:extLst>
            </p:cNvPr>
            <p:cNvCxnSpPr/>
            <p:nvPr/>
          </p:nvCxnSpPr>
          <p:spPr>
            <a:xfrm>
              <a:off x="6801883" y="1086192"/>
              <a:ext cx="0" cy="4795957"/>
            </a:xfrm>
            <a:prstGeom prst="line">
              <a:avLst/>
            </a:prstGeom>
            <a:ln w="57150">
              <a:solidFill>
                <a:srgbClr val="2C263C"/>
              </a:solidFill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sp>
          <p:nvSpPr>
            <p:cNvPr id="40" name="Oval 39">
              <a:extLst>
                <a:ext uri="{FF2B5EF4-FFF2-40B4-BE49-F238E27FC236}">
                  <a16:creationId xmlns:a16="http://schemas.microsoft.com/office/drawing/2014/main" id="{79377AD3-54D9-BC6A-B4C0-7B883C71491E}"/>
                </a:ext>
              </a:extLst>
            </p:cNvPr>
            <p:cNvSpPr/>
            <p:nvPr/>
          </p:nvSpPr>
          <p:spPr>
            <a:xfrm>
              <a:off x="6689767" y="2744471"/>
              <a:ext cx="224232" cy="224232"/>
            </a:xfrm>
            <a:prstGeom prst="ellipse">
              <a:avLst/>
            </a:prstGeom>
            <a:solidFill>
              <a:srgbClr val="332B43"/>
            </a:solidFill>
            <a:ln>
              <a:solidFill>
                <a:srgbClr val="2C263C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FBFF0BCC-C716-BF11-831D-543017B2AB80}"/>
                </a:ext>
              </a:extLst>
            </p:cNvPr>
            <p:cNvSpPr/>
            <p:nvPr/>
          </p:nvSpPr>
          <p:spPr>
            <a:xfrm>
              <a:off x="6689767" y="3768213"/>
              <a:ext cx="224232" cy="224232"/>
            </a:xfrm>
            <a:prstGeom prst="ellipse">
              <a:avLst/>
            </a:prstGeom>
            <a:solidFill>
              <a:srgbClr val="332B43"/>
            </a:solidFill>
            <a:ln>
              <a:solidFill>
                <a:srgbClr val="2C263C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44" name="Oval 43">
              <a:extLst>
                <a:ext uri="{FF2B5EF4-FFF2-40B4-BE49-F238E27FC236}">
                  <a16:creationId xmlns:a16="http://schemas.microsoft.com/office/drawing/2014/main" id="{A66471E4-C956-6A89-9FA7-CE0A03B25673}"/>
                </a:ext>
              </a:extLst>
            </p:cNvPr>
            <p:cNvSpPr/>
            <p:nvPr/>
          </p:nvSpPr>
          <p:spPr>
            <a:xfrm>
              <a:off x="6689767" y="4751752"/>
              <a:ext cx="224232" cy="224232"/>
            </a:xfrm>
            <a:prstGeom prst="ellipse">
              <a:avLst/>
            </a:prstGeom>
            <a:solidFill>
              <a:srgbClr val="332B43"/>
            </a:solidFill>
            <a:ln>
              <a:solidFill>
                <a:srgbClr val="2C263C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45" name="Rectangle: Rounded Corners 44">
            <a:extLst>
              <a:ext uri="{FF2B5EF4-FFF2-40B4-BE49-F238E27FC236}">
                <a16:creationId xmlns:a16="http://schemas.microsoft.com/office/drawing/2014/main" id="{867B77F2-C296-072D-0914-3B0CE29712F1}"/>
              </a:ext>
            </a:extLst>
          </p:cNvPr>
          <p:cNvSpPr/>
          <p:nvPr/>
        </p:nvSpPr>
        <p:spPr>
          <a:xfrm>
            <a:off x="7067581" y="1963323"/>
            <a:ext cx="4733705" cy="573834"/>
          </a:xfrm>
          <a:prstGeom prst="roundRect">
            <a:avLst/>
          </a:prstGeom>
          <a:solidFill>
            <a:srgbClr val="9EA3B7"/>
          </a:solidFill>
          <a:ln w="28575">
            <a:solidFill>
              <a:srgbClr val="383D6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dirty="0">
                <a:latin typeface="Almarai" pitchFamily="2" charset="-78"/>
                <a:cs typeface="Almarai" pitchFamily="2" charset="-78"/>
              </a:rPr>
              <a:t>تتمحور حول التلميذ</a:t>
            </a:r>
            <a:endParaRPr lang="fr-FR" dirty="0">
              <a:latin typeface="Almarai" pitchFamily="2" charset="-78"/>
              <a:cs typeface="Almarai" pitchFamily="2" charset="-78"/>
            </a:endParaRPr>
          </a:p>
        </p:txBody>
      </p:sp>
      <p:sp>
        <p:nvSpPr>
          <p:cNvPr id="46" name="Rectangle: Rounded Corners 45">
            <a:extLst>
              <a:ext uri="{FF2B5EF4-FFF2-40B4-BE49-F238E27FC236}">
                <a16:creationId xmlns:a16="http://schemas.microsoft.com/office/drawing/2014/main" id="{1B502277-8F9A-B8A5-6D02-5E31484E44D8}"/>
              </a:ext>
            </a:extLst>
          </p:cNvPr>
          <p:cNvSpPr/>
          <p:nvPr/>
        </p:nvSpPr>
        <p:spPr>
          <a:xfrm>
            <a:off x="7067581" y="3058727"/>
            <a:ext cx="4733705" cy="573834"/>
          </a:xfrm>
          <a:prstGeom prst="roundRect">
            <a:avLst/>
          </a:prstGeom>
          <a:solidFill>
            <a:srgbClr val="9EA3B7"/>
          </a:solidFill>
          <a:ln w="28575">
            <a:solidFill>
              <a:srgbClr val="383D6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dirty="0">
                <a:latin typeface="Almarai" pitchFamily="2" charset="-78"/>
                <a:cs typeface="Almarai" pitchFamily="2" charset="-78"/>
              </a:rPr>
              <a:t>مواضيع عامة</a:t>
            </a:r>
            <a:endParaRPr lang="fr-FR" dirty="0">
              <a:latin typeface="Almarai" pitchFamily="2" charset="-78"/>
              <a:cs typeface="Almarai" pitchFamily="2" charset="-78"/>
            </a:endParaRPr>
          </a:p>
        </p:txBody>
      </p:sp>
      <p:sp>
        <p:nvSpPr>
          <p:cNvPr id="47" name="Rectangle: Rounded Corners 46">
            <a:extLst>
              <a:ext uri="{FF2B5EF4-FFF2-40B4-BE49-F238E27FC236}">
                <a16:creationId xmlns:a16="http://schemas.microsoft.com/office/drawing/2014/main" id="{70B31485-54BD-D649-336A-D375186E8653}"/>
              </a:ext>
            </a:extLst>
          </p:cNvPr>
          <p:cNvSpPr/>
          <p:nvPr/>
        </p:nvSpPr>
        <p:spPr>
          <a:xfrm>
            <a:off x="7067581" y="4048250"/>
            <a:ext cx="4733705" cy="573834"/>
          </a:xfrm>
          <a:prstGeom prst="roundRect">
            <a:avLst/>
          </a:prstGeom>
          <a:solidFill>
            <a:srgbClr val="9EA3B7"/>
          </a:solidFill>
          <a:ln w="28575">
            <a:solidFill>
              <a:srgbClr val="383D6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dirty="0">
                <a:latin typeface="Almarai" pitchFamily="2" charset="-78"/>
                <a:cs typeface="Almarai" pitchFamily="2" charset="-78"/>
              </a:rPr>
              <a:t>إعطاء الأولوية للعلاقة بين المدرس و التلميذ</a:t>
            </a:r>
            <a:endParaRPr lang="fr-FR" dirty="0">
              <a:latin typeface="Almarai" pitchFamily="2" charset="-78"/>
              <a:cs typeface="Almarai" pitchFamily="2" charset="-78"/>
            </a:endParaRPr>
          </a:p>
        </p:txBody>
      </p:sp>
      <p:sp>
        <p:nvSpPr>
          <p:cNvPr id="48" name="Rectangle: Rounded Corners 47">
            <a:extLst>
              <a:ext uri="{FF2B5EF4-FFF2-40B4-BE49-F238E27FC236}">
                <a16:creationId xmlns:a16="http://schemas.microsoft.com/office/drawing/2014/main" id="{573D3EED-D692-735C-5668-D9DF25BE94BA}"/>
              </a:ext>
            </a:extLst>
          </p:cNvPr>
          <p:cNvSpPr/>
          <p:nvPr/>
        </p:nvSpPr>
        <p:spPr>
          <a:xfrm>
            <a:off x="7067581" y="5099019"/>
            <a:ext cx="4733705" cy="573834"/>
          </a:xfrm>
          <a:prstGeom prst="roundRect">
            <a:avLst/>
          </a:prstGeom>
          <a:solidFill>
            <a:srgbClr val="9EA3B7"/>
          </a:solidFill>
          <a:ln w="28575">
            <a:solidFill>
              <a:srgbClr val="383D6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dirty="0">
                <a:latin typeface="Almarai" pitchFamily="2" charset="-78"/>
                <a:cs typeface="Almarai" pitchFamily="2" charset="-78"/>
              </a:rPr>
              <a:t>تهتم بالتربية و التعليم</a:t>
            </a:r>
            <a:endParaRPr lang="fr-FR" dirty="0">
              <a:latin typeface="Almarai" pitchFamily="2" charset="-78"/>
              <a:cs typeface="Almarai" pitchFamily="2" charset="-78"/>
            </a:endParaRPr>
          </a:p>
        </p:txBody>
      </p:sp>
      <p:sp>
        <p:nvSpPr>
          <p:cNvPr id="49" name="Rectangle: Rounded Corners 48">
            <a:extLst>
              <a:ext uri="{FF2B5EF4-FFF2-40B4-BE49-F238E27FC236}">
                <a16:creationId xmlns:a16="http://schemas.microsoft.com/office/drawing/2014/main" id="{EC4B073C-D0CB-743E-07C3-A23E9C3930B5}"/>
              </a:ext>
            </a:extLst>
          </p:cNvPr>
          <p:cNvSpPr/>
          <p:nvPr/>
        </p:nvSpPr>
        <p:spPr>
          <a:xfrm>
            <a:off x="1802481" y="1963323"/>
            <a:ext cx="4733705" cy="573834"/>
          </a:xfrm>
          <a:prstGeom prst="roundRect">
            <a:avLst/>
          </a:prstGeom>
          <a:solidFill>
            <a:srgbClr val="9EA3B7"/>
          </a:solidFill>
          <a:ln w="28575">
            <a:solidFill>
              <a:srgbClr val="383D6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dirty="0">
                <a:latin typeface="Almarai" pitchFamily="2" charset="-78"/>
                <a:cs typeface="Almarai" pitchFamily="2" charset="-78"/>
              </a:rPr>
              <a:t>تتمحور حول محتويات المادة الدراسية</a:t>
            </a:r>
            <a:endParaRPr lang="fr-FR" dirty="0">
              <a:latin typeface="Almarai" pitchFamily="2" charset="-78"/>
              <a:cs typeface="Almarai" pitchFamily="2" charset="-78"/>
            </a:endParaRPr>
          </a:p>
        </p:txBody>
      </p:sp>
      <p:sp>
        <p:nvSpPr>
          <p:cNvPr id="50" name="Rectangle: Rounded Corners 49">
            <a:extLst>
              <a:ext uri="{FF2B5EF4-FFF2-40B4-BE49-F238E27FC236}">
                <a16:creationId xmlns:a16="http://schemas.microsoft.com/office/drawing/2014/main" id="{CCFB9EA1-CBB1-71BB-4405-21948EA438E4}"/>
              </a:ext>
            </a:extLst>
          </p:cNvPr>
          <p:cNvSpPr/>
          <p:nvPr/>
        </p:nvSpPr>
        <p:spPr>
          <a:xfrm>
            <a:off x="1802481" y="3058727"/>
            <a:ext cx="4733705" cy="573834"/>
          </a:xfrm>
          <a:prstGeom prst="roundRect">
            <a:avLst/>
          </a:prstGeom>
          <a:solidFill>
            <a:srgbClr val="9EA3B7"/>
          </a:solidFill>
          <a:ln w="28575">
            <a:solidFill>
              <a:srgbClr val="383D6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dirty="0">
                <a:latin typeface="Almarai" pitchFamily="2" charset="-78"/>
                <a:cs typeface="Almarai" pitchFamily="2" charset="-78"/>
              </a:rPr>
              <a:t>مواضيع متخصصة</a:t>
            </a:r>
            <a:endParaRPr lang="fr-FR" dirty="0">
              <a:latin typeface="Almarai" pitchFamily="2" charset="-78"/>
              <a:cs typeface="Almarai" pitchFamily="2" charset="-78"/>
            </a:endParaRPr>
          </a:p>
        </p:txBody>
      </p:sp>
      <p:sp>
        <p:nvSpPr>
          <p:cNvPr id="51" name="Rectangle: Rounded Corners 50">
            <a:extLst>
              <a:ext uri="{FF2B5EF4-FFF2-40B4-BE49-F238E27FC236}">
                <a16:creationId xmlns:a16="http://schemas.microsoft.com/office/drawing/2014/main" id="{E171F965-81ED-D8ED-8805-7F166F61D1BE}"/>
              </a:ext>
            </a:extLst>
          </p:cNvPr>
          <p:cNvSpPr/>
          <p:nvPr/>
        </p:nvSpPr>
        <p:spPr>
          <a:xfrm>
            <a:off x="1802481" y="4048250"/>
            <a:ext cx="4733705" cy="573834"/>
          </a:xfrm>
          <a:prstGeom prst="roundRect">
            <a:avLst/>
          </a:prstGeom>
          <a:solidFill>
            <a:srgbClr val="9EA3B7"/>
          </a:solidFill>
          <a:ln w="28575">
            <a:solidFill>
              <a:srgbClr val="383D6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dirty="0">
                <a:latin typeface="Almarai" pitchFamily="2" charset="-78"/>
                <a:cs typeface="Almarai" pitchFamily="2" charset="-78"/>
              </a:rPr>
              <a:t>إعطاء الأولوية للعلاقة بين التلميذ و المعرفة</a:t>
            </a:r>
            <a:endParaRPr lang="fr-FR" dirty="0">
              <a:latin typeface="Almarai" pitchFamily="2" charset="-78"/>
              <a:cs typeface="Almarai" pitchFamily="2" charset="-78"/>
            </a:endParaRPr>
          </a:p>
        </p:txBody>
      </p:sp>
      <p:sp>
        <p:nvSpPr>
          <p:cNvPr id="52" name="Rectangle: Rounded Corners 51">
            <a:extLst>
              <a:ext uri="{FF2B5EF4-FFF2-40B4-BE49-F238E27FC236}">
                <a16:creationId xmlns:a16="http://schemas.microsoft.com/office/drawing/2014/main" id="{7962FE04-259F-7D5B-9CBA-47FA51547116}"/>
              </a:ext>
            </a:extLst>
          </p:cNvPr>
          <p:cNvSpPr/>
          <p:nvPr/>
        </p:nvSpPr>
        <p:spPr>
          <a:xfrm>
            <a:off x="1802481" y="5099019"/>
            <a:ext cx="4733705" cy="573834"/>
          </a:xfrm>
          <a:prstGeom prst="roundRect">
            <a:avLst/>
          </a:prstGeom>
          <a:solidFill>
            <a:srgbClr val="9EA3B7"/>
          </a:solidFill>
          <a:ln w="28575">
            <a:solidFill>
              <a:srgbClr val="383D6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dirty="0">
                <a:latin typeface="Almarai" pitchFamily="2" charset="-78"/>
                <a:cs typeface="Almarai" pitchFamily="2" charset="-78"/>
              </a:rPr>
              <a:t>تهتم بالتعليم</a:t>
            </a:r>
            <a:endParaRPr lang="fr-FR" dirty="0">
              <a:latin typeface="Almarai" pitchFamily="2" charset="-78"/>
              <a:cs typeface="Almarai" pitchFamily="2" charset="-78"/>
            </a:endParaRPr>
          </a:p>
        </p:txBody>
      </p:sp>
      <p:grpSp>
        <p:nvGrpSpPr>
          <p:cNvPr id="56" name="Group 55">
            <a:extLst>
              <a:ext uri="{FF2B5EF4-FFF2-40B4-BE49-F238E27FC236}">
                <a16:creationId xmlns:a16="http://schemas.microsoft.com/office/drawing/2014/main" id="{351477D7-D6C6-B584-77F0-40345F108D20}"/>
              </a:ext>
            </a:extLst>
          </p:cNvPr>
          <p:cNvGrpSpPr>
            <a:grpSpLocks/>
          </p:cNvGrpSpPr>
          <p:nvPr/>
        </p:nvGrpSpPr>
        <p:grpSpPr>
          <a:xfrm>
            <a:off x="0" y="6259007"/>
            <a:ext cx="12192000" cy="598993"/>
            <a:chOff x="0" y="6259007"/>
            <a:chExt cx="12192000" cy="598993"/>
          </a:xfrm>
        </p:grpSpPr>
        <p:sp>
          <p:nvSpPr>
            <p:cNvPr id="57" name="Rectangle 56">
              <a:extLst>
                <a:ext uri="{FF2B5EF4-FFF2-40B4-BE49-F238E27FC236}">
                  <a16:creationId xmlns:a16="http://schemas.microsoft.com/office/drawing/2014/main" id="{C16C51F0-7D15-79C3-5FDE-4B0D8748B721}"/>
                </a:ext>
              </a:extLst>
            </p:cNvPr>
            <p:cNvSpPr>
              <a:spLocks/>
            </p:cNvSpPr>
            <p:nvPr/>
          </p:nvSpPr>
          <p:spPr>
            <a:xfrm>
              <a:off x="0" y="6259010"/>
              <a:ext cx="12192000" cy="598990"/>
            </a:xfrm>
            <a:prstGeom prst="rect">
              <a:avLst/>
            </a:prstGeom>
            <a:solidFill>
              <a:srgbClr val="383D6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6"/>
              <a:r>
                <a:rPr lang="ar-MA" sz="2400" dirty="0">
                  <a:latin typeface="Almarai Bold" pitchFamily="2" charset="-78"/>
                  <a:cs typeface="Almarai Bold" pitchFamily="2" charset="-78"/>
                </a:rPr>
                <a:t> </a:t>
              </a:r>
              <a:endParaRPr lang="fr-FR" sz="2400" dirty="0">
                <a:latin typeface="Almarai Bold" pitchFamily="2" charset="-78"/>
                <a:cs typeface="Almarai Bold" pitchFamily="2" charset="-78"/>
              </a:endParaRPr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62C3C1D5-E82B-C4C2-4842-29670EBF2981}"/>
                </a:ext>
              </a:extLst>
            </p:cNvPr>
            <p:cNvSpPr>
              <a:spLocks/>
            </p:cNvSpPr>
            <p:nvPr/>
          </p:nvSpPr>
          <p:spPr>
            <a:xfrm rot="16200000" flipV="1">
              <a:off x="10612343" y="5278343"/>
              <a:ext cx="598989" cy="2560317"/>
            </a:xfrm>
            <a:custGeom>
              <a:avLst/>
              <a:gdLst>
                <a:gd name="connsiteX0" fmla="*/ 860323 w 860323"/>
                <a:gd name="connsiteY0" fmla="*/ 4391640 h 5350653"/>
                <a:gd name="connsiteX1" fmla="*/ 860323 w 860323"/>
                <a:gd name="connsiteY1" fmla="*/ 0 h 5350653"/>
                <a:gd name="connsiteX2" fmla="*/ 0 w 860323"/>
                <a:gd name="connsiteY2" fmla="*/ 0 h 5350653"/>
                <a:gd name="connsiteX3" fmla="*/ 0 w 860323"/>
                <a:gd name="connsiteY3" fmla="*/ 5350653 h 5350653"/>
                <a:gd name="connsiteX4" fmla="*/ 51263 w 860323"/>
                <a:gd name="connsiteY4" fmla="*/ 5303381 h 5350653"/>
                <a:gd name="connsiteX5" fmla="*/ 740624 w 860323"/>
                <a:gd name="connsiteY5" fmla="*/ 4410199 h 53506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60323" h="5350653">
                  <a:moveTo>
                    <a:pt x="860323" y="4391640"/>
                  </a:moveTo>
                  <a:lnTo>
                    <a:pt x="860323" y="0"/>
                  </a:lnTo>
                  <a:lnTo>
                    <a:pt x="0" y="0"/>
                  </a:lnTo>
                  <a:lnTo>
                    <a:pt x="0" y="5350653"/>
                  </a:lnTo>
                  <a:lnTo>
                    <a:pt x="51263" y="5303381"/>
                  </a:lnTo>
                  <a:cubicBezTo>
                    <a:pt x="254192" y="5071082"/>
                    <a:pt x="403404" y="4518411"/>
                    <a:pt x="740624" y="4410199"/>
                  </a:cubicBezTo>
                  <a:close/>
                </a:path>
              </a:pathLst>
            </a:custGeom>
            <a:solidFill>
              <a:srgbClr val="9EA3B7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wrap="square" rtlCol="0" anchor="ctr">
              <a:noAutofit/>
            </a:bodyPr>
            <a:lstStyle/>
            <a:p>
              <a:pPr algn="ctr"/>
              <a:r>
                <a:rPr lang="ar-MA" sz="2400" dirty="0">
                  <a:latin typeface="Almarai Bold" pitchFamily="2" charset="-78"/>
                  <a:cs typeface="Almarai Bold" pitchFamily="2" charset="-78"/>
                </a:rPr>
                <a:t> </a:t>
              </a:r>
              <a:endParaRPr lang="fr-FR" sz="2400" dirty="0">
                <a:latin typeface="Almarai Bold" pitchFamily="2" charset="-78"/>
                <a:cs typeface="Almarai Bold" pitchFamily="2" charset="-78"/>
              </a:endParaRPr>
            </a:p>
          </p:txBody>
        </p:sp>
      </p:grpSp>
      <p:sp>
        <p:nvSpPr>
          <p:cNvPr id="59" name="Rectangle 58">
            <a:extLst>
              <a:ext uri="{FF2B5EF4-FFF2-40B4-BE49-F238E27FC236}">
                <a16:creationId xmlns:a16="http://schemas.microsoft.com/office/drawing/2014/main" id="{05D134CA-B9CB-FBFA-DE46-AC57E440500B}"/>
              </a:ext>
            </a:extLst>
          </p:cNvPr>
          <p:cNvSpPr/>
          <p:nvPr/>
        </p:nvSpPr>
        <p:spPr>
          <a:xfrm>
            <a:off x="1" y="6259006"/>
            <a:ext cx="986366" cy="598990"/>
          </a:xfrm>
          <a:prstGeom prst="rect">
            <a:avLst/>
          </a:prstGeom>
          <a:solidFill>
            <a:srgbClr val="383D6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dirty="0">
                <a:latin typeface="Almarai Bold" pitchFamily="2" charset="-78"/>
                <a:cs typeface="Almarai Bold" pitchFamily="2" charset="-78"/>
              </a:rPr>
              <a:t>17</a:t>
            </a:r>
            <a:endParaRPr lang="fr-FR" dirty="0">
              <a:latin typeface="Almarai Bold" pitchFamily="2" charset="-78"/>
              <a:cs typeface="Almarai Bold" pitchFamily="2" charset="-78"/>
            </a:endParaRPr>
          </a:p>
        </p:txBody>
      </p:sp>
      <p:cxnSp>
        <p:nvCxnSpPr>
          <p:cNvPr id="61" name="Straight Connector 60">
            <a:extLst>
              <a:ext uri="{FF2B5EF4-FFF2-40B4-BE49-F238E27FC236}">
                <a16:creationId xmlns:a16="http://schemas.microsoft.com/office/drawing/2014/main" id="{C5320C89-C67A-F0E6-F1D9-2481E5DE3B73}"/>
              </a:ext>
            </a:extLst>
          </p:cNvPr>
          <p:cNvCxnSpPr/>
          <p:nvPr/>
        </p:nvCxnSpPr>
        <p:spPr>
          <a:xfrm>
            <a:off x="1006667" y="6259003"/>
            <a:ext cx="0" cy="598997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2629039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>
        <p159:morph option="byObject"/>
      </p:transition>
    </mc:Choice>
    <mc:Fallback xmlns="">
      <p:transition spd="slow" advClick="0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074800-0C70-90F2-8DE2-6755F8EF95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7300AE46-88CC-5123-47DD-026A5A2B32C0}"/>
              </a:ext>
            </a:extLst>
          </p:cNvPr>
          <p:cNvSpPr>
            <a:spLocks/>
          </p:cNvSpPr>
          <p:nvPr/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ED7D31">
              <a:alpha val="17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F67902A3-CD0A-5994-31A6-16CB2EF03058}"/>
              </a:ext>
            </a:extLst>
          </p:cNvPr>
          <p:cNvGrpSpPr/>
          <p:nvPr/>
        </p:nvGrpSpPr>
        <p:grpSpPr>
          <a:xfrm>
            <a:off x="-8534815" y="55409"/>
            <a:ext cx="8280284" cy="599002"/>
            <a:chOff x="2769083" y="1544828"/>
            <a:chExt cx="7885497" cy="599002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2B9F971E-C4A6-1B91-990E-5058C46CA00D}"/>
                </a:ext>
              </a:extLst>
            </p:cNvPr>
            <p:cNvGrpSpPr/>
            <p:nvPr/>
          </p:nvGrpSpPr>
          <p:grpSpPr>
            <a:xfrm>
              <a:off x="2769083" y="1544828"/>
              <a:ext cx="7885497" cy="599002"/>
              <a:chOff x="1944303" y="3127317"/>
              <a:chExt cx="7885497" cy="599002"/>
            </a:xfrm>
          </p:grpSpPr>
          <p:sp>
            <p:nvSpPr>
              <p:cNvPr id="7" name="Freeform: Shape 6">
                <a:extLst>
                  <a:ext uri="{FF2B5EF4-FFF2-40B4-BE49-F238E27FC236}">
                    <a16:creationId xmlns:a16="http://schemas.microsoft.com/office/drawing/2014/main" id="{04D70DD5-B269-340E-96C0-0F497B7B341E}"/>
                  </a:ext>
                </a:extLst>
              </p:cNvPr>
              <p:cNvSpPr/>
              <p:nvPr/>
            </p:nvSpPr>
            <p:spPr>
              <a:xfrm>
                <a:off x="7425740" y="3127317"/>
                <a:ext cx="2404060" cy="598990"/>
              </a:xfrm>
              <a:custGeom>
                <a:avLst/>
                <a:gdLst>
                  <a:gd name="connsiteX0" fmla="*/ 594504 w 5503372"/>
                  <a:gd name="connsiteY0" fmla="*/ 0 h 598990"/>
                  <a:gd name="connsiteX1" fmla="*/ 5503372 w 5503372"/>
                  <a:gd name="connsiteY1" fmla="*/ 0 h 598990"/>
                  <a:gd name="connsiteX2" fmla="*/ 5503372 w 5503372"/>
                  <a:gd name="connsiteY2" fmla="*/ 598990 h 598990"/>
                  <a:gd name="connsiteX3" fmla="*/ 0 w 5503372"/>
                  <a:gd name="connsiteY3" fmla="*/ 598990 h 598990"/>
                  <a:gd name="connsiteX4" fmla="*/ 0 w 5503372"/>
                  <a:gd name="connsiteY4" fmla="*/ 594504 h 5989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03372" h="598990">
                    <a:moveTo>
                      <a:pt x="594504" y="0"/>
                    </a:moveTo>
                    <a:lnTo>
                      <a:pt x="5503372" y="0"/>
                    </a:lnTo>
                    <a:lnTo>
                      <a:pt x="5503372" y="598990"/>
                    </a:lnTo>
                    <a:lnTo>
                      <a:pt x="0" y="598990"/>
                    </a:lnTo>
                    <a:lnTo>
                      <a:pt x="0" y="594504"/>
                    </a:lnTo>
                    <a:close/>
                  </a:path>
                </a:pathLst>
              </a:custGeom>
              <a:solidFill>
                <a:srgbClr val="9EA3B7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lvl="1" algn="ctr"/>
                <a:endParaRPr lang="fr-FR" dirty="0">
                  <a:latin typeface="Almarai Bold" pitchFamily="2" charset="-78"/>
                  <a:cs typeface="Almarai Bold" pitchFamily="2" charset="-78"/>
                </a:endParaRPr>
              </a:p>
            </p:txBody>
          </p:sp>
          <p:sp>
            <p:nvSpPr>
              <p:cNvPr id="12" name="Freeform: Shape 11">
                <a:extLst>
                  <a:ext uri="{FF2B5EF4-FFF2-40B4-BE49-F238E27FC236}">
                    <a16:creationId xmlns:a16="http://schemas.microsoft.com/office/drawing/2014/main" id="{B0AB50A6-01C2-1F39-4F54-0919E75627BD}"/>
                  </a:ext>
                </a:extLst>
              </p:cNvPr>
              <p:cNvSpPr/>
              <p:nvPr/>
            </p:nvSpPr>
            <p:spPr>
              <a:xfrm rot="10800000">
                <a:off x="1944303" y="3127329"/>
                <a:ext cx="6268116" cy="598990"/>
              </a:xfrm>
              <a:custGeom>
                <a:avLst/>
                <a:gdLst>
                  <a:gd name="connsiteX0" fmla="*/ 594504 w 5503372"/>
                  <a:gd name="connsiteY0" fmla="*/ 0 h 598990"/>
                  <a:gd name="connsiteX1" fmla="*/ 5503372 w 5503372"/>
                  <a:gd name="connsiteY1" fmla="*/ 0 h 598990"/>
                  <a:gd name="connsiteX2" fmla="*/ 5503372 w 5503372"/>
                  <a:gd name="connsiteY2" fmla="*/ 598990 h 598990"/>
                  <a:gd name="connsiteX3" fmla="*/ 0 w 5503372"/>
                  <a:gd name="connsiteY3" fmla="*/ 598990 h 598990"/>
                  <a:gd name="connsiteX4" fmla="*/ 0 w 5503372"/>
                  <a:gd name="connsiteY4" fmla="*/ 594504 h 5989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03372" h="598990">
                    <a:moveTo>
                      <a:pt x="594504" y="0"/>
                    </a:moveTo>
                    <a:lnTo>
                      <a:pt x="5503372" y="0"/>
                    </a:lnTo>
                    <a:lnTo>
                      <a:pt x="5503372" y="598990"/>
                    </a:lnTo>
                    <a:lnTo>
                      <a:pt x="0" y="598990"/>
                    </a:lnTo>
                    <a:lnTo>
                      <a:pt x="0" y="594504"/>
                    </a:lnTo>
                    <a:close/>
                  </a:path>
                </a:pathLst>
              </a:custGeom>
              <a:solidFill>
                <a:srgbClr val="383D63"/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39700" h="139700" prst="divot"/>
              </a:sp3d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fr-FR" dirty="0"/>
              </a:p>
            </p:txBody>
          </p:sp>
        </p:grp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085F31A0-4681-8E47-4CFA-1AA90A86A1D8}"/>
                </a:ext>
              </a:extLst>
            </p:cNvPr>
            <p:cNvSpPr txBox="1"/>
            <p:nvPr/>
          </p:nvSpPr>
          <p:spPr>
            <a:xfrm>
              <a:off x="3406511" y="1619250"/>
              <a:ext cx="466243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1" algn="r"/>
              <a:r>
                <a:rPr lang="ar-MA" dirty="0">
                  <a:solidFill>
                    <a:schemeClr val="bg1"/>
                  </a:solidFill>
                  <a:latin typeface="Almarai Bold" pitchFamily="2" charset="-78"/>
                  <a:cs typeface="Almarai Bold" pitchFamily="2" charset="-78"/>
                </a:rPr>
                <a:t>العلاقة بين </a:t>
              </a:r>
              <a:r>
                <a:rPr lang="ar-MA" sz="1800" b="0" dirty="0">
                  <a:solidFill>
                    <a:srgbClr val="E3E3E3"/>
                  </a:solidFill>
                  <a:effectLst/>
                  <a:latin typeface="Almarai Bold" pitchFamily="2" charset="-78"/>
                  <a:ea typeface="Calibri" panose="020F0502020204030204" pitchFamily="34" charset="0"/>
                  <a:cs typeface="Almarai Bold" pitchFamily="2" charset="-78"/>
                </a:rPr>
                <a:t>الديداكتيك و </a:t>
              </a:r>
              <a:r>
                <a:rPr lang="ar-MA" dirty="0">
                  <a:solidFill>
                    <a:schemeClr val="bg1"/>
                  </a:solidFill>
                  <a:latin typeface="Almarai Bold" pitchFamily="2" charset="-78"/>
                  <a:cs typeface="Almarai Bold" pitchFamily="2" charset="-78"/>
                </a:rPr>
                <a:t>البيداغوجيا</a:t>
              </a:r>
              <a:endParaRPr lang="fr-FR" dirty="0">
                <a:solidFill>
                  <a:schemeClr val="bg1"/>
                </a:solidFill>
                <a:latin typeface="Almarai Bold" pitchFamily="2" charset="-78"/>
                <a:cs typeface="Almarai Bold" pitchFamily="2" charset="-78"/>
              </a:endParaRP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67453551-7FE0-4ACB-0E2B-7A1FA8A16B84}"/>
              </a:ext>
            </a:extLst>
          </p:cNvPr>
          <p:cNvGrpSpPr/>
          <p:nvPr/>
        </p:nvGrpSpPr>
        <p:grpSpPr>
          <a:xfrm>
            <a:off x="-7135392" y="499163"/>
            <a:ext cx="7885497" cy="599002"/>
            <a:chOff x="2769083" y="1544828"/>
            <a:chExt cx="7885497" cy="599002"/>
          </a:xfrm>
        </p:grpSpPr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42BB3BA8-6579-BCE2-9B23-F5B9BA73F05B}"/>
                </a:ext>
              </a:extLst>
            </p:cNvPr>
            <p:cNvGrpSpPr/>
            <p:nvPr/>
          </p:nvGrpSpPr>
          <p:grpSpPr>
            <a:xfrm>
              <a:off x="2769083" y="1544828"/>
              <a:ext cx="7885497" cy="599002"/>
              <a:chOff x="1944303" y="3127317"/>
              <a:chExt cx="7885497" cy="599002"/>
            </a:xfrm>
          </p:grpSpPr>
          <p:sp>
            <p:nvSpPr>
              <p:cNvPr id="11" name="Freeform: Shape 10">
                <a:extLst>
                  <a:ext uri="{FF2B5EF4-FFF2-40B4-BE49-F238E27FC236}">
                    <a16:creationId xmlns:a16="http://schemas.microsoft.com/office/drawing/2014/main" id="{74490DFE-FC0C-A146-1A65-AA88C63D8194}"/>
                  </a:ext>
                </a:extLst>
              </p:cNvPr>
              <p:cNvSpPr/>
              <p:nvPr/>
            </p:nvSpPr>
            <p:spPr>
              <a:xfrm>
                <a:off x="7425740" y="3127317"/>
                <a:ext cx="2404060" cy="598990"/>
              </a:xfrm>
              <a:custGeom>
                <a:avLst/>
                <a:gdLst>
                  <a:gd name="connsiteX0" fmla="*/ 594504 w 5503372"/>
                  <a:gd name="connsiteY0" fmla="*/ 0 h 598990"/>
                  <a:gd name="connsiteX1" fmla="*/ 5503372 w 5503372"/>
                  <a:gd name="connsiteY1" fmla="*/ 0 h 598990"/>
                  <a:gd name="connsiteX2" fmla="*/ 5503372 w 5503372"/>
                  <a:gd name="connsiteY2" fmla="*/ 598990 h 598990"/>
                  <a:gd name="connsiteX3" fmla="*/ 0 w 5503372"/>
                  <a:gd name="connsiteY3" fmla="*/ 598990 h 598990"/>
                  <a:gd name="connsiteX4" fmla="*/ 0 w 5503372"/>
                  <a:gd name="connsiteY4" fmla="*/ 594504 h 5989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03372" h="598990">
                    <a:moveTo>
                      <a:pt x="594504" y="0"/>
                    </a:moveTo>
                    <a:lnTo>
                      <a:pt x="5503372" y="0"/>
                    </a:lnTo>
                    <a:lnTo>
                      <a:pt x="5503372" y="598990"/>
                    </a:lnTo>
                    <a:lnTo>
                      <a:pt x="0" y="598990"/>
                    </a:lnTo>
                    <a:lnTo>
                      <a:pt x="0" y="594504"/>
                    </a:lnTo>
                    <a:close/>
                  </a:path>
                </a:pathLst>
              </a:custGeom>
              <a:solidFill>
                <a:srgbClr val="9EA3B7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lvl="4" algn="ctr"/>
                <a:r>
                  <a:rPr lang="ar-MA" dirty="0">
                    <a:latin typeface="Almarai Bold" pitchFamily="2" charset="-78"/>
                    <a:cs typeface="Almarai Bold" pitchFamily="2" charset="-78"/>
                  </a:rPr>
                  <a:t>1</a:t>
                </a:r>
                <a:endParaRPr lang="fr-FR" dirty="0">
                  <a:latin typeface="Almarai Bold" pitchFamily="2" charset="-78"/>
                  <a:cs typeface="Almarai Bold" pitchFamily="2" charset="-78"/>
                </a:endParaRPr>
              </a:p>
            </p:txBody>
          </p:sp>
          <p:sp>
            <p:nvSpPr>
              <p:cNvPr id="13" name="Freeform: Shape 12">
                <a:extLst>
                  <a:ext uri="{FF2B5EF4-FFF2-40B4-BE49-F238E27FC236}">
                    <a16:creationId xmlns:a16="http://schemas.microsoft.com/office/drawing/2014/main" id="{9862FFE0-0032-BC27-5E18-F7F0F816534F}"/>
                  </a:ext>
                </a:extLst>
              </p:cNvPr>
              <p:cNvSpPr/>
              <p:nvPr/>
            </p:nvSpPr>
            <p:spPr>
              <a:xfrm rot="10800000">
                <a:off x="1944303" y="3127329"/>
                <a:ext cx="6268116" cy="598990"/>
              </a:xfrm>
              <a:custGeom>
                <a:avLst/>
                <a:gdLst>
                  <a:gd name="connsiteX0" fmla="*/ 594504 w 5503372"/>
                  <a:gd name="connsiteY0" fmla="*/ 0 h 598990"/>
                  <a:gd name="connsiteX1" fmla="*/ 5503372 w 5503372"/>
                  <a:gd name="connsiteY1" fmla="*/ 0 h 598990"/>
                  <a:gd name="connsiteX2" fmla="*/ 5503372 w 5503372"/>
                  <a:gd name="connsiteY2" fmla="*/ 598990 h 598990"/>
                  <a:gd name="connsiteX3" fmla="*/ 0 w 5503372"/>
                  <a:gd name="connsiteY3" fmla="*/ 598990 h 598990"/>
                  <a:gd name="connsiteX4" fmla="*/ 0 w 5503372"/>
                  <a:gd name="connsiteY4" fmla="*/ 594504 h 5989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03372" h="598990">
                    <a:moveTo>
                      <a:pt x="594504" y="0"/>
                    </a:moveTo>
                    <a:lnTo>
                      <a:pt x="5503372" y="0"/>
                    </a:lnTo>
                    <a:lnTo>
                      <a:pt x="5503372" y="598990"/>
                    </a:lnTo>
                    <a:lnTo>
                      <a:pt x="0" y="598990"/>
                    </a:lnTo>
                    <a:lnTo>
                      <a:pt x="0" y="594504"/>
                    </a:lnTo>
                    <a:close/>
                  </a:path>
                </a:pathLst>
              </a:custGeom>
              <a:solidFill>
                <a:srgbClr val="383D63"/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39700" h="139700" prst="divot"/>
              </a:sp3d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fr-FR" dirty="0"/>
              </a:p>
            </p:txBody>
          </p:sp>
        </p:grp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CF6BA1E7-7984-03DB-8E34-9ADCA38FF251}"/>
                </a:ext>
              </a:extLst>
            </p:cNvPr>
            <p:cNvSpPr txBox="1"/>
            <p:nvPr/>
          </p:nvSpPr>
          <p:spPr>
            <a:xfrm>
              <a:off x="5788025" y="1619250"/>
              <a:ext cx="320675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1" algn="ctr"/>
              <a:r>
                <a:rPr lang="ar-MA" dirty="0">
                  <a:solidFill>
                    <a:schemeClr val="bg1"/>
                  </a:solidFill>
                  <a:latin typeface="Almarai Bold" pitchFamily="2" charset="-78"/>
                  <a:cs typeface="Almarai Bold" pitchFamily="2" charset="-78"/>
                </a:rPr>
                <a:t>تمهيد</a:t>
              </a:r>
              <a:endParaRPr lang="fr-FR" dirty="0">
                <a:solidFill>
                  <a:schemeClr val="bg1"/>
                </a:solidFill>
                <a:latin typeface="Almarai Bold" pitchFamily="2" charset="-78"/>
                <a:cs typeface="Almarai Bold" pitchFamily="2" charset="-78"/>
              </a:endParaRP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2321EC70-DD16-7244-8D3F-E50F193AC53E}"/>
              </a:ext>
            </a:extLst>
          </p:cNvPr>
          <p:cNvGrpSpPr/>
          <p:nvPr/>
        </p:nvGrpSpPr>
        <p:grpSpPr>
          <a:xfrm>
            <a:off x="-7269225" y="1514961"/>
            <a:ext cx="8019330" cy="599002"/>
            <a:chOff x="2882900" y="2560626"/>
            <a:chExt cx="7771680" cy="599002"/>
          </a:xfrm>
        </p:grpSpPr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B0F991A6-B47C-8526-622B-94F93EB732EB}"/>
                </a:ext>
              </a:extLst>
            </p:cNvPr>
            <p:cNvGrpSpPr/>
            <p:nvPr/>
          </p:nvGrpSpPr>
          <p:grpSpPr>
            <a:xfrm>
              <a:off x="2971799" y="2560626"/>
              <a:ext cx="7682781" cy="599002"/>
              <a:chOff x="2147019" y="3127317"/>
              <a:chExt cx="7682781" cy="599002"/>
            </a:xfrm>
          </p:grpSpPr>
          <p:sp>
            <p:nvSpPr>
              <p:cNvPr id="17" name="Freeform: Shape 16">
                <a:extLst>
                  <a:ext uri="{FF2B5EF4-FFF2-40B4-BE49-F238E27FC236}">
                    <a16:creationId xmlns:a16="http://schemas.microsoft.com/office/drawing/2014/main" id="{31EE1628-2E14-990A-B6CD-2DB0A3C33A44}"/>
                  </a:ext>
                </a:extLst>
              </p:cNvPr>
              <p:cNvSpPr/>
              <p:nvPr/>
            </p:nvSpPr>
            <p:spPr>
              <a:xfrm>
                <a:off x="7425740" y="3127317"/>
                <a:ext cx="2404060" cy="598990"/>
              </a:xfrm>
              <a:custGeom>
                <a:avLst/>
                <a:gdLst>
                  <a:gd name="connsiteX0" fmla="*/ 594504 w 5503372"/>
                  <a:gd name="connsiteY0" fmla="*/ 0 h 598990"/>
                  <a:gd name="connsiteX1" fmla="*/ 5503372 w 5503372"/>
                  <a:gd name="connsiteY1" fmla="*/ 0 h 598990"/>
                  <a:gd name="connsiteX2" fmla="*/ 5503372 w 5503372"/>
                  <a:gd name="connsiteY2" fmla="*/ 598990 h 598990"/>
                  <a:gd name="connsiteX3" fmla="*/ 0 w 5503372"/>
                  <a:gd name="connsiteY3" fmla="*/ 598990 h 598990"/>
                  <a:gd name="connsiteX4" fmla="*/ 0 w 5503372"/>
                  <a:gd name="connsiteY4" fmla="*/ 594504 h 5989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03372" h="598990">
                    <a:moveTo>
                      <a:pt x="594504" y="0"/>
                    </a:moveTo>
                    <a:lnTo>
                      <a:pt x="5503372" y="0"/>
                    </a:lnTo>
                    <a:lnTo>
                      <a:pt x="5503372" y="598990"/>
                    </a:lnTo>
                    <a:lnTo>
                      <a:pt x="0" y="598990"/>
                    </a:lnTo>
                    <a:lnTo>
                      <a:pt x="0" y="594504"/>
                    </a:lnTo>
                    <a:close/>
                  </a:path>
                </a:pathLst>
              </a:custGeom>
              <a:solidFill>
                <a:srgbClr val="9EA3B7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lvl="4" algn="ctr"/>
                <a:r>
                  <a:rPr lang="ar-MA" dirty="0">
                    <a:latin typeface="Almarai Bold" pitchFamily="2" charset="-78"/>
                    <a:cs typeface="Almarai Bold" pitchFamily="2" charset="-78"/>
                  </a:rPr>
                  <a:t>2</a:t>
                </a:r>
                <a:endParaRPr lang="fr-FR" dirty="0">
                  <a:latin typeface="Almarai Bold" pitchFamily="2" charset="-78"/>
                  <a:cs typeface="Almarai Bold" pitchFamily="2" charset="-78"/>
                </a:endParaRPr>
              </a:p>
            </p:txBody>
          </p:sp>
          <p:sp>
            <p:nvSpPr>
              <p:cNvPr id="18" name="Freeform: Shape 17">
                <a:extLst>
                  <a:ext uri="{FF2B5EF4-FFF2-40B4-BE49-F238E27FC236}">
                    <a16:creationId xmlns:a16="http://schemas.microsoft.com/office/drawing/2014/main" id="{5C78F990-C3CC-4324-F21D-19594C28368B}"/>
                  </a:ext>
                </a:extLst>
              </p:cNvPr>
              <p:cNvSpPr/>
              <p:nvPr/>
            </p:nvSpPr>
            <p:spPr>
              <a:xfrm rot="10800000">
                <a:off x="2147019" y="3127329"/>
                <a:ext cx="6065399" cy="598990"/>
              </a:xfrm>
              <a:custGeom>
                <a:avLst/>
                <a:gdLst>
                  <a:gd name="connsiteX0" fmla="*/ 594504 w 5503372"/>
                  <a:gd name="connsiteY0" fmla="*/ 0 h 598990"/>
                  <a:gd name="connsiteX1" fmla="*/ 5503372 w 5503372"/>
                  <a:gd name="connsiteY1" fmla="*/ 0 h 598990"/>
                  <a:gd name="connsiteX2" fmla="*/ 5503372 w 5503372"/>
                  <a:gd name="connsiteY2" fmla="*/ 598990 h 598990"/>
                  <a:gd name="connsiteX3" fmla="*/ 0 w 5503372"/>
                  <a:gd name="connsiteY3" fmla="*/ 598990 h 598990"/>
                  <a:gd name="connsiteX4" fmla="*/ 0 w 5503372"/>
                  <a:gd name="connsiteY4" fmla="*/ 594504 h 5989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03372" h="598990">
                    <a:moveTo>
                      <a:pt x="594504" y="0"/>
                    </a:moveTo>
                    <a:lnTo>
                      <a:pt x="5503372" y="0"/>
                    </a:lnTo>
                    <a:lnTo>
                      <a:pt x="5503372" y="598990"/>
                    </a:lnTo>
                    <a:lnTo>
                      <a:pt x="0" y="598990"/>
                    </a:lnTo>
                    <a:lnTo>
                      <a:pt x="0" y="594504"/>
                    </a:lnTo>
                    <a:close/>
                  </a:path>
                </a:pathLst>
              </a:custGeom>
              <a:solidFill>
                <a:srgbClr val="383D63"/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39700" h="139700" prst="divot"/>
              </a:sp3d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fr-FR"/>
              </a:p>
            </p:txBody>
          </p:sp>
        </p:grp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1EF0B657-A0F7-D31B-801A-A91FDB6E43A3}"/>
                </a:ext>
              </a:extLst>
            </p:cNvPr>
            <p:cNvSpPr txBox="1"/>
            <p:nvPr/>
          </p:nvSpPr>
          <p:spPr>
            <a:xfrm>
              <a:off x="2882900" y="2621204"/>
              <a:ext cx="531963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ar-MA" sz="1800" b="0" dirty="0">
                  <a:solidFill>
                    <a:srgbClr val="E3E3E3"/>
                  </a:solidFill>
                  <a:effectLst/>
                  <a:latin typeface="Almarai Bold" pitchFamily="2" charset="-78"/>
                  <a:ea typeface="Calibri" panose="020F0502020204030204" pitchFamily="34" charset="0"/>
                  <a:cs typeface="Almarai Bold" pitchFamily="2" charset="-78"/>
                </a:rPr>
                <a:t>الديداكتيك و أنواعه </a:t>
              </a:r>
              <a:endParaRPr lang="fr-FR" dirty="0">
                <a:solidFill>
                  <a:schemeClr val="bg1"/>
                </a:solidFill>
                <a:latin typeface="Almarai Bold" pitchFamily="2" charset="-78"/>
                <a:cs typeface="Almarai Bold" pitchFamily="2" charset="-78"/>
              </a:endParaRP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3D037990-F4E1-5F17-D4B1-7BA1AD97C425}"/>
              </a:ext>
            </a:extLst>
          </p:cNvPr>
          <p:cNvGrpSpPr/>
          <p:nvPr/>
        </p:nvGrpSpPr>
        <p:grpSpPr>
          <a:xfrm>
            <a:off x="-7135392" y="2591325"/>
            <a:ext cx="7885497" cy="599002"/>
            <a:chOff x="2769083" y="4592221"/>
            <a:chExt cx="7885497" cy="599002"/>
          </a:xfrm>
        </p:grpSpPr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1A10834C-BF25-8AC6-7B7C-DC226AE6500C}"/>
                </a:ext>
              </a:extLst>
            </p:cNvPr>
            <p:cNvGrpSpPr/>
            <p:nvPr/>
          </p:nvGrpSpPr>
          <p:grpSpPr>
            <a:xfrm>
              <a:off x="2769083" y="4592221"/>
              <a:ext cx="7885497" cy="599002"/>
              <a:chOff x="1944303" y="3127317"/>
              <a:chExt cx="7885497" cy="599002"/>
            </a:xfrm>
          </p:grpSpPr>
          <p:sp>
            <p:nvSpPr>
              <p:cNvPr id="22" name="Freeform: Shape 21">
                <a:extLst>
                  <a:ext uri="{FF2B5EF4-FFF2-40B4-BE49-F238E27FC236}">
                    <a16:creationId xmlns:a16="http://schemas.microsoft.com/office/drawing/2014/main" id="{89288D43-C5A9-8C4F-883C-19D80947EE5B}"/>
                  </a:ext>
                </a:extLst>
              </p:cNvPr>
              <p:cNvSpPr/>
              <p:nvPr/>
            </p:nvSpPr>
            <p:spPr>
              <a:xfrm>
                <a:off x="7425740" y="3127317"/>
                <a:ext cx="2404060" cy="598990"/>
              </a:xfrm>
              <a:custGeom>
                <a:avLst/>
                <a:gdLst>
                  <a:gd name="connsiteX0" fmla="*/ 594504 w 5503372"/>
                  <a:gd name="connsiteY0" fmla="*/ 0 h 598990"/>
                  <a:gd name="connsiteX1" fmla="*/ 5503372 w 5503372"/>
                  <a:gd name="connsiteY1" fmla="*/ 0 h 598990"/>
                  <a:gd name="connsiteX2" fmla="*/ 5503372 w 5503372"/>
                  <a:gd name="connsiteY2" fmla="*/ 598990 h 598990"/>
                  <a:gd name="connsiteX3" fmla="*/ 0 w 5503372"/>
                  <a:gd name="connsiteY3" fmla="*/ 598990 h 598990"/>
                  <a:gd name="connsiteX4" fmla="*/ 0 w 5503372"/>
                  <a:gd name="connsiteY4" fmla="*/ 594504 h 5989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03372" h="598990">
                    <a:moveTo>
                      <a:pt x="594504" y="0"/>
                    </a:moveTo>
                    <a:lnTo>
                      <a:pt x="5503372" y="0"/>
                    </a:lnTo>
                    <a:lnTo>
                      <a:pt x="5503372" y="598990"/>
                    </a:lnTo>
                    <a:lnTo>
                      <a:pt x="0" y="598990"/>
                    </a:lnTo>
                    <a:lnTo>
                      <a:pt x="0" y="594504"/>
                    </a:lnTo>
                    <a:close/>
                  </a:path>
                </a:pathLst>
              </a:custGeom>
              <a:solidFill>
                <a:srgbClr val="9EA3B7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lvl="4" algn="ctr"/>
                <a:r>
                  <a:rPr lang="ar-MA" dirty="0">
                    <a:latin typeface="Almarai Bold" pitchFamily="2" charset="-78"/>
                    <a:cs typeface="Almarai Bold" pitchFamily="2" charset="-78"/>
                  </a:rPr>
                  <a:t>3</a:t>
                </a:r>
                <a:endParaRPr lang="fr-FR" dirty="0">
                  <a:latin typeface="Almarai Bold" pitchFamily="2" charset="-78"/>
                  <a:cs typeface="Almarai Bold" pitchFamily="2" charset="-78"/>
                </a:endParaRPr>
              </a:p>
            </p:txBody>
          </p:sp>
          <p:sp>
            <p:nvSpPr>
              <p:cNvPr id="23" name="Freeform: Shape 22">
                <a:extLst>
                  <a:ext uri="{FF2B5EF4-FFF2-40B4-BE49-F238E27FC236}">
                    <a16:creationId xmlns:a16="http://schemas.microsoft.com/office/drawing/2014/main" id="{DD0FF1CB-DC16-2683-19C4-71FBD145BA22}"/>
                  </a:ext>
                </a:extLst>
              </p:cNvPr>
              <p:cNvSpPr/>
              <p:nvPr/>
            </p:nvSpPr>
            <p:spPr>
              <a:xfrm rot="10800000">
                <a:off x="1944303" y="3127329"/>
                <a:ext cx="6268116" cy="598990"/>
              </a:xfrm>
              <a:custGeom>
                <a:avLst/>
                <a:gdLst>
                  <a:gd name="connsiteX0" fmla="*/ 594504 w 5503372"/>
                  <a:gd name="connsiteY0" fmla="*/ 0 h 598990"/>
                  <a:gd name="connsiteX1" fmla="*/ 5503372 w 5503372"/>
                  <a:gd name="connsiteY1" fmla="*/ 0 h 598990"/>
                  <a:gd name="connsiteX2" fmla="*/ 5503372 w 5503372"/>
                  <a:gd name="connsiteY2" fmla="*/ 598990 h 598990"/>
                  <a:gd name="connsiteX3" fmla="*/ 0 w 5503372"/>
                  <a:gd name="connsiteY3" fmla="*/ 598990 h 598990"/>
                  <a:gd name="connsiteX4" fmla="*/ 0 w 5503372"/>
                  <a:gd name="connsiteY4" fmla="*/ 594504 h 5989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03372" h="598990">
                    <a:moveTo>
                      <a:pt x="594504" y="0"/>
                    </a:moveTo>
                    <a:lnTo>
                      <a:pt x="5503372" y="0"/>
                    </a:lnTo>
                    <a:lnTo>
                      <a:pt x="5503372" y="598990"/>
                    </a:lnTo>
                    <a:lnTo>
                      <a:pt x="0" y="598990"/>
                    </a:lnTo>
                    <a:lnTo>
                      <a:pt x="0" y="594504"/>
                    </a:lnTo>
                    <a:close/>
                  </a:path>
                </a:pathLst>
              </a:custGeom>
              <a:solidFill>
                <a:srgbClr val="383D63"/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39700" h="139700" prst="divot"/>
              </a:sp3d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fr-FR"/>
              </a:p>
            </p:txBody>
          </p:sp>
        </p:grp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69F4F69C-F380-D256-9EBE-13178DC5133E}"/>
                </a:ext>
              </a:extLst>
            </p:cNvPr>
            <p:cNvSpPr txBox="1"/>
            <p:nvPr/>
          </p:nvSpPr>
          <p:spPr>
            <a:xfrm>
              <a:off x="2769083" y="4707050"/>
              <a:ext cx="535531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1" algn="r"/>
              <a:r>
                <a:rPr lang="ar-MA" dirty="0">
                  <a:solidFill>
                    <a:schemeClr val="bg1"/>
                  </a:solidFill>
                  <a:latin typeface="Almarai Bold" pitchFamily="2" charset="-78"/>
                  <a:cs typeface="Almarai Bold" pitchFamily="2" charset="-78"/>
                </a:rPr>
                <a:t>البيداغوجيا </a:t>
              </a:r>
              <a:r>
                <a:rPr lang="ar-MA" sz="1800" b="0" dirty="0">
                  <a:solidFill>
                    <a:srgbClr val="E3E3E3"/>
                  </a:solidFill>
                  <a:effectLst/>
                  <a:latin typeface="Almarai Bold" pitchFamily="2" charset="-78"/>
                  <a:ea typeface="Calibri" panose="020F0502020204030204" pitchFamily="34" charset="0"/>
                  <a:cs typeface="Almarai Bold" pitchFamily="2" charset="-78"/>
                </a:rPr>
                <a:t>و أنواعها </a:t>
              </a:r>
              <a:endParaRPr lang="fr-FR" dirty="0">
                <a:solidFill>
                  <a:schemeClr val="bg1"/>
                </a:solidFill>
                <a:latin typeface="Almarai Bold" pitchFamily="2" charset="-78"/>
                <a:cs typeface="Almarai Bold" pitchFamily="2" charset="-78"/>
              </a:endParaRP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F8E20066-08DF-E1B3-3802-D9BEF3B128D2}"/>
              </a:ext>
            </a:extLst>
          </p:cNvPr>
          <p:cNvGrpSpPr/>
          <p:nvPr/>
        </p:nvGrpSpPr>
        <p:grpSpPr>
          <a:xfrm>
            <a:off x="-7135392" y="3537191"/>
            <a:ext cx="7885497" cy="599002"/>
            <a:chOff x="2769083" y="4592221"/>
            <a:chExt cx="7885497" cy="599002"/>
          </a:xfrm>
        </p:grpSpPr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91C8E770-67EF-2593-4588-D1CDEB2ED054}"/>
                </a:ext>
              </a:extLst>
            </p:cNvPr>
            <p:cNvGrpSpPr/>
            <p:nvPr/>
          </p:nvGrpSpPr>
          <p:grpSpPr>
            <a:xfrm>
              <a:off x="2769083" y="4592221"/>
              <a:ext cx="7885497" cy="599002"/>
              <a:chOff x="1944303" y="3127317"/>
              <a:chExt cx="7885497" cy="599002"/>
            </a:xfrm>
          </p:grpSpPr>
          <p:sp>
            <p:nvSpPr>
              <p:cNvPr id="30" name="Freeform: Shape 29">
                <a:extLst>
                  <a:ext uri="{FF2B5EF4-FFF2-40B4-BE49-F238E27FC236}">
                    <a16:creationId xmlns:a16="http://schemas.microsoft.com/office/drawing/2014/main" id="{8C439A4D-8547-3B8E-9BB2-0954BED3AA53}"/>
                  </a:ext>
                </a:extLst>
              </p:cNvPr>
              <p:cNvSpPr/>
              <p:nvPr/>
            </p:nvSpPr>
            <p:spPr>
              <a:xfrm>
                <a:off x="7425740" y="3127317"/>
                <a:ext cx="2404060" cy="598990"/>
              </a:xfrm>
              <a:custGeom>
                <a:avLst/>
                <a:gdLst>
                  <a:gd name="connsiteX0" fmla="*/ 594504 w 5503372"/>
                  <a:gd name="connsiteY0" fmla="*/ 0 h 598990"/>
                  <a:gd name="connsiteX1" fmla="*/ 5503372 w 5503372"/>
                  <a:gd name="connsiteY1" fmla="*/ 0 h 598990"/>
                  <a:gd name="connsiteX2" fmla="*/ 5503372 w 5503372"/>
                  <a:gd name="connsiteY2" fmla="*/ 598990 h 598990"/>
                  <a:gd name="connsiteX3" fmla="*/ 0 w 5503372"/>
                  <a:gd name="connsiteY3" fmla="*/ 598990 h 598990"/>
                  <a:gd name="connsiteX4" fmla="*/ 0 w 5503372"/>
                  <a:gd name="connsiteY4" fmla="*/ 594504 h 5989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03372" h="598990">
                    <a:moveTo>
                      <a:pt x="594504" y="0"/>
                    </a:moveTo>
                    <a:lnTo>
                      <a:pt x="5503372" y="0"/>
                    </a:lnTo>
                    <a:lnTo>
                      <a:pt x="5503372" y="598990"/>
                    </a:lnTo>
                    <a:lnTo>
                      <a:pt x="0" y="598990"/>
                    </a:lnTo>
                    <a:lnTo>
                      <a:pt x="0" y="594504"/>
                    </a:lnTo>
                    <a:close/>
                  </a:path>
                </a:pathLst>
              </a:custGeom>
              <a:solidFill>
                <a:srgbClr val="9EA3B7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lvl="4" algn="ctr"/>
                <a:r>
                  <a:rPr lang="ar-MA" dirty="0">
                    <a:latin typeface="Almarai Bold" pitchFamily="2" charset="-78"/>
                    <a:cs typeface="Almarai Bold" pitchFamily="2" charset="-78"/>
                  </a:rPr>
                  <a:t>4</a:t>
                </a:r>
                <a:endParaRPr lang="fr-FR" dirty="0">
                  <a:latin typeface="Almarai Bold" pitchFamily="2" charset="-78"/>
                  <a:cs typeface="Almarai Bold" pitchFamily="2" charset="-78"/>
                </a:endParaRPr>
              </a:p>
            </p:txBody>
          </p:sp>
          <p:sp>
            <p:nvSpPr>
              <p:cNvPr id="31" name="Freeform: Shape 30">
                <a:extLst>
                  <a:ext uri="{FF2B5EF4-FFF2-40B4-BE49-F238E27FC236}">
                    <a16:creationId xmlns:a16="http://schemas.microsoft.com/office/drawing/2014/main" id="{294F675F-AC2E-E40D-EB24-DD81517FAEE9}"/>
                  </a:ext>
                </a:extLst>
              </p:cNvPr>
              <p:cNvSpPr/>
              <p:nvPr/>
            </p:nvSpPr>
            <p:spPr>
              <a:xfrm rot="10800000">
                <a:off x="1944303" y="3127329"/>
                <a:ext cx="6268116" cy="598990"/>
              </a:xfrm>
              <a:custGeom>
                <a:avLst/>
                <a:gdLst>
                  <a:gd name="connsiteX0" fmla="*/ 594504 w 5503372"/>
                  <a:gd name="connsiteY0" fmla="*/ 0 h 598990"/>
                  <a:gd name="connsiteX1" fmla="*/ 5503372 w 5503372"/>
                  <a:gd name="connsiteY1" fmla="*/ 0 h 598990"/>
                  <a:gd name="connsiteX2" fmla="*/ 5503372 w 5503372"/>
                  <a:gd name="connsiteY2" fmla="*/ 598990 h 598990"/>
                  <a:gd name="connsiteX3" fmla="*/ 0 w 5503372"/>
                  <a:gd name="connsiteY3" fmla="*/ 598990 h 598990"/>
                  <a:gd name="connsiteX4" fmla="*/ 0 w 5503372"/>
                  <a:gd name="connsiteY4" fmla="*/ 594504 h 5989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03372" h="598990">
                    <a:moveTo>
                      <a:pt x="594504" y="0"/>
                    </a:moveTo>
                    <a:lnTo>
                      <a:pt x="5503372" y="0"/>
                    </a:lnTo>
                    <a:lnTo>
                      <a:pt x="5503372" y="598990"/>
                    </a:lnTo>
                    <a:lnTo>
                      <a:pt x="0" y="598990"/>
                    </a:lnTo>
                    <a:lnTo>
                      <a:pt x="0" y="594504"/>
                    </a:lnTo>
                    <a:close/>
                  </a:path>
                </a:pathLst>
              </a:custGeom>
              <a:solidFill>
                <a:srgbClr val="383D63"/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39700" h="139700" prst="divot"/>
              </a:sp3d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fr-FR"/>
              </a:p>
            </p:txBody>
          </p:sp>
        </p:grp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D6D553F8-4047-9E17-8FB3-4957445A6C4A}"/>
                </a:ext>
              </a:extLst>
            </p:cNvPr>
            <p:cNvSpPr txBox="1"/>
            <p:nvPr/>
          </p:nvSpPr>
          <p:spPr>
            <a:xfrm>
              <a:off x="2769083" y="4707050"/>
              <a:ext cx="535531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1" algn="r"/>
              <a:r>
                <a:rPr lang="ar-MA" dirty="0">
                  <a:solidFill>
                    <a:schemeClr val="bg1"/>
                  </a:solidFill>
                  <a:latin typeface="Almarai Bold" pitchFamily="2" charset="-78"/>
                  <a:cs typeface="Almarai Bold" pitchFamily="2" charset="-78"/>
                </a:rPr>
                <a:t>العلاقة بين </a:t>
              </a:r>
              <a:r>
                <a:rPr lang="ar-MA" sz="1800" b="0" dirty="0">
                  <a:solidFill>
                    <a:srgbClr val="E3E3E3"/>
                  </a:solidFill>
                  <a:effectLst/>
                  <a:latin typeface="Almarai Bold" pitchFamily="2" charset="-78"/>
                  <a:ea typeface="Calibri" panose="020F0502020204030204" pitchFamily="34" charset="0"/>
                  <a:cs typeface="Almarai Bold" pitchFamily="2" charset="-78"/>
                </a:rPr>
                <a:t>الديداكتيك و </a:t>
              </a:r>
              <a:r>
                <a:rPr lang="ar-MA" dirty="0">
                  <a:solidFill>
                    <a:schemeClr val="bg1"/>
                  </a:solidFill>
                  <a:latin typeface="Almarai Bold" pitchFamily="2" charset="-78"/>
                  <a:cs typeface="Almarai Bold" pitchFamily="2" charset="-78"/>
                </a:rPr>
                <a:t>البيداغوجيا</a:t>
              </a:r>
              <a:endParaRPr lang="fr-FR" dirty="0">
                <a:solidFill>
                  <a:schemeClr val="bg1"/>
                </a:solidFill>
                <a:latin typeface="Almarai Bold" pitchFamily="2" charset="-78"/>
                <a:cs typeface="Almarai Bold" pitchFamily="2" charset="-78"/>
              </a:endParaRPr>
            </a:p>
          </p:txBody>
        </p:sp>
      </p:grpSp>
      <p:sp>
        <p:nvSpPr>
          <p:cNvPr id="24" name="Rectangle 23">
            <a:extLst>
              <a:ext uri="{FF2B5EF4-FFF2-40B4-BE49-F238E27FC236}">
                <a16:creationId xmlns:a16="http://schemas.microsoft.com/office/drawing/2014/main" id="{AD7160D8-E418-BABA-1764-1EEC1F5756E6}"/>
              </a:ext>
            </a:extLst>
          </p:cNvPr>
          <p:cNvSpPr/>
          <p:nvPr/>
        </p:nvSpPr>
        <p:spPr>
          <a:xfrm>
            <a:off x="2296976" y="-1134206"/>
            <a:ext cx="3799024" cy="637066"/>
          </a:xfrm>
          <a:prstGeom prst="rect">
            <a:avLst/>
          </a:prstGeom>
          <a:solidFill>
            <a:srgbClr val="383D6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dirty="0">
                <a:latin typeface="Almarai Bold" pitchFamily="2" charset="-78"/>
                <a:cs typeface="Almarai Bold" pitchFamily="2" charset="-78"/>
              </a:rPr>
              <a:t>الديداكتيك</a:t>
            </a:r>
            <a:endParaRPr lang="fr-FR" dirty="0">
              <a:latin typeface="Almarai Bold" pitchFamily="2" charset="-78"/>
              <a:cs typeface="Almarai Bold" pitchFamily="2" charset="-78"/>
            </a:endParaRP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B858C933-B857-496A-6083-4B981E8DFC72}"/>
              </a:ext>
            </a:extLst>
          </p:cNvPr>
          <p:cNvSpPr/>
          <p:nvPr/>
        </p:nvSpPr>
        <p:spPr>
          <a:xfrm>
            <a:off x="7597430" y="-1134207"/>
            <a:ext cx="3799024" cy="637066"/>
          </a:xfrm>
          <a:prstGeom prst="rect">
            <a:avLst/>
          </a:prstGeom>
          <a:solidFill>
            <a:srgbClr val="383D6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dirty="0">
                <a:latin typeface="Almarai Bold" pitchFamily="2" charset="-78"/>
                <a:cs typeface="Almarai Bold" pitchFamily="2" charset="-78"/>
              </a:rPr>
              <a:t>البيداغوجيا</a:t>
            </a:r>
            <a:endParaRPr lang="fr-FR" dirty="0">
              <a:latin typeface="Almarai Bold" pitchFamily="2" charset="-78"/>
              <a:cs typeface="Almarai Bold" pitchFamily="2" charset="-78"/>
            </a:endParaRPr>
          </a:p>
        </p:txBody>
      </p: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E5D4AC61-D02A-4355-7213-AADD5A3546E5}"/>
              </a:ext>
            </a:extLst>
          </p:cNvPr>
          <p:cNvCxnSpPr/>
          <p:nvPr/>
        </p:nvCxnSpPr>
        <p:spPr>
          <a:xfrm>
            <a:off x="12861524" y="2853874"/>
            <a:ext cx="2319751" cy="0"/>
          </a:xfrm>
          <a:prstGeom prst="line">
            <a:avLst/>
          </a:prstGeom>
          <a:ln w="57150">
            <a:solidFill>
              <a:srgbClr val="2C263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B18FAD3E-3394-241B-BBA9-AF51281EA768}"/>
              </a:ext>
            </a:extLst>
          </p:cNvPr>
          <p:cNvCxnSpPr/>
          <p:nvPr/>
        </p:nvCxnSpPr>
        <p:spPr>
          <a:xfrm>
            <a:off x="12861524" y="3877616"/>
            <a:ext cx="2319751" cy="0"/>
          </a:xfrm>
          <a:prstGeom prst="line">
            <a:avLst/>
          </a:prstGeom>
          <a:ln w="57150">
            <a:solidFill>
              <a:srgbClr val="2C263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A3F31042-EFE1-9AD8-18EE-E8D173852A82}"/>
              </a:ext>
            </a:extLst>
          </p:cNvPr>
          <p:cNvCxnSpPr/>
          <p:nvPr/>
        </p:nvCxnSpPr>
        <p:spPr>
          <a:xfrm>
            <a:off x="12861524" y="4861155"/>
            <a:ext cx="2319751" cy="0"/>
          </a:xfrm>
          <a:prstGeom prst="line">
            <a:avLst/>
          </a:prstGeom>
          <a:ln w="57150">
            <a:solidFill>
              <a:srgbClr val="2C263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3" name="Group 52">
            <a:extLst>
              <a:ext uri="{FF2B5EF4-FFF2-40B4-BE49-F238E27FC236}">
                <a16:creationId xmlns:a16="http://schemas.microsoft.com/office/drawing/2014/main" id="{76854BED-C107-F103-8058-933D33203CE6}"/>
              </a:ext>
            </a:extLst>
          </p:cNvPr>
          <p:cNvGrpSpPr/>
          <p:nvPr/>
        </p:nvGrpSpPr>
        <p:grpSpPr>
          <a:xfrm>
            <a:off x="6689767" y="7174716"/>
            <a:ext cx="224232" cy="4795957"/>
            <a:chOff x="6689767" y="1086192"/>
            <a:chExt cx="224232" cy="4795957"/>
          </a:xfrm>
        </p:grpSpPr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3100A065-943B-7586-8BEB-CF389354305A}"/>
                </a:ext>
              </a:extLst>
            </p:cNvPr>
            <p:cNvCxnSpPr/>
            <p:nvPr/>
          </p:nvCxnSpPr>
          <p:spPr>
            <a:xfrm>
              <a:off x="6801883" y="1086192"/>
              <a:ext cx="0" cy="4795957"/>
            </a:xfrm>
            <a:prstGeom prst="line">
              <a:avLst/>
            </a:prstGeom>
            <a:ln w="57150">
              <a:solidFill>
                <a:srgbClr val="2C263C"/>
              </a:solidFill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sp>
          <p:nvSpPr>
            <p:cNvPr id="40" name="Oval 39">
              <a:extLst>
                <a:ext uri="{FF2B5EF4-FFF2-40B4-BE49-F238E27FC236}">
                  <a16:creationId xmlns:a16="http://schemas.microsoft.com/office/drawing/2014/main" id="{94E46440-7C27-A3FB-3FC6-BA689A2CFFCF}"/>
                </a:ext>
              </a:extLst>
            </p:cNvPr>
            <p:cNvSpPr/>
            <p:nvPr/>
          </p:nvSpPr>
          <p:spPr>
            <a:xfrm>
              <a:off x="6689767" y="2744471"/>
              <a:ext cx="224232" cy="224232"/>
            </a:xfrm>
            <a:prstGeom prst="ellipse">
              <a:avLst/>
            </a:prstGeom>
            <a:solidFill>
              <a:srgbClr val="332B43"/>
            </a:solidFill>
            <a:ln>
              <a:solidFill>
                <a:srgbClr val="2C263C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6D357934-3B94-6D2C-8F4A-5FD3519AED71}"/>
                </a:ext>
              </a:extLst>
            </p:cNvPr>
            <p:cNvSpPr/>
            <p:nvPr/>
          </p:nvSpPr>
          <p:spPr>
            <a:xfrm>
              <a:off x="6689767" y="3768213"/>
              <a:ext cx="224232" cy="224232"/>
            </a:xfrm>
            <a:prstGeom prst="ellipse">
              <a:avLst/>
            </a:prstGeom>
            <a:solidFill>
              <a:srgbClr val="332B43"/>
            </a:solidFill>
            <a:ln>
              <a:solidFill>
                <a:srgbClr val="2C263C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44" name="Oval 43">
              <a:extLst>
                <a:ext uri="{FF2B5EF4-FFF2-40B4-BE49-F238E27FC236}">
                  <a16:creationId xmlns:a16="http://schemas.microsoft.com/office/drawing/2014/main" id="{50C22CDE-705B-F1E7-2966-3FD888287CEA}"/>
                </a:ext>
              </a:extLst>
            </p:cNvPr>
            <p:cNvSpPr/>
            <p:nvPr/>
          </p:nvSpPr>
          <p:spPr>
            <a:xfrm>
              <a:off x="6689767" y="4751752"/>
              <a:ext cx="224232" cy="224232"/>
            </a:xfrm>
            <a:prstGeom prst="ellipse">
              <a:avLst/>
            </a:prstGeom>
            <a:solidFill>
              <a:srgbClr val="332B43"/>
            </a:solidFill>
            <a:ln>
              <a:solidFill>
                <a:srgbClr val="2C263C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45" name="Rectangle: Rounded Corners 44">
            <a:extLst>
              <a:ext uri="{FF2B5EF4-FFF2-40B4-BE49-F238E27FC236}">
                <a16:creationId xmlns:a16="http://schemas.microsoft.com/office/drawing/2014/main" id="{4BD03667-D487-D980-6236-ED8ED4ADD311}"/>
              </a:ext>
            </a:extLst>
          </p:cNvPr>
          <p:cNvSpPr/>
          <p:nvPr/>
        </p:nvSpPr>
        <p:spPr>
          <a:xfrm>
            <a:off x="12653054" y="1963323"/>
            <a:ext cx="4733705" cy="573834"/>
          </a:xfrm>
          <a:prstGeom prst="roundRect">
            <a:avLst/>
          </a:prstGeom>
          <a:solidFill>
            <a:srgbClr val="9EA3B7"/>
          </a:solidFill>
          <a:ln w="28575">
            <a:solidFill>
              <a:srgbClr val="383D6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dirty="0">
                <a:latin typeface="Almarai" pitchFamily="2" charset="-78"/>
                <a:cs typeface="Almarai" pitchFamily="2" charset="-78"/>
              </a:rPr>
              <a:t>تتمحور حول التلميذ</a:t>
            </a:r>
            <a:endParaRPr lang="fr-FR" dirty="0">
              <a:latin typeface="Almarai" pitchFamily="2" charset="-78"/>
              <a:cs typeface="Almarai" pitchFamily="2" charset="-78"/>
            </a:endParaRPr>
          </a:p>
        </p:txBody>
      </p:sp>
      <p:sp>
        <p:nvSpPr>
          <p:cNvPr id="46" name="Rectangle: Rounded Corners 45">
            <a:extLst>
              <a:ext uri="{FF2B5EF4-FFF2-40B4-BE49-F238E27FC236}">
                <a16:creationId xmlns:a16="http://schemas.microsoft.com/office/drawing/2014/main" id="{1A017A04-3C01-3A93-5375-113B18668314}"/>
              </a:ext>
            </a:extLst>
          </p:cNvPr>
          <p:cNvSpPr/>
          <p:nvPr/>
        </p:nvSpPr>
        <p:spPr>
          <a:xfrm>
            <a:off x="12653054" y="3058727"/>
            <a:ext cx="4733705" cy="573834"/>
          </a:xfrm>
          <a:prstGeom prst="roundRect">
            <a:avLst/>
          </a:prstGeom>
          <a:solidFill>
            <a:srgbClr val="9EA3B7"/>
          </a:solidFill>
          <a:ln w="28575">
            <a:solidFill>
              <a:srgbClr val="383D6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dirty="0">
                <a:latin typeface="Almarai" pitchFamily="2" charset="-78"/>
                <a:cs typeface="Almarai" pitchFamily="2" charset="-78"/>
              </a:rPr>
              <a:t>مواضيع عامة</a:t>
            </a:r>
            <a:endParaRPr lang="fr-FR" dirty="0">
              <a:latin typeface="Almarai" pitchFamily="2" charset="-78"/>
              <a:cs typeface="Almarai" pitchFamily="2" charset="-78"/>
            </a:endParaRPr>
          </a:p>
        </p:txBody>
      </p:sp>
      <p:sp>
        <p:nvSpPr>
          <p:cNvPr id="47" name="Rectangle: Rounded Corners 46">
            <a:extLst>
              <a:ext uri="{FF2B5EF4-FFF2-40B4-BE49-F238E27FC236}">
                <a16:creationId xmlns:a16="http://schemas.microsoft.com/office/drawing/2014/main" id="{76E918B4-CF74-ACEE-40CA-AB00455BFE86}"/>
              </a:ext>
            </a:extLst>
          </p:cNvPr>
          <p:cNvSpPr/>
          <p:nvPr/>
        </p:nvSpPr>
        <p:spPr>
          <a:xfrm>
            <a:off x="12653054" y="4048250"/>
            <a:ext cx="4733705" cy="573834"/>
          </a:xfrm>
          <a:prstGeom prst="roundRect">
            <a:avLst/>
          </a:prstGeom>
          <a:solidFill>
            <a:srgbClr val="9EA3B7"/>
          </a:solidFill>
          <a:ln w="28575">
            <a:solidFill>
              <a:srgbClr val="383D6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dirty="0">
                <a:latin typeface="Almarai" pitchFamily="2" charset="-78"/>
                <a:cs typeface="Almarai" pitchFamily="2" charset="-78"/>
              </a:rPr>
              <a:t>إعطاء الأولوية للعلاقة بين المدرس و التلميذ</a:t>
            </a:r>
            <a:endParaRPr lang="fr-FR" dirty="0">
              <a:latin typeface="Almarai" pitchFamily="2" charset="-78"/>
              <a:cs typeface="Almarai" pitchFamily="2" charset="-78"/>
            </a:endParaRPr>
          </a:p>
        </p:txBody>
      </p:sp>
      <p:sp>
        <p:nvSpPr>
          <p:cNvPr id="48" name="Rectangle: Rounded Corners 47">
            <a:extLst>
              <a:ext uri="{FF2B5EF4-FFF2-40B4-BE49-F238E27FC236}">
                <a16:creationId xmlns:a16="http://schemas.microsoft.com/office/drawing/2014/main" id="{2C0BDFA3-3FF2-4629-B42A-BF4550D5193F}"/>
              </a:ext>
            </a:extLst>
          </p:cNvPr>
          <p:cNvSpPr/>
          <p:nvPr/>
        </p:nvSpPr>
        <p:spPr>
          <a:xfrm>
            <a:off x="12653054" y="5099019"/>
            <a:ext cx="4733705" cy="573834"/>
          </a:xfrm>
          <a:prstGeom prst="roundRect">
            <a:avLst/>
          </a:prstGeom>
          <a:solidFill>
            <a:srgbClr val="9EA3B7"/>
          </a:solidFill>
          <a:ln w="28575">
            <a:solidFill>
              <a:srgbClr val="383D6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dirty="0">
                <a:latin typeface="Almarai" pitchFamily="2" charset="-78"/>
                <a:cs typeface="Almarai" pitchFamily="2" charset="-78"/>
              </a:rPr>
              <a:t>تهتم بالتربية و التعليم</a:t>
            </a:r>
            <a:endParaRPr lang="fr-FR" dirty="0">
              <a:latin typeface="Almarai" pitchFamily="2" charset="-78"/>
              <a:cs typeface="Almarai" pitchFamily="2" charset="-78"/>
            </a:endParaRPr>
          </a:p>
        </p:txBody>
      </p:sp>
      <p:sp>
        <p:nvSpPr>
          <p:cNvPr id="49" name="Rectangle: Rounded Corners 48">
            <a:extLst>
              <a:ext uri="{FF2B5EF4-FFF2-40B4-BE49-F238E27FC236}">
                <a16:creationId xmlns:a16="http://schemas.microsoft.com/office/drawing/2014/main" id="{9DAD9612-EDB8-8FB3-30CD-51B94235B1F7}"/>
              </a:ext>
            </a:extLst>
          </p:cNvPr>
          <p:cNvSpPr/>
          <p:nvPr/>
        </p:nvSpPr>
        <p:spPr>
          <a:xfrm>
            <a:off x="-9062638" y="2024005"/>
            <a:ext cx="4733705" cy="573834"/>
          </a:xfrm>
          <a:prstGeom prst="roundRect">
            <a:avLst/>
          </a:prstGeom>
          <a:solidFill>
            <a:srgbClr val="9EA3B7"/>
          </a:solidFill>
          <a:ln w="28575">
            <a:solidFill>
              <a:srgbClr val="383D6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dirty="0">
                <a:latin typeface="Almarai" pitchFamily="2" charset="-78"/>
                <a:cs typeface="Almarai" pitchFamily="2" charset="-78"/>
              </a:rPr>
              <a:t>تتمحور حول محتويات المادة الدراسية</a:t>
            </a:r>
            <a:endParaRPr lang="fr-FR" dirty="0">
              <a:latin typeface="Almarai" pitchFamily="2" charset="-78"/>
              <a:cs typeface="Almarai" pitchFamily="2" charset="-78"/>
            </a:endParaRPr>
          </a:p>
        </p:txBody>
      </p:sp>
      <p:sp>
        <p:nvSpPr>
          <p:cNvPr id="50" name="Rectangle: Rounded Corners 49">
            <a:extLst>
              <a:ext uri="{FF2B5EF4-FFF2-40B4-BE49-F238E27FC236}">
                <a16:creationId xmlns:a16="http://schemas.microsoft.com/office/drawing/2014/main" id="{15581E74-9BB3-D677-84F2-CF8AFC170A07}"/>
              </a:ext>
            </a:extLst>
          </p:cNvPr>
          <p:cNvSpPr/>
          <p:nvPr/>
        </p:nvSpPr>
        <p:spPr>
          <a:xfrm>
            <a:off x="-9062638" y="3119409"/>
            <a:ext cx="4733705" cy="573834"/>
          </a:xfrm>
          <a:prstGeom prst="roundRect">
            <a:avLst/>
          </a:prstGeom>
          <a:solidFill>
            <a:srgbClr val="9EA3B7"/>
          </a:solidFill>
          <a:ln w="28575">
            <a:solidFill>
              <a:srgbClr val="383D6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dirty="0">
                <a:latin typeface="Almarai" pitchFamily="2" charset="-78"/>
                <a:cs typeface="Almarai" pitchFamily="2" charset="-78"/>
              </a:rPr>
              <a:t>مواضيع متخصصة</a:t>
            </a:r>
            <a:endParaRPr lang="fr-FR" dirty="0">
              <a:latin typeface="Almarai" pitchFamily="2" charset="-78"/>
              <a:cs typeface="Almarai" pitchFamily="2" charset="-78"/>
            </a:endParaRPr>
          </a:p>
        </p:txBody>
      </p:sp>
      <p:sp>
        <p:nvSpPr>
          <p:cNvPr id="51" name="Rectangle: Rounded Corners 50">
            <a:extLst>
              <a:ext uri="{FF2B5EF4-FFF2-40B4-BE49-F238E27FC236}">
                <a16:creationId xmlns:a16="http://schemas.microsoft.com/office/drawing/2014/main" id="{9A6B7655-EB3D-89E5-643D-B69571E88690}"/>
              </a:ext>
            </a:extLst>
          </p:cNvPr>
          <p:cNvSpPr/>
          <p:nvPr/>
        </p:nvSpPr>
        <p:spPr>
          <a:xfrm>
            <a:off x="-9062638" y="4048250"/>
            <a:ext cx="4733705" cy="573834"/>
          </a:xfrm>
          <a:prstGeom prst="roundRect">
            <a:avLst/>
          </a:prstGeom>
          <a:solidFill>
            <a:srgbClr val="9EA3B7"/>
          </a:solidFill>
          <a:ln w="28575">
            <a:solidFill>
              <a:srgbClr val="383D6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dirty="0">
                <a:latin typeface="Almarai" pitchFamily="2" charset="-78"/>
                <a:cs typeface="Almarai" pitchFamily="2" charset="-78"/>
              </a:rPr>
              <a:t>إعطاء الأولوية للعلاقة بين التلميذ و المعرفة</a:t>
            </a:r>
            <a:endParaRPr lang="fr-FR" dirty="0">
              <a:latin typeface="Almarai" pitchFamily="2" charset="-78"/>
              <a:cs typeface="Almarai" pitchFamily="2" charset="-78"/>
            </a:endParaRPr>
          </a:p>
        </p:txBody>
      </p:sp>
      <p:sp>
        <p:nvSpPr>
          <p:cNvPr id="52" name="Rectangle: Rounded Corners 51">
            <a:extLst>
              <a:ext uri="{FF2B5EF4-FFF2-40B4-BE49-F238E27FC236}">
                <a16:creationId xmlns:a16="http://schemas.microsoft.com/office/drawing/2014/main" id="{C8F84F06-F54B-551F-FF45-694CADC4F988}"/>
              </a:ext>
            </a:extLst>
          </p:cNvPr>
          <p:cNvSpPr/>
          <p:nvPr/>
        </p:nvSpPr>
        <p:spPr>
          <a:xfrm>
            <a:off x="-9062638" y="5099019"/>
            <a:ext cx="4733705" cy="573834"/>
          </a:xfrm>
          <a:prstGeom prst="roundRect">
            <a:avLst/>
          </a:prstGeom>
          <a:solidFill>
            <a:srgbClr val="9EA3B7"/>
          </a:solidFill>
          <a:ln w="28575">
            <a:solidFill>
              <a:srgbClr val="383D6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dirty="0">
                <a:latin typeface="Almarai" pitchFamily="2" charset="-78"/>
                <a:cs typeface="Almarai" pitchFamily="2" charset="-78"/>
              </a:rPr>
              <a:t>تهتم بالتعليم</a:t>
            </a:r>
            <a:endParaRPr lang="fr-FR" dirty="0">
              <a:latin typeface="Almarai" pitchFamily="2" charset="-78"/>
              <a:cs typeface="Almarai" pitchFamily="2" charset="-78"/>
            </a:endParaRPr>
          </a:p>
        </p:txBody>
      </p:sp>
      <p:grpSp>
        <p:nvGrpSpPr>
          <p:cNvPr id="56" name="Group 55">
            <a:extLst>
              <a:ext uri="{FF2B5EF4-FFF2-40B4-BE49-F238E27FC236}">
                <a16:creationId xmlns:a16="http://schemas.microsoft.com/office/drawing/2014/main" id="{3B2DC2EA-48AD-78A7-87D0-E4AA52920E21}"/>
              </a:ext>
            </a:extLst>
          </p:cNvPr>
          <p:cNvGrpSpPr>
            <a:grpSpLocks/>
          </p:cNvGrpSpPr>
          <p:nvPr/>
        </p:nvGrpSpPr>
        <p:grpSpPr>
          <a:xfrm>
            <a:off x="0" y="6259007"/>
            <a:ext cx="12192000" cy="598993"/>
            <a:chOff x="0" y="6259007"/>
            <a:chExt cx="12192000" cy="598993"/>
          </a:xfrm>
        </p:grpSpPr>
        <p:sp>
          <p:nvSpPr>
            <p:cNvPr id="57" name="Rectangle 56">
              <a:extLst>
                <a:ext uri="{FF2B5EF4-FFF2-40B4-BE49-F238E27FC236}">
                  <a16:creationId xmlns:a16="http://schemas.microsoft.com/office/drawing/2014/main" id="{E4D907BC-796B-77B3-B1DC-94763B798546}"/>
                </a:ext>
              </a:extLst>
            </p:cNvPr>
            <p:cNvSpPr>
              <a:spLocks/>
            </p:cNvSpPr>
            <p:nvPr/>
          </p:nvSpPr>
          <p:spPr>
            <a:xfrm>
              <a:off x="0" y="6259010"/>
              <a:ext cx="12192000" cy="598990"/>
            </a:xfrm>
            <a:prstGeom prst="rect">
              <a:avLst/>
            </a:prstGeom>
            <a:solidFill>
              <a:srgbClr val="383D6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6"/>
              <a:r>
                <a:rPr lang="ar-MA" sz="2400" dirty="0">
                  <a:latin typeface="Almarai Bold" pitchFamily="2" charset="-78"/>
                  <a:cs typeface="Almarai Bold" pitchFamily="2" charset="-78"/>
                </a:rPr>
                <a:t> </a:t>
              </a:r>
              <a:endParaRPr lang="fr-FR" sz="2400" dirty="0">
                <a:latin typeface="Almarai Bold" pitchFamily="2" charset="-78"/>
                <a:cs typeface="Almarai Bold" pitchFamily="2" charset="-78"/>
              </a:endParaRPr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8E8F52EC-2697-3F70-11D7-56E552E1D8E3}"/>
                </a:ext>
              </a:extLst>
            </p:cNvPr>
            <p:cNvSpPr>
              <a:spLocks/>
            </p:cNvSpPr>
            <p:nvPr/>
          </p:nvSpPr>
          <p:spPr>
            <a:xfrm rot="16200000" flipV="1">
              <a:off x="10612343" y="5278343"/>
              <a:ext cx="598989" cy="2560317"/>
            </a:xfrm>
            <a:custGeom>
              <a:avLst/>
              <a:gdLst>
                <a:gd name="connsiteX0" fmla="*/ 860323 w 860323"/>
                <a:gd name="connsiteY0" fmla="*/ 4391640 h 5350653"/>
                <a:gd name="connsiteX1" fmla="*/ 860323 w 860323"/>
                <a:gd name="connsiteY1" fmla="*/ 0 h 5350653"/>
                <a:gd name="connsiteX2" fmla="*/ 0 w 860323"/>
                <a:gd name="connsiteY2" fmla="*/ 0 h 5350653"/>
                <a:gd name="connsiteX3" fmla="*/ 0 w 860323"/>
                <a:gd name="connsiteY3" fmla="*/ 5350653 h 5350653"/>
                <a:gd name="connsiteX4" fmla="*/ 51263 w 860323"/>
                <a:gd name="connsiteY4" fmla="*/ 5303381 h 5350653"/>
                <a:gd name="connsiteX5" fmla="*/ 740624 w 860323"/>
                <a:gd name="connsiteY5" fmla="*/ 4410199 h 53506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60323" h="5350653">
                  <a:moveTo>
                    <a:pt x="860323" y="4391640"/>
                  </a:moveTo>
                  <a:lnTo>
                    <a:pt x="860323" y="0"/>
                  </a:lnTo>
                  <a:lnTo>
                    <a:pt x="0" y="0"/>
                  </a:lnTo>
                  <a:lnTo>
                    <a:pt x="0" y="5350653"/>
                  </a:lnTo>
                  <a:lnTo>
                    <a:pt x="51263" y="5303381"/>
                  </a:lnTo>
                  <a:cubicBezTo>
                    <a:pt x="254192" y="5071082"/>
                    <a:pt x="403404" y="4518411"/>
                    <a:pt x="740624" y="4410199"/>
                  </a:cubicBezTo>
                  <a:close/>
                </a:path>
              </a:pathLst>
            </a:custGeom>
            <a:solidFill>
              <a:srgbClr val="9EA3B7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wrap="square" rtlCol="0" anchor="ctr">
              <a:noAutofit/>
            </a:bodyPr>
            <a:lstStyle/>
            <a:p>
              <a:pPr algn="ctr"/>
              <a:r>
                <a:rPr lang="ar-MA" sz="2400" dirty="0">
                  <a:latin typeface="Almarai Bold" pitchFamily="2" charset="-78"/>
                  <a:cs typeface="Almarai Bold" pitchFamily="2" charset="-78"/>
                </a:rPr>
                <a:t> </a:t>
              </a:r>
              <a:endParaRPr lang="fr-FR" sz="2400" dirty="0">
                <a:latin typeface="Almarai Bold" pitchFamily="2" charset="-78"/>
                <a:cs typeface="Almarai Bold" pitchFamily="2" charset="-78"/>
              </a:endParaRPr>
            </a:p>
          </p:txBody>
        </p:sp>
      </p:grpSp>
      <p:sp>
        <p:nvSpPr>
          <p:cNvPr id="59" name="Rectangle 58">
            <a:extLst>
              <a:ext uri="{FF2B5EF4-FFF2-40B4-BE49-F238E27FC236}">
                <a16:creationId xmlns:a16="http://schemas.microsoft.com/office/drawing/2014/main" id="{B36B9938-9127-5423-34E0-722CEB5AECC3}"/>
              </a:ext>
            </a:extLst>
          </p:cNvPr>
          <p:cNvSpPr/>
          <p:nvPr/>
        </p:nvSpPr>
        <p:spPr>
          <a:xfrm>
            <a:off x="1" y="6259006"/>
            <a:ext cx="986366" cy="598990"/>
          </a:xfrm>
          <a:prstGeom prst="rect">
            <a:avLst/>
          </a:prstGeom>
          <a:solidFill>
            <a:srgbClr val="383D6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dirty="0">
                <a:latin typeface="Almarai Bold" pitchFamily="2" charset="-78"/>
                <a:cs typeface="Almarai Bold" pitchFamily="2" charset="-78"/>
              </a:rPr>
              <a:t>18</a:t>
            </a:r>
            <a:endParaRPr lang="fr-FR" dirty="0">
              <a:latin typeface="Almarai Bold" pitchFamily="2" charset="-78"/>
              <a:cs typeface="Almarai Bold" pitchFamily="2" charset="-78"/>
            </a:endParaRPr>
          </a:p>
        </p:txBody>
      </p:sp>
      <p:cxnSp>
        <p:nvCxnSpPr>
          <p:cNvPr id="61" name="Straight Connector 60">
            <a:extLst>
              <a:ext uri="{FF2B5EF4-FFF2-40B4-BE49-F238E27FC236}">
                <a16:creationId xmlns:a16="http://schemas.microsoft.com/office/drawing/2014/main" id="{0E0FE05C-A0D8-7B90-2996-67D8B50D082D}"/>
              </a:ext>
            </a:extLst>
          </p:cNvPr>
          <p:cNvCxnSpPr/>
          <p:nvPr/>
        </p:nvCxnSpPr>
        <p:spPr>
          <a:xfrm>
            <a:off x="1006667" y="6259003"/>
            <a:ext cx="0" cy="598997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" name="Rectangle 1">
            <a:extLst>
              <a:ext uri="{FF2B5EF4-FFF2-40B4-BE49-F238E27FC236}">
                <a16:creationId xmlns:a16="http://schemas.microsoft.com/office/drawing/2014/main" id="{12353EDB-4F07-5AB9-0A59-91341441E87A}"/>
              </a:ext>
            </a:extLst>
          </p:cNvPr>
          <p:cNvSpPr/>
          <p:nvPr/>
        </p:nvSpPr>
        <p:spPr>
          <a:xfrm>
            <a:off x="3104288" y="2845845"/>
            <a:ext cx="5983424" cy="1166310"/>
          </a:xfrm>
          <a:prstGeom prst="rect">
            <a:avLst/>
          </a:prstGeom>
          <a:solidFill>
            <a:srgbClr val="383D6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3200" dirty="0">
                <a:latin typeface="Almarai Bold" pitchFamily="2" charset="-78"/>
                <a:cs typeface="Almarai Bold" pitchFamily="2" charset="-78"/>
              </a:rPr>
              <a:t>شكرا على حسن المتابعة</a:t>
            </a:r>
            <a:endParaRPr lang="fr-FR" sz="3200" dirty="0">
              <a:latin typeface="Almarai Bold" pitchFamily="2" charset="-78"/>
              <a:cs typeface="Almarai Bold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58624979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 advTm="50">
        <p159:morph option="byObject"/>
      </p:transition>
    </mc:Choice>
    <mc:Fallback xmlns="">
      <p:transition spd="slow" advClick="0" advTm="50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E1151B-C9DD-233A-56C4-34F0E94744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007DCFF-A193-8CB0-23D7-D09FA66B20CB}"/>
              </a:ext>
            </a:extLst>
          </p:cNvPr>
          <p:cNvSpPr>
            <a:spLocks/>
          </p:cNvSpPr>
          <p:nvPr/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383D6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ABC56B9-0A8B-307E-DD4B-75E60E5140AC}"/>
              </a:ext>
            </a:extLst>
          </p:cNvPr>
          <p:cNvGrpSpPr/>
          <p:nvPr/>
        </p:nvGrpSpPr>
        <p:grpSpPr>
          <a:xfrm>
            <a:off x="-9745974" y="55409"/>
            <a:ext cx="8280284" cy="599002"/>
            <a:chOff x="2769083" y="1544828"/>
            <a:chExt cx="7885497" cy="599002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870AAB57-17D1-9C08-8B6A-3CF6D1918965}"/>
                </a:ext>
              </a:extLst>
            </p:cNvPr>
            <p:cNvGrpSpPr/>
            <p:nvPr/>
          </p:nvGrpSpPr>
          <p:grpSpPr>
            <a:xfrm>
              <a:off x="2769083" y="1544828"/>
              <a:ext cx="7885497" cy="599002"/>
              <a:chOff x="1944303" y="3127317"/>
              <a:chExt cx="7885497" cy="599002"/>
            </a:xfrm>
          </p:grpSpPr>
          <p:sp>
            <p:nvSpPr>
              <p:cNvPr id="7" name="Freeform: Shape 6">
                <a:extLst>
                  <a:ext uri="{FF2B5EF4-FFF2-40B4-BE49-F238E27FC236}">
                    <a16:creationId xmlns:a16="http://schemas.microsoft.com/office/drawing/2014/main" id="{5FE4D93D-1594-3349-D5FC-BBA434F30476}"/>
                  </a:ext>
                </a:extLst>
              </p:cNvPr>
              <p:cNvSpPr/>
              <p:nvPr/>
            </p:nvSpPr>
            <p:spPr>
              <a:xfrm>
                <a:off x="7425740" y="3127317"/>
                <a:ext cx="2404060" cy="598990"/>
              </a:xfrm>
              <a:custGeom>
                <a:avLst/>
                <a:gdLst>
                  <a:gd name="connsiteX0" fmla="*/ 594504 w 5503372"/>
                  <a:gd name="connsiteY0" fmla="*/ 0 h 598990"/>
                  <a:gd name="connsiteX1" fmla="*/ 5503372 w 5503372"/>
                  <a:gd name="connsiteY1" fmla="*/ 0 h 598990"/>
                  <a:gd name="connsiteX2" fmla="*/ 5503372 w 5503372"/>
                  <a:gd name="connsiteY2" fmla="*/ 598990 h 598990"/>
                  <a:gd name="connsiteX3" fmla="*/ 0 w 5503372"/>
                  <a:gd name="connsiteY3" fmla="*/ 598990 h 598990"/>
                  <a:gd name="connsiteX4" fmla="*/ 0 w 5503372"/>
                  <a:gd name="connsiteY4" fmla="*/ 594504 h 5989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03372" h="598990">
                    <a:moveTo>
                      <a:pt x="594504" y="0"/>
                    </a:moveTo>
                    <a:lnTo>
                      <a:pt x="5503372" y="0"/>
                    </a:lnTo>
                    <a:lnTo>
                      <a:pt x="5503372" y="598990"/>
                    </a:lnTo>
                    <a:lnTo>
                      <a:pt x="0" y="598990"/>
                    </a:lnTo>
                    <a:lnTo>
                      <a:pt x="0" y="594504"/>
                    </a:lnTo>
                    <a:close/>
                  </a:path>
                </a:pathLst>
              </a:custGeom>
              <a:solidFill>
                <a:srgbClr val="9EA3B7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lvl="1" algn="ctr"/>
                <a:endParaRPr lang="fr-FR" dirty="0">
                  <a:latin typeface="Almarai Bold" pitchFamily="2" charset="-78"/>
                  <a:cs typeface="Almarai Bold" pitchFamily="2" charset="-78"/>
                </a:endParaRPr>
              </a:p>
            </p:txBody>
          </p:sp>
          <p:sp>
            <p:nvSpPr>
              <p:cNvPr id="12" name="Freeform: Shape 11">
                <a:extLst>
                  <a:ext uri="{FF2B5EF4-FFF2-40B4-BE49-F238E27FC236}">
                    <a16:creationId xmlns:a16="http://schemas.microsoft.com/office/drawing/2014/main" id="{046AF56F-1CB7-7ED2-F5E0-2C9BA99852A8}"/>
                  </a:ext>
                </a:extLst>
              </p:cNvPr>
              <p:cNvSpPr/>
              <p:nvPr/>
            </p:nvSpPr>
            <p:spPr>
              <a:xfrm rot="10800000">
                <a:off x="1944303" y="3127329"/>
                <a:ext cx="6268116" cy="598990"/>
              </a:xfrm>
              <a:custGeom>
                <a:avLst/>
                <a:gdLst>
                  <a:gd name="connsiteX0" fmla="*/ 594504 w 5503372"/>
                  <a:gd name="connsiteY0" fmla="*/ 0 h 598990"/>
                  <a:gd name="connsiteX1" fmla="*/ 5503372 w 5503372"/>
                  <a:gd name="connsiteY1" fmla="*/ 0 h 598990"/>
                  <a:gd name="connsiteX2" fmla="*/ 5503372 w 5503372"/>
                  <a:gd name="connsiteY2" fmla="*/ 598990 h 598990"/>
                  <a:gd name="connsiteX3" fmla="*/ 0 w 5503372"/>
                  <a:gd name="connsiteY3" fmla="*/ 598990 h 598990"/>
                  <a:gd name="connsiteX4" fmla="*/ 0 w 5503372"/>
                  <a:gd name="connsiteY4" fmla="*/ 594504 h 5989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03372" h="598990">
                    <a:moveTo>
                      <a:pt x="594504" y="0"/>
                    </a:moveTo>
                    <a:lnTo>
                      <a:pt x="5503372" y="0"/>
                    </a:lnTo>
                    <a:lnTo>
                      <a:pt x="5503372" y="598990"/>
                    </a:lnTo>
                    <a:lnTo>
                      <a:pt x="0" y="598990"/>
                    </a:lnTo>
                    <a:lnTo>
                      <a:pt x="0" y="594504"/>
                    </a:lnTo>
                    <a:close/>
                  </a:path>
                </a:pathLst>
              </a:custGeom>
              <a:solidFill>
                <a:srgbClr val="383D63"/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39700" h="139700" prst="divot"/>
              </a:sp3d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fr-FR" dirty="0"/>
              </a:p>
            </p:txBody>
          </p:sp>
        </p:grp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304566DB-0C9B-8FE5-B8BA-1B834137D361}"/>
                </a:ext>
              </a:extLst>
            </p:cNvPr>
            <p:cNvSpPr txBox="1"/>
            <p:nvPr/>
          </p:nvSpPr>
          <p:spPr>
            <a:xfrm>
              <a:off x="3406511" y="1619250"/>
              <a:ext cx="466243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1" algn="r"/>
              <a:r>
                <a:rPr lang="ar-MA" dirty="0">
                  <a:solidFill>
                    <a:schemeClr val="bg1"/>
                  </a:solidFill>
                  <a:latin typeface="Almarai Bold" pitchFamily="2" charset="-78"/>
                  <a:cs typeface="Almarai Bold" pitchFamily="2" charset="-78"/>
                </a:rPr>
                <a:t>العلاقة بين </a:t>
              </a:r>
              <a:r>
                <a:rPr lang="ar-MA" sz="1800" b="0" dirty="0">
                  <a:solidFill>
                    <a:srgbClr val="E3E3E3"/>
                  </a:solidFill>
                  <a:effectLst/>
                  <a:latin typeface="Almarai Bold" pitchFamily="2" charset="-78"/>
                  <a:ea typeface="Calibri" panose="020F0502020204030204" pitchFamily="34" charset="0"/>
                  <a:cs typeface="Almarai Bold" pitchFamily="2" charset="-78"/>
                </a:rPr>
                <a:t>الديداكتيك و </a:t>
              </a:r>
              <a:r>
                <a:rPr lang="ar-MA" dirty="0">
                  <a:solidFill>
                    <a:schemeClr val="bg1"/>
                  </a:solidFill>
                  <a:latin typeface="Almarai Bold" pitchFamily="2" charset="-78"/>
                  <a:cs typeface="Almarai Bold" pitchFamily="2" charset="-78"/>
                </a:rPr>
                <a:t>البيداغوجيا</a:t>
              </a:r>
              <a:endParaRPr lang="fr-FR" dirty="0">
                <a:solidFill>
                  <a:schemeClr val="bg1"/>
                </a:solidFill>
                <a:latin typeface="Almarai Bold" pitchFamily="2" charset="-78"/>
                <a:cs typeface="Almarai Bold" pitchFamily="2" charset="-78"/>
              </a:endParaRP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4030E383-4B25-6387-6B90-FCB9E86C8B11}"/>
              </a:ext>
            </a:extLst>
          </p:cNvPr>
          <p:cNvGrpSpPr/>
          <p:nvPr/>
        </p:nvGrpSpPr>
        <p:grpSpPr>
          <a:xfrm>
            <a:off x="-8346551" y="499163"/>
            <a:ext cx="7885497" cy="599002"/>
            <a:chOff x="2769083" y="1544828"/>
            <a:chExt cx="7885497" cy="599002"/>
          </a:xfrm>
        </p:grpSpPr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85B7F37F-CE70-051C-A4F5-B7B3E4535B59}"/>
                </a:ext>
              </a:extLst>
            </p:cNvPr>
            <p:cNvGrpSpPr/>
            <p:nvPr/>
          </p:nvGrpSpPr>
          <p:grpSpPr>
            <a:xfrm>
              <a:off x="2769083" y="1544828"/>
              <a:ext cx="7885497" cy="599002"/>
              <a:chOff x="1944303" y="3127317"/>
              <a:chExt cx="7885497" cy="599002"/>
            </a:xfrm>
          </p:grpSpPr>
          <p:sp>
            <p:nvSpPr>
              <p:cNvPr id="11" name="Freeform: Shape 10">
                <a:extLst>
                  <a:ext uri="{FF2B5EF4-FFF2-40B4-BE49-F238E27FC236}">
                    <a16:creationId xmlns:a16="http://schemas.microsoft.com/office/drawing/2014/main" id="{9D97123F-5F86-A356-A042-7B44D3275230}"/>
                  </a:ext>
                </a:extLst>
              </p:cNvPr>
              <p:cNvSpPr/>
              <p:nvPr/>
            </p:nvSpPr>
            <p:spPr>
              <a:xfrm>
                <a:off x="7425740" y="3127317"/>
                <a:ext cx="2404060" cy="598990"/>
              </a:xfrm>
              <a:custGeom>
                <a:avLst/>
                <a:gdLst>
                  <a:gd name="connsiteX0" fmla="*/ 594504 w 5503372"/>
                  <a:gd name="connsiteY0" fmla="*/ 0 h 598990"/>
                  <a:gd name="connsiteX1" fmla="*/ 5503372 w 5503372"/>
                  <a:gd name="connsiteY1" fmla="*/ 0 h 598990"/>
                  <a:gd name="connsiteX2" fmla="*/ 5503372 w 5503372"/>
                  <a:gd name="connsiteY2" fmla="*/ 598990 h 598990"/>
                  <a:gd name="connsiteX3" fmla="*/ 0 w 5503372"/>
                  <a:gd name="connsiteY3" fmla="*/ 598990 h 598990"/>
                  <a:gd name="connsiteX4" fmla="*/ 0 w 5503372"/>
                  <a:gd name="connsiteY4" fmla="*/ 594504 h 5989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03372" h="598990">
                    <a:moveTo>
                      <a:pt x="594504" y="0"/>
                    </a:moveTo>
                    <a:lnTo>
                      <a:pt x="5503372" y="0"/>
                    </a:lnTo>
                    <a:lnTo>
                      <a:pt x="5503372" y="598990"/>
                    </a:lnTo>
                    <a:lnTo>
                      <a:pt x="0" y="598990"/>
                    </a:lnTo>
                    <a:lnTo>
                      <a:pt x="0" y="594504"/>
                    </a:lnTo>
                    <a:close/>
                  </a:path>
                </a:pathLst>
              </a:custGeom>
              <a:solidFill>
                <a:srgbClr val="9EA3B7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lvl="4" algn="ctr"/>
                <a:r>
                  <a:rPr lang="ar-MA" dirty="0">
                    <a:latin typeface="Almarai Bold" pitchFamily="2" charset="-78"/>
                    <a:cs typeface="Almarai Bold" pitchFamily="2" charset="-78"/>
                  </a:rPr>
                  <a:t>1</a:t>
                </a:r>
                <a:endParaRPr lang="fr-FR" dirty="0">
                  <a:latin typeface="Almarai Bold" pitchFamily="2" charset="-78"/>
                  <a:cs typeface="Almarai Bold" pitchFamily="2" charset="-78"/>
                </a:endParaRPr>
              </a:p>
            </p:txBody>
          </p:sp>
          <p:sp>
            <p:nvSpPr>
              <p:cNvPr id="13" name="Freeform: Shape 12">
                <a:extLst>
                  <a:ext uri="{FF2B5EF4-FFF2-40B4-BE49-F238E27FC236}">
                    <a16:creationId xmlns:a16="http://schemas.microsoft.com/office/drawing/2014/main" id="{61F78746-D256-267A-D793-5F280A90A2C7}"/>
                  </a:ext>
                </a:extLst>
              </p:cNvPr>
              <p:cNvSpPr/>
              <p:nvPr/>
            </p:nvSpPr>
            <p:spPr>
              <a:xfrm rot="10800000">
                <a:off x="1944303" y="3127329"/>
                <a:ext cx="6268116" cy="598990"/>
              </a:xfrm>
              <a:custGeom>
                <a:avLst/>
                <a:gdLst>
                  <a:gd name="connsiteX0" fmla="*/ 594504 w 5503372"/>
                  <a:gd name="connsiteY0" fmla="*/ 0 h 598990"/>
                  <a:gd name="connsiteX1" fmla="*/ 5503372 w 5503372"/>
                  <a:gd name="connsiteY1" fmla="*/ 0 h 598990"/>
                  <a:gd name="connsiteX2" fmla="*/ 5503372 w 5503372"/>
                  <a:gd name="connsiteY2" fmla="*/ 598990 h 598990"/>
                  <a:gd name="connsiteX3" fmla="*/ 0 w 5503372"/>
                  <a:gd name="connsiteY3" fmla="*/ 598990 h 598990"/>
                  <a:gd name="connsiteX4" fmla="*/ 0 w 5503372"/>
                  <a:gd name="connsiteY4" fmla="*/ 594504 h 5989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03372" h="598990">
                    <a:moveTo>
                      <a:pt x="594504" y="0"/>
                    </a:moveTo>
                    <a:lnTo>
                      <a:pt x="5503372" y="0"/>
                    </a:lnTo>
                    <a:lnTo>
                      <a:pt x="5503372" y="598990"/>
                    </a:lnTo>
                    <a:lnTo>
                      <a:pt x="0" y="598990"/>
                    </a:lnTo>
                    <a:lnTo>
                      <a:pt x="0" y="594504"/>
                    </a:lnTo>
                    <a:close/>
                  </a:path>
                </a:pathLst>
              </a:custGeom>
              <a:solidFill>
                <a:srgbClr val="383D63"/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39700" h="139700" prst="divot"/>
              </a:sp3d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fr-FR" dirty="0"/>
              </a:p>
            </p:txBody>
          </p:sp>
        </p:grp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9F4863C5-EE9D-3596-E15E-787B46290884}"/>
                </a:ext>
              </a:extLst>
            </p:cNvPr>
            <p:cNvSpPr txBox="1"/>
            <p:nvPr/>
          </p:nvSpPr>
          <p:spPr>
            <a:xfrm>
              <a:off x="5788025" y="1619250"/>
              <a:ext cx="320675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1" algn="ctr"/>
              <a:r>
                <a:rPr lang="ar-MA" dirty="0">
                  <a:solidFill>
                    <a:schemeClr val="bg1"/>
                  </a:solidFill>
                  <a:latin typeface="Almarai Bold" pitchFamily="2" charset="-78"/>
                  <a:cs typeface="Almarai Bold" pitchFamily="2" charset="-78"/>
                </a:rPr>
                <a:t>تمهيد</a:t>
              </a:r>
              <a:endParaRPr lang="fr-FR" dirty="0">
                <a:solidFill>
                  <a:schemeClr val="bg1"/>
                </a:solidFill>
                <a:latin typeface="Almarai Bold" pitchFamily="2" charset="-78"/>
                <a:cs typeface="Almarai Bold" pitchFamily="2" charset="-78"/>
              </a:endParaRP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B42F1694-4B21-7C8A-745A-5AA45F0F235A}"/>
              </a:ext>
            </a:extLst>
          </p:cNvPr>
          <p:cNvGrpSpPr/>
          <p:nvPr/>
        </p:nvGrpSpPr>
        <p:grpSpPr>
          <a:xfrm>
            <a:off x="-8480384" y="1514961"/>
            <a:ext cx="8019330" cy="599002"/>
            <a:chOff x="2882900" y="2560626"/>
            <a:chExt cx="7771680" cy="599002"/>
          </a:xfrm>
        </p:grpSpPr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2F7DC071-E9E8-73B9-D4BB-2B63AB8E34D5}"/>
                </a:ext>
              </a:extLst>
            </p:cNvPr>
            <p:cNvGrpSpPr/>
            <p:nvPr/>
          </p:nvGrpSpPr>
          <p:grpSpPr>
            <a:xfrm>
              <a:off x="2971799" y="2560626"/>
              <a:ext cx="7682781" cy="599002"/>
              <a:chOff x="2147019" y="3127317"/>
              <a:chExt cx="7682781" cy="599002"/>
            </a:xfrm>
          </p:grpSpPr>
          <p:sp>
            <p:nvSpPr>
              <p:cNvPr id="17" name="Freeform: Shape 16">
                <a:extLst>
                  <a:ext uri="{FF2B5EF4-FFF2-40B4-BE49-F238E27FC236}">
                    <a16:creationId xmlns:a16="http://schemas.microsoft.com/office/drawing/2014/main" id="{7648EF4C-2E53-8FEE-DBDD-B53F33B3889F}"/>
                  </a:ext>
                </a:extLst>
              </p:cNvPr>
              <p:cNvSpPr/>
              <p:nvPr/>
            </p:nvSpPr>
            <p:spPr>
              <a:xfrm>
                <a:off x="7425740" y="3127317"/>
                <a:ext cx="2404060" cy="598990"/>
              </a:xfrm>
              <a:custGeom>
                <a:avLst/>
                <a:gdLst>
                  <a:gd name="connsiteX0" fmla="*/ 594504 w 5503372"/>
                  <a:gd name="connsiteY0" fmla="*/ 0 h 598990"/>
                  <a:gd name="connsiteX1" fmla="*/ 5503372 w 5503372"/>
                  <a:gd name="connsiteY1" fmla="*/ 0 h 598990"/>
                  <a:gd name="connsiteX2" fmla="*/ 5503372 w 5503372"/>
                  <a:gd name="connsiteY2" fmla="*/ 598990 h 598990"/>
                  <a:gd name="connsiteX3" fmla="*/ 0 w 5503372"/>
                  <a:gd name="connsiteY3" fmla="*/ 598990 h 598990"/>
                  <a:gd name="connsiteX4" fmla="*/ 0 w 5503372"/>
                  <a:gd name="connsiteY4" fmla="*/ 594504 h 5989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03372" h="598990">
                    <a:moveTo>
                      <a:pt x="594504" y="0"/>
                    </a:moveTo>
                    <a:lnTo>
                      <a:pt x="5503372" y="0"/>
                    </a:lnTo>
                    <a:lnTo>
                      <a:pt x="5503372" y="598990"/>
                    </a:lnTo>
                    <a:lnTo>
                      <a:pt x="0" y="598990"/>
                    </a:lnTo>
                    <a:lnTo>
                      <a:pt x="0" y="594504"/>
                    </a:lnTo>
                    <a:close/>
                  </a:path>
                </a:pathLst>
              </a:custGeom>
              <a:solidFill>
                <a:srgbClr val="9EA3B7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lvl="4" algn="ctr"/>
                <a:r>
                  <a:rPr lang="ar-MA" dirty="0">
                    <a:latin typeface="Almarai Bold" pitchFamily="2" charset="-78"/>
                    <a:cs typeface="Almarai Bold" pitchFamily="2" charset="-78"/>
                  </a:rPr>
                  <a:t>2</a:t>
                </a:r>
                <a:endParaRPr lang="fr-FR" dirty="0">
                  <a:latin typeface="Almarai Bold" pitchFamily="2" charset="-78"/>
                  <a:cs typeface="Almarai Bold" pitchFamily="2" charset="-78"/>
                </a:endParaRPr>
              </a:p>
            </p:txBody>
          </p:sp>
          <p:sp>
            <p:nvSpPr>
              <p:cNvPr id="18" name="Freeform: Shape 17">
                <a:extLst>
                  <a:ext uri="{FF2B5EF4-FFF2-40B4-BE49-F238E27FC236}">
                    <a16:creationId xmlns:a16="http://schemas.microsoft.com/office/drawing/2014/main" id="{E106C730-C1DD-3282-4CCA-8EF4A44C5B62}"/>
                  </a:ext>
                </a:extLst>
              </p:cNvPr>
              <p:cNvSpPr/>
              <p:nvPr/>
            </p:nvSpPr>
            <p:spPr>
              <a:xfrm rot="10800000">
                <a:off x="2147019" y="3127329"/>
                <a:ext cx="6065399" cy="598990"/>
              </a:xfrm>
              <a:custGeom>
                <a:avLst/>
                <a:gdLst>
                  <a:gd name="connsiteX0" fmla="*/ 594504 w 5503372"/>
                  <a:gd name="connsiteY0" fmla="*/ 0 h 598990"/>
                  <a:gd name="connsiteX1" fmla="*/ 5503372 w 5503372"/>
                  <a:gd name="connsiteY1" fmla="*/ 0 h 598990"/>
                  <a:gd name="connsiteX2" fmla="*/ 5503372 w 5503372"/>
                  <a:gd name="connsiteY2" fmla="*/ 598990 h 598990"/>
                  <a:gd name="connsiteX3" fmla="*/ 0 w 5503372"/>
                  <a:gd name="connsiteY3" fmla="*/ 598990 h 598990"/>
                  <a:gd name="connsiteX4" fmla="*/ 0 w 5503372"/>
                  <a:gd name="connsiteY4" fmla="*/ 594504 h 5989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03372" h="598990">
                    <a:moveTo>
                      <a:pt x="594504" y="0"/>
                    </a:moveTo>
                    <a:lnTo>
                      <a:pt x="5503372" y="0"/>
                    </a:lnTo>
                    <a:lnTo>
                      <a:pt x="5503372" y="598990"/>
                    </a:lnTo>
                    <a:lnTo>
                      <a:pt x="0" y="598990"/>
                    </a:lnTo>
                    <a:lnTo>
                      <a:pt x="0" y="594504"/>
                    </a:lnTo>
                    <a:close/>
                  </a:path>
                </a:pathLst>
              </a:custGeom>
              <a:solidFill>
                <a:srgbClr val="383D63"/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39700" h="139700" prst="divot"/>
              </a:sp3d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fr-FR"/>
              </a:p>
            </p:txBody>
          </p:sp>
        </p:grp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17F3A7E2-1F84-AA66-AEA5-E4F4BFF3E050}"/>
                </a:ext>
              </a:extLst>
            </p:cNvPr>
            <p:cNvSpPr txBox="1"/>
            <p:nvPr/>
          </p:nvSpPr>
          <p:spPr>
            <a:xfrm>
              <a:off x="2882900" y="2621204"/>
              <a:ext cx="531963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ar-MA" sz="1800" b="0" dirty="0">
                  <a:solidFill>
                    <a:srgbClr val="E3E3E3"/>
                  </a:solidFill>
                  <a:effectLst/>
                  <a:latin typeface="Almarai Bold" pitchFamily="2" charset="-78"/>
                  <a:ea typeface="Calibri" panose="020F0502020204030204" pitchFamily="34" charset="0"/>
                  <a:cs typeface="Almarai Bold" pitchFamily="2" charset="-78"/>
                </a:rPr>
                <a:t>الديداكتيك و أنواعه </a:t>
              </a:r>
              <a:endParaRPr lang="fr-FR" dirty="0">
                <a:solidFill>
                  <a:schemeClr val="bg1"/>
                </a:solidFill>
                <a:latin typeface="Almarai Bold" pitchFamily="2" charset="-78"/>
                <a:cs typeface="Almarai Bold" pitchFamily="2" charset="-78"/>
              </a:endParaRP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F878102A-4A2E-3E5F-6389-3E64BF80186B}"/>
              </a:ext>
            </a:extLst>
          </p:cNvPr>
          <p:cNvGrpSpPr/>
          <p:nvPr/>
        </p:nvGrpSpPr>
        <p:grpSpPr>
          <a:xfrm>
            <a:off x="-8346551" y="2591325"/>
            <a:ext cx="7885497" cy="599002"/>
            <a:chOff x="2769083" y="4592221"/>
            <a:chExt cx="7885497" cy="599002"/>
          </a:xfrm>
        </p:grpSpPr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EE586FF0-DC77-2357-9C53-102AA3B08D11}"/>
                </a:ext>
              </a:extLst>
            </p:cNvPr>
            <p:cNvGrpSpPr/>
            <p:nvPr/>
          </p:nvGrpSpPr>
          <p:grpSpPr>
            <a:xfrm>
              <a:off x="2769083" y="4592221"/>
              <a:ext cx="7885497" cy="599002"/>
              <a:chOff x="1944303" y="3127317"/>
              <a:chExt cx="7885497" cy="599002"/>
            </a:xfrm>
          </p:grpSpPr>
          <p:sp>
            <p:nvSpPr>
              <p:cNvPr id="22" name="Freeform: Shape 21">
                <a:extLst>
                  <a:ext uri="{FF2B5EF4-FFF2-40B4-BE49-F238E27FC236}">
                    <a16:creationId xmlns:a16="http://schemas.microsoft.com/office/drawing/2014/main" id="{532758E0-CE49-88A1-7A14-491A1ED4B79E}"/>
                  </a:ext>
                </a:extLst>
              </p:cNvPr>
              <p:cNvSpPr/>
              <p:nvPr/>
            </p:nvSpPr>
            <p:spPr>
              <a:xfrm>
                <a:off x="7425740" y="3127317"/>
                <a:ext cx="2404060" cy="598990"/>
              </a:xfrm>
              <a:custGeom>
                <a:avLst/>
                <a:gdLst>
                  <a:gd name="connsiteX0" fmla="*/ 594504 w 5503372"/>
                  <a:gd name="connsiteY0" fmla="*/ 0 h 598990"/>
                  <a:gd name="connsiteX1" fmla="*/ 5503372 w 5503372"/>
                  <a:gd name="connsiteY1" fmla="*/ 0 h 598990"/>
                  <a:gd name="connsiteX2" fmla="*/ 5503372 w 5503372"/>
                  <a:gd name="connsiteY2" fmla="*/ 598990 h 598990"/>
                  <a:gd name="connsiteX3" fmla="*/ 0 w 5503372"/>
                  <a:gd name="connsiteY3" fmla="*/ 598990 h 598990"/>
                  <a:gd name="connsiteX4" fmla="*/ 0 w 5503372"/>
                  <a:gd name="connsiteY4" fmla="*/ 594504 h 5989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03372" h="598990">
                    <a:moveTo>
                      <a:pt x="594504" y="0"/>
                    </a:moveTo>
                    <a:lnTo>
                      <a:pt x="5503372" y="0"/>
                    </a:lnTo>
                    <a:lnTo>
                      <a:pt x="5503372" y="598990"/>
                    </a:lnTo>
                    <a:lnTo>
                      <a:pt x="0" y="598990"/>
                    </a:lnTo>
                    <a:lnTo>
                      <a:pt x="0" y="594504"/>
                    </a:lnTo>
                    <a:close/>
                  </a:path>
                </a:pathLst>
              </a:custGeom>
              <a:solidFill>
                <a:srgbClr val="9EA3B7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lvl="4" algn="ctr"/>
                <a:r>
                  <a:rPr lang="ar-MA" dirty="0">
                    <a:latin typeface="Almarai Bold" pitchFamily="2" charset="-78"/>
                    <a:cs typeface="Almarai Bold" pitchFamily="2" charset="-78"/>
                  </a:rPr>
                  <a:t>3</a:t>
                </a:r>
                <a:endParaRPr lang="fr-FR" dirty="0">
                  <a:latin typeface="Almarai Bold" pitchFamily="2" charset="-78"/>
                  <a:cs typeface="Almarai Bold" pitchFamily="2" charset="-78"/>
                </a:endParaRPr>
              </a:p>
            </p:txBody>
          </p:sp>
          <p:sp>
            <p:nvSpPr>
              <p:cNvPr id="23" name="Freeform: Shape 22">
                <a:extLst>
                  <a:ext uri="{FF2B5EF4-FFF2-40B4-BE49-F238E27FC236}">
                    <a16:creationId xmlns:a16="http://schemas.microsoft.com/office/drawing/2014/main" id="{F812D4DE-F7E4-920A-1A28-9D419007975B}"/>
                  </a:ext>
                </a:extLst>
              </p:cNvPr>
              <p:cNvSpPr/>
              <p:nvPr/>
            </p:nvSpPr>
            <p:spPr>
              <a:xfrm rot="10800000">
                <a:off x="1944303" y="3127329"/>
                <a:ext cx="6268116" cy="598990"/>
              </a:xfrm>
              <a:custGeom>
                <a:avLst/>
                <a:gdLst>
                  <a:gd name="connsiteX0" fmla="*/ 594504 w 5503372"/>
                  <a:gd name="connsiteY0" fmla="*/ 0 h 598990"/>
                  <a:gd name="connsiteX1" fmla="*/ 5503372 w 5503372"/>
                  <a:gd name="connsiteY1" fmla="*/ 0 h 598990"/>
                  <a:gd name="connsiteX2" fmla="*/ 5503372 w 5503372"/>
                  <a:gd name="connsiteY2" fmla="*/ 598990 h 598990"/>
                  <a:gd name="connsiteX3" fmla="*/ 0 w 5503372"/>
                  <a:gd name="connsiteY3" fmla="*/ 598990 h 598990"/>
                  <a:gd name="connsiteX4" fmla="*/ 0 w 5503372"/>
                  <a:gd name="connsiteY4" fmla="*/ 594504 h 5989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03372" h="598990">
                    <a:moveTo>
                      <a:pt x="594504" y="0"/>
                    </a:moveTo>
                    <a:lnTo>
                      <a:pt x="5503372" y="0"/>
                    </a:lnTo>
                    <a:lnTo>
                      <a:pt x="5503372" y="598990"/>
                    </a:lnTo>
                    <a:lnTo>
                      <a:pt x="0" y="598990"/>
                    </a:lnTo>
                    <a:lnTo>
                      <a:pt x="0" y="594504"/>
                    </a:lnTo>
                    <a:close/>
                  </a:path>
                </a:pathLst>
              </a:custGeom>
              <a:solidFill>
                <a:srgbClr val="383D63"/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39700" h="139700" prst="divot"/>
              </a:sp3d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fr-FR"/>
              </a:p>
            </p:txBody>
          </p:sp>
        </p:grp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263CB9F5-CC0D-B322-00D6-B8AF9F7D32C8}"/>
                </a:ext>
              </a:extLst>
            </p:cNvPr>
            <p:cNvSpPr txBox="1"/>
            <p:nvPr/>
          </p:nvSpPr>
          <p:spPr>
            <a:xfrm>
              <a:off x="2769083" y="4707050"/>
              <a:ext cx="535531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1" algn="r"/>
              <a:r>
                <a:rPr lang="ar-MA" dirty="0">
                  <a:solidFill>
                    <a:schemeClr val="bg1"/>
                  </a:solidFill>
                  <a:latin typeface="Almarai Bold" pitchFamily="2" charset="-78"/>
                  <a:cs typeface="Almarai Bold" pitchFamily="2" charset="-78"/>
                </a:rPr>
                <a:t>البيداغوجيا </a:t>
              </a:r>
              <a:r>
                <a:rPr lang="ar-MA" sz="1800" b="0" dirty="0">
                  <a:solidFill>
                    <a:srgbClr val="E3E3E3"/>
                  </a:solidFill>
                  <a:effectLst/>
                  <a:latin typeface="Almarai Bold" pitchFamily="2" charset="-78"/>
                  <a:ea typeface="Calibri" panose="020F0502020204030204" pitchFamily="34" charset="0"/>
                  <a:cs typeface="Almarai Bold" pitchFamily="2" charset="-78"/>
                </a:rPr>
                <a:t>و أنواعها </a:t>
              </a:r>
              <a:endParaRPr lang="fr-FR" dirty="0">
                <a:solidFill>
                  <a:schemeClr val="bg1"/>
                </a:solidFill>
                <a:latin typeface="Almarai Bold" pitchFamily="2" charset="-78"/>
                <a:cs typeface="Almarai Bold" pitchFamily="2" charset="-78"/>
              </a:endParaRP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C57B575B-0B87-873B-BACF-063F4D65217D}"/>
              </a:ext>
            </a:extLst>
          </p:cNvPr>
          <p:cNvGrpSpPr/>
          <p:nvPr/>
        </p:nvGrpSpPr>
        <p:grpSpPr>
          <a:xfrm>
            <a:off x="-8346551" y="3537191"/>
            <a:ext cx="7885497" cy="599002"/>
            <a:chOff x="2769083" y="4592221"/>
            <a:chExt cx="7885497" cy="599002"/>
          </a:xfrm>
        </p:grpSpPr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72FB9697-BC1C-3BED-2126-366142B1EF19}"/>
                </a:ext>
              </a:extLst>
            </p:cNvPr>
            <p:cNvGrpSpPr/>
            <p:nvPr/>
          </p:nvGrpSpPr>
          <p:grpSpPr>
            <a:xfrm>
              <a:off x="2769083" y="4592221"/>
              <a:ext cx="7885497" cy="599002"/>
              <a:chOff x="1944303" y="3127317"/>
              <a:chExt cx="7885497" cy="599002"/>
            </a:xfrm>
          </p:grpSpPr>
          <p:sp>
            <p:nvSpPr>
              <p:cNvPr id="30" name="Freeform: Shape 29">
                <a:extLst>
                  <a:ext uri="{FF2B5EF4-FFF2-40B4-BE49-F238E27FC236}">
                    <a16:creationId xmlns:a16="http://schemas.microsoft.com/office/drawing/2014/main" id="{8CBFC739-5887-E078-3EA9-B04A4FEC00C0}"/>
                  </a:ext>
                </a:extLst>
              </p:cNvPr>
              <p:cNvSpPr/>
              <p:nvPr/>
            </p:nvSpPr>
            <p:spPr>
              <a:xfrm>
                <a:off x="7425740" y="3127317"/>
                <a:ext cx="2404060" cy="598990"/>
              </a:xfrm>
              <a:custGeom>
                <a:avLst/>
                <a:gdLst>
                  <a:gd name="connsiteX0" fmla="*/ 594504 w 5503372"/>
                  <a:gd name="connsiteY0" fmla="*/ 0 h 598990"/>
                  <a:gd name="connsiteX1" fmla="*/ 5503372 w 5503372"/>
                  <a:gd name="connsiteY1" fmla="*/ 0 h 598990"/>
                  <a:gd name="connsiteX2" fmla="*/ 5503372 w 5503372"/>
                  <a:gd name="connsiteY2" fmla="*/ 598990 h 598990"/>
                  <a:gd name="connsiteX3" fmla="*/ 0 w 5503372"/>
                  <a:gd name="connsiteY3" fmla="*/ 598990 h 598990"/>
                  <a:gd name="connsiteX4" fmla="*/ 0 w 5503372"/>
                  <a:gd name="connsiteY4" fmla="*/ 594504 h 5989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03372" h="598990">
                    <a:moveTo>
                      <a:pt x="594504" y="0"/>
                    </a:moveTo>
                    <a:lnTo>
                      <a:pt x="5503372" y="0"/>
                    </a:lnTo>
                    <a:lnTo>
                      <a:pt x="5503372" y="598990"/>
                    </a:lnTo>
                    <a:lnTo>
                      <a:pt x="0" y="598990"/>
                    </a:lnTo>
                    <a:lnTo>
                      <a:pt x="0" y="594504"/>
                    </a:lnTo>
                    <a:close/>
                  </a:path>
                </a:pathLst>
              </a:custGeom>
              <a:solidFill>
                <a:srgbClr val="9EA3B7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lvl="4" algn="ctr"/>
                <a:r>
                  <a:rPr lang="ar-MA" dirty="0">
                    <a:latin typeface="Almarai Bold" pitchFamily="2" charset="-78"/>
                    <a:cs typeface="Almarai Bold" pitchFamily="2" charset="-78"/>
                  </a:rPr>
                  <a:t>4</a:t>
                </a:r>
                <a:endParaRPr lang="fr-FR" dirty="0">
                  <a:latin typeface="Almarai Bold" pitchFamily="2" charset="-78"/>
                  <a:cs typeface="Almarai Bold" pitchFamily="2" charset="-78"/>
                </a:endParaRPr>
              </a:p>
            </p:txBody>
          </p:sp>
          <p:sp>
            <p:nvSpPr>
              <p:cNvPr id="31" name="Freeform: Shape 30">
                <a:extLst>
                  <a:ext uri="{FF2B5EF4-FFF2-40B4-BE49-F238E27FC236}">
                    <a16:creationId xmlns:a16="http://schemas.microsoft.com/office/drawing/2014/main" id="{7E3610BA-FC36-B3E1-42D0-E73EE8CE56D2}"/>
                  </a:ext>
                </a:extLst>
              </p:cNvPr>
              <p:cNvSpPr/>
              <p:nvPr/>
            </p:nvSpPr>
            <p:spPr>
              <a:xfrm rot="10800000">
                <a:off x="1944303" y="3127329"/>
                <a:ext cx="6268116" cy="598990"/>
              </a:xfrm>
              <a:custGeom>
                <a:avLst/>
                <a:gdLst>
                  <a:gd name="connsiteX0" fmla="*/ 594504 w 5503372"/>
                  <a:gd name="connsiteY0" fmla="*/ 0 h 598990"/>
                  <a:gd name="connsiteX1" fmla="*/ 5503372 w 5503372"/>
                  <a:gd name="connsiteY1" fmla="*/ 0 h 598990"/>
                  <a:gd name="connsiteX2" fmla="*/ 5503372 w 5503372"/>
                  <a:gd name="connsiteY2" fmla="*/ 598990 h 598990"/>
                  <a:gd name="connsiteX3" fmla="*/ 0 w 5503372"/>
                  <a:gd name="connsiteY3" fmla="*/ 598990 h 598990"/>
                  <a:gd name="connsiteX4" fmla="*/ 0 w 5503372"/>
                  <a:gd name="connsiteY4" fmla="*/ 594504 h 5989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03372" h="598990">
                    <a:moveTo>
                      <a:pt x="594504" y="0"/>
                    </a:moveTo>
                    <a:lnTo>
                      <a:pt x="5503372" y="0"/>
                    </a:lnTo>
                    <a:lnTo>
                      <a:pt x="5503372" y="598990"/>
                    </a:lnTo>
                    <a:lnTo>
                      <a:pt x="0" y="598990"/>
                    </a:lnTo>
                    <a:lnTo>
                      <a:pt x="0" y="594504"/>
                    </a:lnTo>
                    <a:close/>
                  </a:path>
                </a:pathLst>
              </a:custGeom>
              <a:solidFill>
                <a:srgbClr val="383D63"/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39700" h="139700" prst="divot"/>
              </a:sp3d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fr-FR"/>
              </a:p>
            </p:txBody>
          </p:sp>
        </p:grp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C333E464-8417-6BC2-666B-D7B0C9D1171A}"/>
                </a:ext>
              </a:extLst>
            </p:cNvPr>
            <p:cNvSpPr txBox="1"/>
            <p:nvPr/>
          </p:nvSpPr>
          <p:spPr>
            <a:xfrm>
              <a:off x="2769083" y="4707050"/>
              <a:ext cx="535531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1" algn="r"/>
              <a:r>
                <a:rPr lang="ar-MA" dirty="0">
                  <a:solidFill>
                    <a:schemeClr val="bg1"/>
                  </a:solidFill>
                  <a:latin typeface="Almarai Bold" pitchFamily="2" charset="-78"/>
                  <a:cs typeface="Almarai Bold" pitchFamily="2" charset="-78"/>
                </a:rPr>
                <a:t>العلاقة بين </a:t>
              </a:r>
              <a:r>
                <a:rPr lang="ar-MA" sz="1800" b="0" dirty="0">
                  <a:solidFill>
                    <a:srgbClr val="E3E3E3"/>
                  </a:solidFill>
                  <a:effectLst/>
                  <a:latin typeface="Almarai Bold" pitchFamily="2" charset="-78"/>
                  <a:ea typeface="Calibri" panose="020F0502020204030204" pitchFamily="34" charset="0"/>
                  <a:cs typeface="Almarai Bold" pitchFamily="2" charset="-78"/>
                </a:rPr>
                <a:t>الديداكتيك و </a:t>
              </a:r>
              <a:r>
                <a:rPr lang="ar-MA" dirty="0">
                  <a:solidFill>
                    <a:schemeClr val="bg1"/>
                  </a:solidFill>
                  <a:latin typeface="Almarai Bold" pitchFamily="2" charset="-78"/>
                  <a:cs typeface="Almarai Bold" pitchFamily="2" charset="-78"/>
                </a:rPr>
                <a:t>البيداغوجيا</a:t>
              </a:r>
              <a:endParaRPr lang="fr-FR" dirty="0">
                <a:solidFill>
                  <a:schemeClr val="bg1"/>
                </a:solidFill>
                <a:latin typeface="Almarai Bold" pitchFamily="2" charset="-78"/>
                <a:cs typeface="Almarai Bold" pitchFamily="2" charset="-78"/>
              </a:endParaRPr>
            </a:p>
          </p:txBody>
        </p:sp>
      </p:grpSp>
      <p:sp>
        <p:nvSpPr>
          <p:cNvPr id="24" name="Rectangle 23">
            <a:extLst>
              <a:ext uri="{FF2B5EF4-FFF2-40B4-BE49-F238E27FC236}">
                <a16:creationId xmlns:a16="http://schemas.microsoft.com/office/drawing/2014/main" id="{F78D2819-C535-8EAB-DBF6-53F21C8392EE}"/>
              </a:ext>
            </a:extLst>
          </p:cNvPr>
          <p:cNvSpPr/>
          <p:nvPr/>
        </p:nvSpPr>
        <p:spPr>
          <a:xfrm>
            <a:off x="2296976" y="-1134206"/>
            <a:ext cx="3799024" cy="637066"/>
          </a:xfrm>
          <a:prstGeom prst="rect">
            <a:avLst/>
          </a:prstGeom>
          <a:solidFill>
            <a:srgbClr val="383D6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dirty="0">
                <a:latin typeface="Almarai Bold" pitchFamily="2" charset="-78"/>
                <a:cs typeface="Almarai Bold" pitchFamily="2" charset="-78"/>
              </a:rPr>
              <a:t>الديداكتيك</a:t>
            </a:r>
            <a:endParaRPr lang="fr-FR" dirty="0">
              <a:latin typeface="Almarai Bold" pitchFamily="2" charset="-78"/>
              <a:cs typeface="Almarai Bold" pitchFamily="2" charset="-78"/>
            </a:endParaRP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85F7BE5A-85BB-799A-E262-4D5FA3DF2FBC}"/>
              </a:ext>
            </a:extLst>
          </p:cNvPr>
          <p:cNvSpPr/>
          <p:nvPr/>
        </p:nvSpPr>
        <p:spPr>
          <a:xfrm>
            <a:off x="7597430" y="-1134207"/>
            <a:ext cx="3799024" cy="637066"/>
          </a:xfrm>
          <a:prstGeom prst="rect">
            <a:avLst/>
          </a:prstGeom>
          <a:solidFill>
            <a:srgbClr val="383D6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dirty="0">
                <a:latin typeface="Almarai Bold" pitchFamily="2" charset="-78"/>
                <a:cs typeface="Almarai Bold" pitchFamily="2" charset="-78"/>
              </a:rPr>
              <a:t>البيداغوجيا</a:t>
            </a:r>
            <a:endParaRPr lang="fr-FR" dirty="0">
              <a:latin typeface="Almarai Bold" pitchFamily="2" charset="-78"/>
              <a:cs typeface="Almarai Bold" pitchFamily="2" charset="-78"/>
            </a:endParaRPr>
          </a:p>
        </p:txBody>
      </p: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0C313C6B-1361-41B0-CA15-2997BCE5BC71}"/>
              </a:ext>
            </a:extLst>
          </p:cNvPr>
          <p:cNvCxnSpPr/>
          <p:nvPr/>
        </p:nvCxnSpPr>
        <p:spPr>
          <a:xfrm>
            <a:off x="12861524" y="2853874"/>
            <a:ext cx="2319751" cy="0"/>
          </a:xfrm>
          <a:prstGeom prst="line">
            <a:avLst/>
          </a:prstGeom>
          <a:ln w="57150">
            <a:solidFill>
              <a:srgbClr val="2C263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84C3FCB0-A8E6-34B8-B947-C985940A859B}"/>
              </a:ext>
            </a:extLst>
          </p:cNvPr>
          <p:cNvCxnSpPr/>
          <p:nvPr/>
        </p:nvCxnSpPr>
        <p:spPr>
          <a:xfrm>
            <a:off x="12861524" y="3877616"/>
            <a:ext cx="2319751" cy="0"/>
          </a:xfrm>
          <a:prstGeom prst="line">
            <a:avLst/>
          </a:prstGeom>
          <a:ln w="57150">
            <a:solidFill>
              <a:srgbClr val="2C263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063D3101-E953-06B0-D818-1DCD64E44B97}"/>
              </a:ext>
            </a:extLst>
          </p:cNvPr>
          <p:cNvCxnSpPr/>
          <p:nvPr/>
        </p:nvCxnSpPr>
        <p:spPr>
          <a:xfrm>
            <a:off x="12861524" y="4861155"/>
            <a:ext cx="2319751" cy="0"/>
          </a:xfrm>
          <a:prstGeom prst="line">
            <a:avLst/>
          </a:prstGeom>
          <a:ln w="57150">
            <a:solidFill>
              <a:srgbClr val="2C263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3" name="Group 52">
            <a:extLst>
              <a:ext uri="{FF2B5EF4-FFF2-40B4-BE49-F238E27FC236}">
                <a16:creationId xmlns:a16="http://schemas.microsoft.com/office/drawing/2014/main" id="{751D30C4-DCDF-10E9-FD30-DE0D5545F173}"/>
              </a:ext>
            </a:extLst>
          </p:cNvPr>
          <p:cNvGrpSpPr/>
          <p:nvPr/>
        </p:nvGrpSpPr>
        <p:grpSpPr>
          <a:xfrm>
            <a:off x="6689767" y="7174716"/>
            <a:ext cx="224232" cy="4795957"/>
            <a:chOff x="6689767" y="1086192"/>
            <a:chExt cx="224232" cy="4795957"/>
          </a:xfrm>
        </p:grpSpPr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CF7E1C3A-5102-E282-7CEE-6BEDB1B0DCA1}"/>
                </a:ext>
              </a:extLst>
            </p:cNvPr>
            <p:cNvCxnSpPr/>
            <p:nvPr/>
          </p:nvCxnSpPr>
          <p:spPr>
            <a:xfrm>
              <a:off x="6801883" y="1086192"/>
              <a:ext cx="0" cy="4795957"/>
            </a:xfrm>
            <a:prstGeom prst="line">
              <a:avLst/>
            </a:prstGeom>
            <a:ln w="57150">
              <a:solidFill>
                <a:srgbClr val="2C263C"/>
              </a:solidFill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sp>
          <p:nvSpPr>
            <p:cNvPr id="40" name="Oval 39">
              <a:extLst>
                <a:ext uri="{FF2B5EF4-FFF2-40B4-BE49-F238E27FC236}">
                  <a16:creationId xmlns:a16="http://schemas.microsoft.com/office/drawing/2014/main" id="{6BB79AB1-E7BB-920F-EADE-EA5F79907B24}"/>
                </a:ext>
              </a:extLst>
            </p:cNvPr>
            <p:cNvSpPr/>
            <p:nvPr/>
          </p:nvSpPr>
          <p:spPr>
            <a:xfrm>
              <a:off x="6689767" y="2744471"/>
              <a:ext cx="224232" cy="224232"/>
            </a:xfrm>
            <a:prstGeom prst="ellipse">
              <a:avLst/>
            </a:prstGeom>
            <a:solidFill>
              <a:srgbClr val="332B43"/>
            </a:solidFill>
            <a:ln>
              <a:solidFill>
                <a:srgbClr val="2C263C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2F5B8E94-B5CA-2480-55F0-363F4BDCC651}"/>
                </a:ext>
              </a:extLst>
            </p:cNvPr>
            <p:cNvSpPr/>
            <p:nvPr/>
          </p:nvSpPr>
          <p:spPr>
            <a:xfrm>
              <a:off x="6689767" y="3768213"/>
              <a:ext cx="224232" cy="224232"/>
            </a:xfrm>
            <a:prstGeom prst="ellipse">
              <a:avLst/>
            </a:prstGeom>
            <a:solidFill>
              <a:srgbClr val="332B43"/>
            </a:solidFill>
            <a:ln>
              <a:solidFill>
                <a:srgbClr val="2C263C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44" name="Oval 43">
              <a:extLst>
                <a:ext uri="{FF2B5EF4-FFF2-40B4-BE49-F238E27FC236}">
                  <a16:creationId xmlns:a16="http://schemas.microsoft.com/office/drawing/2014/main" id="{BA5D8F30-2176-CFFC-6C18-DAF58E1C1581}"/>
                </a:ext>
              </a:extLst>
            </p:cNvPr>
            <p:cNvSpPr/>
            <p:nvPr/>
          </p:nvSpPr>
          <p:spPr>
            <a:xfrm>
              <a:off x="6689767" y="4751752"/>
              <a:ext cx="224232" cy="224232"/>
            </a:xfrm>
            <a:prstGeom prst="ellipse">
              <a:avLst/>
            </a:prstGeom>
            <a:solidFill>
              <a:srgbClr val="332B43"/>
            </a:solidFill>
            <a:ln>
              <a:solidFill>
                <a:srgbClr val="2C263C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45" name="Rectangle: Rounded Corners 44">
            <a:extLst>
              <a:ext uri="{FF2B5EF4-FFF2-40B4-BE49-F238E27FC236}">
                <a16:creationId xmlns:a16="http://schemas.microsoft.com/office/drawing/2014/main" id="{61E33327-E3F5-E76E-97B3-CD456ECA2872}"/>
              </a:ext>
            </a:extLst>
          </p:cNvPr>
          <p:cNvSpPr/>
          <p:nvPr/>
        </p:nvSpPr>
        <p:spPr>
          <a:xfrm>
            <a:off x="12653054" y="1963323"/>
            <a:ext cx="4733705" cy="573834"/>
          </a:xfrm>
          <a:prstGeom prst="roundRect">
            <a:avLst/>
          </a:prstGeom>
          <a:solidFill>
            <a:srgbClr val="9EA3B7"/>
          </a:solidFill>
          <a:ln w="28575">
            <a:solidFill>
              <a:srgbClr val="383D6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dirty="0">
                <a:latin typeface="Almarai" pitchFamily="2" charset="-78"/>
                <a:cs typeface="Almarai" pitchFamily="2" charset="-78"/>
              </a:rPr>
              <a:t>تتمحور حول التلميذ</a:t>
            </a:r>
            <a:endParaRPr lang="fr-FR" dirty="0">
              <a:latin typeface="Almarai" pitchFamily="2" charset="-78"/>
              <a:cs typeface="Almarai" pitchFamily="2" charset="-78"/>
            </a:endParaRPr>
          </a:p>
        </p:txBody>
      </p:sp>
      <p:sp>
        <p:nvSpPr>
          <p:cNvPr id="46" name="Rectangle: Rounded Corners 45">
            <a:extLst>
              <a:ext uri="{FF2B5EF4-FFF2-40B4-BE49-F238E27FC236}">
                <a16:creationId xmlns:a16="http://schemas.microsoft.com/office/drawing/2014/main" id="{70CBA92E-180F-B865-81EC-FA73F9A8EBCC}"/>
              </a:ext>
            </a:extLst>
          </p:cNvPr>
          <p:cNvSpPr/>
          <p:nvPr/>
        </p:nvSpPr>
        <p:spPr>
          <a:xfrm>
            <a:off x="12653054" y="3058727"/>
            <a:ext cx="4733705" cy="573834"/>
          </a:xfrm>
          <a:prstGeom prst="roundRect">
            <a:avLst/>
          </a:prstGeom>
          <a:solidFill>
            <a:srgbClr val="9EA3B7"/>
          </a:solidFill>
          <a:ln w="28575">
            <a:solidFill>
              <a:srgbClr val="383D6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dirty="0">
                <a:latin typeface="Almarai" pitchFamily="2" charset="-78"/>
                <a:cs typeface="Almarai" pitchFamily="2" charset="-78"/>
              </a:rPr>
              <a:t>مواضيع عامة</a:t>
            </a:r>
            <a:endParaRPr lang="fr-FR" dirty="0">
              <a:latin typeface="Almarai" pitchFamily="2" charset="-78"/>
              <a:cs typeface="Almarai" pitchFamily="2" charset="-78"/>
            </a:endParaRPr>
          </a:p>
        </p:txBody>
      </p:sp>
      <p:sp>
        <p:nvSpPr>
          <p:cNvPr id="47" name="Rectangle: Rounded Corners 46">
            <a:extLst>
              <a:ext uri="{FF2B5EF4-FFF2-40B4-BE49-F238E27FC236}">
                <a16:creationId xmlns:a16="http://schemas.microsoft.com/office/drawing/2014/main" id="{BD8BD21F-CF60-1C9F-38D7-BE1010B8F939}"/>
              </a:ext>
            </a:extLst>
          </p:cNvPr>
          <p:cNvSpPr/>
          <p:nvPr/>
        </p:nvSpPr>
        <p:spPr>
          <a:xfrm>
            <a:off x="12653054" y="4048250"/>
            <a:ext cx="4733705" cy="573834"/>
          </a:xfrm>
          <a:prstGeom prst="roundRect">
            <a:avLst/>
          </a:prstGeom>
          <a:solidFill>
            <a:srgbClr val="9EA3B7"/>
          </a:solidFill>
          <a:ln w="28575">
            <a:solidFill>
              <a:srgbClr val="383D6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dirty="0">
                <a:latin typeface="Almarai" pitchFamily="2" charset="-78"/>
                <a:cs typeface="Almarai" pitchFamily="2" charset="-78"/>
              </a:rPr>
              <a:t>إعطاء الأولوية للعلاقة بين المدرس و التلميذ</a:t>
            </a:r>
            <a:endParaRPr lang="fr-FR" dirty="0">
              <a:latin typeface="Almarai" pitchFamily="2" charset="-78"/>
              <a:cs typeface="Almarai" pitchFamily="2" charset="-78"/>
            </a:endParaRPr>
          </a:p>
        </p:txBody>
      </p:sp>
      <p:sp>
        <p:nvSpPr>
          <p:cNvPr id="48" name="Rectangle: Rounded Corners 47">
            <a:extLst>
              <a:ext uri="{FF2B5EF4-FFF2-40B4-BE49-F238E27FC236}">
                <a16:creationId xmlns:a16="http://schemas.microsoft.com/office/drawing/2014/main" id="{A6C18726-31A9-9A5C-8F47-F24271B7C2EB}"/>
              </a:ext>
            </a:extLst>
          </p:cNvPr>
          <p:cNvSpPr/>
          <p:nvPr/>
        </p:nvSpPr>
        <p:spPr>
          <a:xfrm>
            <a:off x="12653054" y="5099019"/>
            <a:ext cx="4733705" cy="573834"/>
          </a:xfrm>
          <a:prstGeom prst="roundRect">
            <a:avLst/>
          </a:prstGeom>
          <a:solidFill>
            <a:srgbClr val="9EA3B7"/>
          </a:solidFill>
          <a:ln w="28575">
            <a:solidFill>
              <a:srgbClr val="383D6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dirty="0">
                <a:latin typeface="Almarai" pitchFamily="2" charset="-78"/>
                <a:cs typeface="Almarai" pitchFamily="2" charset="-78"/>
              </a:rPr>
              <a:t>تهتم بالتربية و التعليم</a:t>
            </a:r>
            <a:endParaRPr lang="fr-FR" dirty="0">
              <a:latin typeface="Almarai" pitchFamily="2" charset="-78"/>
              <a:cs typeface="Almarai" pitchFamily="2" charset="-78"/>
            </a:endParaRPr>
          </a:p>
        </p:txBody>
      </p:sp>
      <p:sp>
        <p:nvSpPr>
          <p:cNvPr id="49" name="Rectangle: Rounded Corners 48">
            <a:extLst>
              <a:ext uri="{FF2B5EF4-FFF2-40B4-BE49-F238E27FC236}">
                <a16:creationId xmlns:a16="http://schemas.microsoft.com/office/drawing/2014/main" id="{9CD6B44B-089B-D11F-2A7E-F371EE46917E}"/>
              </a:ext>
            </a:extLst>
          </p:cNvPr>
          <p:cNvSpPr/>
          <p:nvPr/>
        </p:nvSpPr>
        <p:spPr>
          <a:xfrm>
            <a:off x="-10273797" y="2024005"/>
            <a:ext cx="4733705" cy="573834"/>
          </a:xfrm>
          <a:prstGeom prst="roundRect">
            <a:avLst/>
          </a:prstGeom>
          <a:solidFill>
            <a:srgbClr val="9EA3B7"/>
          </a:solidFill>
          <a:ln w="28575">
            <a:solidFill>
              <a:srgbClr val="383D6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dirty="0">
                <a:latin typeface="Almarai" pitchFamily="2" charset="-78"/>
                <a:cs typeface="Almarai" pitchFamily="2" charset="-78"/>
              </a:rPr>
              <a:t>تتمحور حول محتويات المادة الدراسية</a:t>
            </a:r>
            <a:endParaRPr lang="fr-FR" dirty="0">
              <a:latin typeface="Almarai" pitchFamily="2" charset="-78"/>
              <a:cs typeface="Almarai" pitchFamily="2" charset="-78"/>
            </a:endParaRPr>
          </a:p>
        </p:txBody>
      </p:sp>
      <p:sp>
        <p:nvSpPr>
          <p:cNvPr id="50" name="Rectangle: Rounded Corners 49">
            <a:extLst>
              <a:ext uri="{FF2B5EF4-FFF2-40B4-BE49-F238E27FC236}">
                <a16:creationId xmlns:a16="http://schemas.microsoft.com/office/drawing/2014/main" id="{8DC044FB-21E2-3E54-E794-40972BE4D4A8}"/>
              </a:ext>
            </a:extLst>
          </p:cNvPr>
          <p:cNvSpPr/>
          <p:nvPr/>
        </p:nvSpPr>
        <p:spPr>
          <a:xfrm>
            <a:off x="-10273797" y="3119409"/>
            <a:ext cx="4733705" cy="573834"/>
          </a:xfrm>
          <a:prstGeom prst="roundRect">
            <a:avLst/>
          </a:prstGeom>
          <a:solidFill>
            <a:srgbClr val="9EA3B7"/>
          </a:solidFill>
          <a:ln w="28575">
            <a:solidFill>
              <a:srgbClr val="383D6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dirty="0">
                <a:latin typeface="Almarai" pitchFamily="2" charset="-78"/>
                <a:cs typeface="Almarai" pitchFamily="2" charset="-78"/>
              </a:rPr>
              <a:t>مواضيع متخصصة</a:t>
            </a:r>
            <a:endParaRPr lang="fr-FR" dirty="0">
              <a:latin typeface="Almarai" pitchFamily="2" charset="-78"/>
              <a:cs typeface="Almarai" pitchFamily="2" charset="-78"/>
            </a:endParaRPr>
          </a:p>
        </p:txBody>
      </p:sp>
      <p:sp>
        <p:nvSpPr>
          <p:cNvPr id="51" name="Rectangle: Rounded Corners 50">
            <a:extLst>
              <a:ext uri="{FF2B5EF4-FFF2-40B4-BE49-F238E27FC236}">
                <a16:creationId xmlns:a16="http://schemas.microsoft.com/office/drawing/2014/main" id="{90CA0C9C-9859-52BF-493F-5AD6C17CF38C}"/>
              </a:ext>
            </a:extLst>
          </p:cNvPr>
          <p:cNvSpPr/>
          <p:nvPr/>
        </p:nvSpPr>
        <p:spPr>
          <a:xfrm>
            <a:off x="-10273797" y="4048250"/>
            <a:ext cx="4733705" cy="573834"/>
          </a:xfrm>
          <a:prstGeom prst="roundRect">
            <a:avLst/>
          </a:prstGeom>
          <a:solidFill>
            <a:srgbClr val="9EA3B7"/>
          </a:solidFill>
          <a:ln w="28575">
            <a:solidFill>
              <a:srgbClr val="383D6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dirty="0">
                <a:latin typeface="Almarai" pitchFamily="2" charset="-78"/>
                <a:cs typeface="Almarai" pitchFamily="2" charset="-78"/>
              </a:rPr>
              <a:t>إعطاء الأولوية للعلاقة بين التلميذ و المعرفة</a:t>
            </a:r>
            <a:endParaRPr lang="fr-FR" dirty="0">
              <a:latin typeface="Almarai" pitchFamily="2" charset="-78"/>
              <a:cs typeface="Almarai" pitchFamily="2" charset="-78"/>
            </a:endParaRPr>
          </a:p>
        </p:txBody>
      </p:sp>
      <p:sp>
        <p:nvSpPr>
          <p:cNvPr id="52" name="Rectangle: Rounded Corners 51">
            <a:extLst>
              <a:ext uri="{FF2B5EF4-FFF2-40B4-BE49-F238E27FC236}">
                <a16:creationId xmlns:a16="http://schemas.microsoft.com/office/drawing/2014/main" id="{1E0BDCF1-6DE0-62A4-A3BA-552C293C4839}"/>
              </a:ext>
            </a:extLst>
          </p:cNvPr>
          <p:cNvSpPr/>
          <p:nvPr/>
        </p:nvSpPr>
        <p:spPr>
          <a:xfrm>
            <a:off x="-10273797" y="5099019"/>
            <a:ext cx="4733705" cy="573834"/>
          </a:xfrm>
          <a:prstGeom prst="roundRect">
            <a:avLst/>
          </a:prstGeom>
          <a:solidFill>
            <a:srgbClr val="9EA3B7"/>
          </a:solidFill>
          <a:ln w="28575">
            <a:solidFill>
              <a:srgbClr val="383D6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dirty="0">
                <a:latin typeface="Almarai" pitchFamily="2" charset="-78"/>
                <a:cs typeface="Almarai" pitchFamily="2" charset="-78"/>
              </a:rPr>
              <a:t>تهتم بالتعليم</a:t>
            </a:r>
            <a:endParaRPr lang="fr-FR" dirty="0">
              <a:latin typeface="Almarai" pitchFamily="2" charset="-78"/>
              <a:cs typeface="Almarai" pitchFamily="2" charset="-78"/>
            </a:endParaRPr>
          </a:p>
        </p:txBody>
      </p:sp>
      <p:grpSp>
        <p:nvGrpSpPr>
          <p:cNvPr id="56" name="Group 55">
            <a:extLst>
              <a:ext uri="{FF2B5EF4-FFF2-40B4-BE49-F238E27FC236}">
                <a16:creationId xmlns:a16="http://schemas.microsoft.com/office/drawing/2014/main" id="{514DD7F9-E09A-B406-AA34-4CDFBC2957B4}"/>
              </a:ext>
            </a:extLst>
          </p:cNvPr>
          <p:cNvGrpSpPr>
            <a:grpSpLocks/>
          </p:cNvGrpSpPr>
          <p:nvPr/>
        </p:nvGrpSpPr>
        <p:grpSpPr>
          <a:xfrm>
            <a:off x="0" y="6907454"/>
            <a:ext cx="12192000" cy="598993"/>
            <a:chOff x="0" y="6259007"/>
            <a:chExt cx="12192000" cy="598993"/>
          </a:xfrm>
        </p:grpSpPr>
        <p:sp>
          <p:nvSpPr>
            <p:cNvPr id="57" name="Rectangle 56">
              <a:extLst>
                <a:ext uri="{FF2B5EF4-FFF2-40B4-BE49-F238E27FC236}">
                  <a16:creationId xmlns:a16="http://schemas.microsoft.com/office/drawing/2014/main" id="{0042E11F-6C6F-FFEA-AC1E-6523D455F277}"/>
                </a:ext>
              </a:extLst>
            </p:cNvPr>
            <p:cNvSpPr>
              <a:spLocks/>
            </p:cNvSpPr>
            <p:nvPr/>
          </p:nvSpPr>
          <p:spPr>
            <a:xfrm>
              <a:off x="0" y="6259010"/>
              <a:ext cx="12192000" cy="598990"/>
            </a:xfrm>
            <a:prstGeom prst="rect">
              <a:avLst/>
            </a:prstGeom>
            <a:solidFill>
              <a:srgbClr val="383D6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6"/>
              <a:r>
                <a:rPr lang="ar-MA" sz="2400" dirty="0">
                  <a:latin typeface="Almarai Bold" pitchFamily="2" charset="-78"/>
                  <a:cs typeface="Almarai Bold" pitchFamily="2" charset="-78"/>
                </a:rPr>
                <a:t> </a:t>
              </a:r>
              <a:r>
                <a:rPr lang="ar-MA" sz="2400" dirty="0">
                  <a:solidFill>
                    <a:schemeClr val="accent2">
                      <a:lumMod val="40000"/>
                      <a:lumOff val="60000"/>
                    </a:schemeClr>
                  </a:solidFill>
                  <a:latin typeface="Almarai Bold" pitchFamily="2" charset="-78"/>
                  <a:cs typeface="Almarai Bold" pitchFamily="2" charset="-78"/>
                </a:rPr>
                <a:t>تأطير الأستاذ : عمر </a:t>
              </a:r>
              <a:r>
                <a:rPr lang="ar-MA" sz="2400" dirty="0" err="1">
                  <a:solidFill>
                    <a:schemeClr val="accent2">
                      <a:lumMod val="40000"/>
                      <a:lumOff val="60000"/>
                    </a:schemeClr>
                  </a:solidFill>
                  <a:latin typeface="Almarai Bold" pitchFamily="2" charset="-78"/>
                  <a:cs typeface="Almarai Bold" pitchFamily="2" charset="-78"/>
                </a:rPr>
                <a:t>الزريدي</a:t>
              </a:r>
              <a:r>
                <a:rPr lang="en-US" sz="2400" dirty="0">
                  <a:latin typeface="Almarai Bold" pitchFamily="2" charset="-78"/>
                  <a:cs typeface="Almarai Bold" pitchFamily="2" charset="-78"/>
                </a:rPr>
                <a:t>- </a:t>
              </a:r>
              <a:r>
                <a:rPr lang="ar-MA" sz="2400" dirty="0" err="1">
                  <a:latin typeface="Almarai Bold" pitchFamily="2" charset="-78"/>
                  <a:cs typeface="Almarai Bold" pitchFamily="2" charset="-78"/>
                </a:rPr>
                <a:t>مجزوءة</a:t>
              </a:r>
              <a:r>
                <a:rPr lang="ar-MA" sz="2400" dirty="0">
                  <a:latin typeface="Almarai Bold" pitchFamily="2" charset="-78"/>
                  <a:cs typeface="Almarai Bold" pitchFamily="2" charset="-78"/>
                </a:rPr>
                <a:t> الديداكتيك</a:t>
              </a:r>
              <a:endParaRPr lang="fr-FR" sz="2400" dirty="0">
                <a:latin typeface="Almarai Bold" pitchFamily="2" charset="-78"/>
                <a:cs typeface="Almarai Bold" pitchFamily="2" charset="-78"/>
              </a:endParaRPr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D32F619E-3F04-54FD-A950-504866C2CA23}"/>
                </a:ext>
              </a:extLst>
            </p:cNvPr>
            <p:cNvSpPr>
              <a:spLocks/>
            </p:cNvSpPr>
            <p:nvPr/>
          </p:nvSpPr>
          <p:spPr>
            <a:xfrm rot="16200000" flipV="1">
              <a:off x="10612343" y="5278343"/>
              <a:ext cx="598989" cy="2560317"/>
            </a:xfrm>
            <a:custGeom>
              <a:avLst/>
              <a:gdLst>
                <a:gd name="connsiteX0" fmla="*/ 860323 w 860323"/>
                <a:gd name="connsiteY0" fmla="*/ 4391640 h 5350653"/>
                <a:gd name="connsiteX1" fmla="*/ 860323 w 860323"/>
                <a:gd name="connsiteY1" fmla="*/ 0 h 5350653"/>
                <a:gd name="connsiteX2" fmla="*/ 0 w 860323"/>
                <a:gd name="connsiteY2" fmla="*/ 0 h 5350653"/>
                <a:gd name="connsiteX3" fmla="*/ 0 w 860323"/>
                <a:gd name="connsiteY3" fmla="*/ 5350653 h 5350653"/>
                <a:gd name="connsiteX4" fmla="*/ 51263 w 860323"/>
                <a:gd name="connsiteY4" fmla="*/ 5303381 h 5350653"/>
                <a:gd name="connsiteX5" fmla="*/ 740624 w 860323"/>
                <a:gd name="connsiteY5" fmla="*/ 4410199 h 53506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60323" h="5350653">
                  <a:moveTo>
                    <a:pt x="860323" y="4391640"/>
                  </a:moveTo>
                  <a:lnTo>
                    <a:pt x="860323" y="0"/>
                  </a:lnTo>
                  <a:lnTo>
                    <a:pt x="0" y="0"/>
                  </a:lnTo>
                  <a:lnTo>
                    <a:pt x="0" y="5350653"/>
                  </a:lnTo>
                  <a:lnTo>
                    <a:pt x="51263" y="5303381"/>
                  </a:lnTo>
                  <a:cubicBezTo>
                    <a:pt x="254192" y="5071082"/>
                    <a:pt x="403404" y="4518411"/>
                    <a:pt x="740624" y="4410199"/>
                  </a:cubicBezTo>
                  <a:close/>
                </a:path>
              </a:pathLst>
            </a:custGeom>
            <a:solidFill>
              <a:srgbClr val="9EA3B7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wrap="square" rtlCol="0" anchor="ctr">
              <a:noAutofit/>
            </a:bodyPr>
            <a:lstStyle/>
            <a:p>
              <a:pPr algn="ctr"/>
              <a:r>
                <a:rPr lang="ar-MA" sz="2400" dirty="0">
                  <a:latin typeface="Almarai Bold" pitchFamily="2" charset="-78"/>
                  <a:cs typeface="Almarai Bold" pitchFamily="2" charset="-78"/>
                </a:rPr>
                <a:t> </a:t>
              </a:r>
              <a:endParaRPr lang="fr-FR" sz="2400" dirty="0">
                <a:latin typeface="Almarai Bold" pitchFamily="2" charset="-78"/>
                <a:cs typeface="Almarai Bold" pitchFamily="2" charset="-78"/>
              </a:endParaRPr>
            </a:p>
          </p:txBody>
        </p:sp>
      </p:grpSp>
      <p:sp>
        <p:nvSpPr>
          <p:cNvPr id="59" name="Rectangle 58">
            <a:extLst>
              <a:ext uri="{FF2B5EF4-FFF2-40B4-BE49-F238E27FC236}">
                <a16:creationId xmlns:a16="http://schemas.microsoft.com/office/drawing/2014/main" id="{8039AF68-14B4-6294-60F8-ADD5094F76FD}"/>
              </a:ext>
            </a:extLst>
          </p:cNvPr>
          <p:cNvSpPr/>
          <p:nvPr/>
        </p:nvSpPr>
        <p:spPr>
          <a:xfrm>
            <a:off x="1" y="6875221"/>
            <a:ext cx="986366" cy="598990"/>
          </a:xfrm>
          <a:prstGeom prst="rect">
            <a:avLst/>
          </a:prstGeom>
          <a:solidFill>
            <a:srgbClr val="383D6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dirty="0">
                <a:latin typeface="Almarai Bold" pitchFamily="2" charset="-78"/>
                <a:cs typeface="Almarai Bold" pitchFamily="2" charset="-78"/>
              </a:rPr>
              <a:t>9</a:t>
            </a:r>
            <a:endParaRPr lang="fr-FR" dirty="0">
              <a:latin typeface="Almarai Bold" pitchFamily="2" charset="-78"/>
              <a:cs typeface="Almarai Bold" pitchFamily="2" charset="-78"/>
            </a:endParaRPr>
          </a:p>
        </p:txBody>
      </p:sp>
      <p:cxnSp>
        <p:nvCxnSpPr>
          <p:cNvPr id="61" name="Straight Connector 60">
            <a:extLst>
              <a:ext uri="{FF2B5EF4-FFF2-40B4-BE49-F238E27FC236}">
                <a16:creationId xmlns:a16="http://schemas.microsoft.com/office/drawing/2014/main" id="{69E0F649-3E7E-40DD-044A-38913B743610}"/>
              </a:ext>
            </a:extLst>
          </p:cNvPr>
          <p:cNvCxnSpPr/>
          <p:nvPr/>
        </p:nvCxnSpPr>
        <p:spPr>
          <a:xfrm>
            <a:off x="1006667" y="6875218"/>
            <a:ext cx="0" cy="598997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" name="Rectangle 1">
            <a:extLst>
              <a:ext uri="{FF2B5EF4-FFF2-40B4-BE49-F238E27FC236}">
                <a16:creationId xmlns:a16="http://schemas.microsoft.com/office/drawing/2014/main" id="{7FA749C2-A64A-3085-8645-6064EC0B7507}"/>
              </a:ext>
            </a:extLst>
          </p:cNvPr>
          <p:cNvSpPr/>
          <p:nvPr/>
        </p:nvSpPr>
        <p:spPr>
          <a:xfrm>
            <a:off x="3104288" y="2845845"/>
            <a:ext cx="5983424" cy="1166310"/>
          </a:xfrm>
          <a:prstGeom prst="rect">
            <a:avLst/>
          </a:prstGeom>
          <a:solidFill>
            <a:srgbClr val="383D6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3200" dirty="0">
                <a:latin typeface="Almarai Bold" pitchFamily="2" charset="-78"/>
                <a:cs typeface="Almarai Bold" pitchFamily="2" charset="-78"/>
              </a:rPr>
              <a:t>شكرا على حسن المتابعة</a:t>
            </a:r>
            <a:endParaRPr lang="fr-FR" sz="3200" dirty="0">
              <a:latin typeface="Almarai Bold" pitchFamily="2" charset="-78"/>
              <a:cs typeface="Almarai Bold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89189746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>
        <p159:morph option="byObject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xit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486</TotalTime>
  <Words>1921</Words>
  <Application>Microsoft Office PowerPoint</Application>
  <PresentationFormat>Grand écran</PresentationFormat>
  <Paragraphs>415</Paragraphs>
  <Slides>19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11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19</vt:i4>
      </vt:variant>
    </vt:vector>
  </HeadingPairs>
  <TitlesOfParts>
    <vt:vector size="31" baseType="lpstr">
      <vt:lpstr>Al Qabas</vt:lpstr>
      <vt:lpstr>Hacen Casablanca Hd</vt:lpstr>
      <vt:lpstr>Times New Roman</vt:lpstr>
      <vt:lpstr>Wingdings</vt:lpstr>
      <vt:lpstr>GE Heritage One</vt:lpstr>
      <vt:lpstr>Almarai Bold</vt:lpstr>
      <vt:lpstr>Calibri Light</vt:lpstr>
      <vt:lpstr>Hacen Samra</vt:lpstr>
      <vt:lpstr>Arial</vt:lpstr>
      <vt:lpstr>Calibri</vt:lpstr>
      <vt:lpstr>Almarai</vt:lpstr>
      <vt:lpstr>Office Theme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BOUBRIK ABDESSAMAD</dc:creator>
  <cp:lastModifiedBy>ABDESSAMAD.BOUBRIK</cp:lastModifiedBy>
  <cp:revision>19</cp:revision>
  <dcterms:created xsi:type="dcterms:W3CDTF">2024-02-01T12:00:28Z</dcterms:created>
  <dcterms:modified xsi:type="dcterms:W3CDTF">2026-01-28T19:26:51Z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defa4170-0d19-0005-0004-bc88714345d2_Enabled">
    <vt:lpwstr>true</vt:lpwstr>
  </property>
  <property fmtid="{D5CDD505-2E9C-101B-9397-08002B2CF9AE}" pid="3" name="MSIP_Label_defa4170-0d19-0005-0004-bc88714345d2_SetDate">
    <vt:lpwstr>2024-02-01T12:06:15Z</vt:lpwstr>
  </property>
  <property fmtid="{D5CDD505-2E9C-101B-9397-08002B2CF9AE}" pid="4" name="MSIP_Label_defa4170-0d19-0005-0004-bc88714345d2_Method">
    <vt:lpwstr>Standard</vt:lpwstr>
  </property>
  <property fmtid="{D5CDD505-2E9C-101B-9397-08002B2CF9AE}" pid="5" name="MSIP_Label_defa4170-0d19-0005-0004-bc88714345d2_Name">
    <vt:lpwstr>defa4170-0d19-0005-0004-bc88714345d2</vt:lpwstr>
  </property>
  <property fmtid="{D5CDD505-2E9C-101B-9397-08002B2CF9AE}" pid="6" name="MSIP_Label_defa4170-0d19-0005-0004-bc88714345d2_SiteId">
    <vt:lpwstr>fcae8f1a-f405-4aeb-bb1c-580a3a76803b</vt:lpwstr>
  </property>
  <property fmtid="{D5CDD505-2E9C-101B-9397-08002B2CF9AE}" pid="7" name="MSIP_Label_defa4170-0d19-0005-0004-bc88714345d2_ActionId">
    <vt:lpwstr>1ac40067-9688-4520-a8bc-c458fa4a84ff</vt:lpwstr>
  </property>
  <property fmtid="{D5CDD505-2E9C-101B-9397-08002B2CF9AE}" pid="8" name="MSIP_Label_defa4170-0d19-0005-0004-bc88714345d2_ContentBits">
    <vt:lpwstr>0</vt:lpwstr>
  </property>
</Properties>
</file>