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7"/>
  </p:notesMasterIdLst>
  <p:sldIdLst>
    <p:sldId id="257" r:id="rId2"/>
    <p:sldId id="256" r:id="rId3"/>
    <p:sldId id="258" r:id="rId4"/>
    <p:sldId id="267" r:id="rId5"/>
    <p:sldId id="275" r:id="rId6"/>
    <p:sldId id="276" r:id="rId7"/>
    <p:sldId id="273" r:id="rId8"/>
    <p:sldId id="268" r:id="rId9"/>
    <p:sldId id="271" r:id="rId10"/>
    <p:sldId id="274" r:id="rId11"/>
    <p:sldId id="269" r:id="rId12"/>
    <p:sldId id="277" r:id="rId13"/>
    <p:sldId id="278" r:id="rId14"/>
    <p:sldId id="283" r:id="rId15"/>
    <p:sldId id="279" r:id="rId16"/>
    <p:sldId id="284" r:id="rId17"/>
    <p:sldId id="280" r:id="rId18"/>
    <p:sldId id="285" r:id="rId19"/>
    <p:sldId id="281" r:id="rId20"/>
    <p:sldId id="286" r:id="rId21"/>
    <p:sldId id="282" r:id="rId22"/>
    <p:sldId id="287" r:id="rId23"/>
    <p:sldId id="270" r:id="rId24"/>
    <p:sldId id="265" r:id="rId25"/>
    <p:sldId id="266" r:id="rId26"/>
  </p:sldIdLst>
  <p:sldSz cx="12192000" cy="6858000"/>
  <p:notesSz cx="6858000" cy="9144000"/>
  <p:embeddedFontLst>
    <p:embeddedFont>
      <p:font typeface="AbdoMaster-Medium" panose="02000500030000020004" pitchFamily="50" charset="-78"/>
      <p:regular r:id="rId28"/>
    </p:embeddedFont>
    <p:embeddedFont>
      <p:font typeface="Air Strip Arabic" panose="02000500000000000000" pitchFamily="2" charset="-78"/>
      <p:regular r:id="rId29"/>
    </p:embeddedFont>
    <p:embeddedFont>
      <p:font typeface="Al Qabas" panose="00000500000000000000" pitchFamily="2" charset="-78"/>
      <p:regular r:id="rId30"/>
    </p:embeddedFont>
    <p:embeddedFont>
      <p:font typeface="Almarai Bold" pitchFamily="2" charset="-78"/>
      <p:bold r:id="rId31"/>
    </p:embeddedFont>
    <p:embeddedFont>
      <p:font typeface="Cascadia Mono SemiBold" panose="020B0609020000020004" pitchFamily="49" charset="0"/>
      <p:bold r:id="rId32"/>
      <p:boldItalic r:id="rId33"/>
    </p:embeddedFont>
    <p:embeddedFont>
      <p:font typeface="Exo ExtraBold" panose="00000900000000000000" pitchFamily="2" charset="0"/>
      <p:bold r:id="rId34"/>
    </p:embeddedFont>
    <p:embeddedFont>
      <p:font typeface="Hacen Casablanca Hd" panose="02000500000000000000" pitchFamily="2" charset="-78"/>
      <p:regular r:id="rId35"/>
    </p:embeddedFont>
    <p:embeddedFont>
      <p:font typeface="Hacen Samra" panose="02000000000000000000" pitchFamily="2" charset="-78"/>
      <p:regular r:id="rId36"/>
    </p:embeddedFont>
    <p:embeddedFont>
      <p:font typeface="SketchIcons" panose="02000603000000000000" pitchFamily="2" charset="0"/>
      <p:regular r:id="rId37"/>
    </p:embeddedFont>
    <p:embeddedFont>
      <p:font typeface="SketchIconsbold" panose="02000803000000000000" pitchFamily="2" charset="0"/>
      <p:bold r:id="rId38"/>
    </p:embeddedFont>
    <p:embeddedFont>
      <p:font typeface="Snap ITC" panose="04040A07060A02020202" pitchFamily="82" charset="0"/>
      <p:regular r:id="rId39"/>
    </p:embeddedFont>
    <p:embeddedFont>
      <p:font typeface="Sultan Nahia" panose="00000500000000020004" pitchFamily="2" charset="-78"/>
      <p:regular r:id="rId4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4D81"/>
    <a:srgbClr val="8C3C44"/>
    <a:srgbClr val="CBD6E6"/>
    <a:srgbClr val="F6ABA2"/>
    <a:srgbClr val="4E4E51"/>
    <a:srgbClr val="3E5B85"/>
    <a:srgbClr val="7791BF"/>
    <a:srgbClr val="47352C"/>
    <a:srgbClr val="C3752F"/>
    <a:srgbClr val="74B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D9D39-8352-4F9E-8F1E-213B074404BC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CE141-D38B-479B-A9CA-2758640C47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2412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1603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B6344-D91A-7F3C-3E9A-D5C8D9AB2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AA7275-6E3D-0D5A-0AC3-4B512F0B9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E34F0C-1784-91BB-13EA-D564F57B1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E76B0-C373-0B5F-5528-AB4297C6B2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2070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6383D-9CCA-E2F6-8FC9-1239219CC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8FF33D-7A61-2489-421B-915FCB4936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EBC2C7-8A4F-697E-5693-F85B2629D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91990-590F-4E07-FE1C-A2EB9AB336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519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0F8C8-87BA-EE88-938C-6A55383B9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2C1C71-3EF4-31F7-D413-4509037965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625D0C-05BC-07DB-BE74-8B9446224F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A74F90-AA08-F7A3-7527-0ED0CEF670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466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C0169-03FD-4852-14A2-370EAABF8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3596F8-7FC1-6219-14B8-1CB2EE565B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FEB8B5-535D-BAA8-C043-959EA649A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D1E47-6ECF-6E40-C722-2BB8100CCA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485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0738B-88B7-2148-75C2-8807ED5B1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D2F339-8A58-109B-2A34-39A74C528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825C6D-91B9-8CF9-A39C-70312186E6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CE91D-D6C8-BA03-120F-03702BB2C3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300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55F76-7714-97BD-85AC-18959B852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21DEA3-961A-D41D-FF1D-B5CD90E46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73834C-84DF-0CBD-4820-964D4A4120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743A86-1E7A-40EF-D2DC-6DA29BE584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0235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3B7FB-FD9C-DBEE-2A35-F7E306315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A9850D-66FF-3568-33C2-923EA39686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20384E-1CE4-8BB1-6883-FAFD355BD3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5481D3-D472-2CBF-AB5F-2292AA3206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060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EF5E3-6260-267A-9F7E-DEB758738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348405-0CAF-FDB7-3D72-9963FAD750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63417E-1E1D-599B-F8E7-F6BCCB5C54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9C1C7-4B78-E143-EB28-FAD1F374E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5340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60137-39EF-BDD4-DBE8-7CBF818EA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DBB2C4-9840-335B-D3A1-857D91F6A5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32E19A-45FE-34E0-8B55-D200C74022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064AF-19C0-4C0F-3C79-7D1ED6F37F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1943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674C0-2732-999C-FA80-DC1A55B20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14DE50-9F57-A4C0-CBD9-2FC3AC6D13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7E0C08-7DDC-50FE-FEDE-BE51F1E5FB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513DB-78C9-49A4-33EC-000C893A26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4315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24712-E58A-2318-E471-42F7F9844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CBE586-DB48-2791-0F14-01EBDB7565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7A73DF-6FBA-3C22-0E42-699FF0BAE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530EE-BF04-4845-EEDC-625FF4DE6A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895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DCB13-4C0C-D5A6-59CD-2D848A206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16D68D-5F6C-81F3-760B-529B2A8895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AA4612-56D1-2BC9-516B-9B92AF64F0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8041F-6517-EE61-52F7-53318F56F7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3443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5F85E-FC4A-AB0E-B347-57840544E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261A36-78F9-23B1-8A1D-D0064DB0D6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C7A355-AE8F-3C95-AA8C-C5EF99DFF3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9E624-8D54-A5C0-B90F-235078AC5F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0121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00684-80EA-3BB2-0F68-4AFAE9F2E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3809B3-DBB7-826E-75A8-0BAED7DBF3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E3F8A9-BE54-B000-7017-ED046BB4EC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395DC-5890-E392-A76A-7176A9D13A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973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88D09-4867-DC5A-2F3E-B9749184C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FA4F4B-A339-12C7-1560-48D8EC13A0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7F82F4-8E95-EEC7-9B74-B3280889E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419DA-10EC-E018-2F92-B6EB3BB73E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9099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4AFD4-116B-F6BB-2010-0302786F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840052-BE37-971B-85C3-2826E2B300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55DB43-1B3A-BA86-F4B1-982082699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BA845-505B-8E63-5D00-408F3A6C5B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2CE141-D38B-479B-A9CA-2758640C4718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642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C9DAD-51E7-B90B-4D4C-91D8E6E2B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879992-AAA4-B0BE-5147-F05D14D4F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AF3AB-8F36-B8B2-C232-7A8C04466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E3A8C-7485-39CF-CA5E-6F1805A83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5543E-5618-15C7-6607-8B9FF8B6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788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2910A-EE93-520D-4F33-DFEE1026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DE943-1C99-EA07-5A7B-311B521B4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FF79B-87D6-59EC-CA9A-4158C274B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FDFB4-DB0F-FC24-F4FD-E1BD41EC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E40DA-4261-F5C8-A97D-36E15D8A4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174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B8D26-2362-E913-598F-94E39B30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37180-F9F9-4335-1ED2-C88AB6A76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5ECBE-7FAC-8F45-BDD0-4742E1A21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B13F5-FD46-0B34-4E2E-92091552B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834C7-4536-1A5B-1011-5A7E647D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613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3148-25B1-DA93-6DE4-01E2D0E2B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9A530-5DC8-989D-A2C6-DEBD6C00A0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9A2963-A312-3B3A-1934-1A877A921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EBE76-CFAD-4F97-AC02-A3CEE8556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188B9-8B1A-B199-9F07-3B9CDE5FB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A09FDE-70B5-B378-A7AC-2284A0CB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52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16B6-862C-3118-B568-52D0D5B0D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7C505-BBBA-A49E-CFFB-A8C52E848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51485-5C21-C2B5-D98C-298A545BD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7E9009-6931-22FA-0877-FEAEE9357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B14CA-4548-AFD4-FFE0-A917B93A12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CECD45-6EB4-0132-653B-482EADDC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297D9C-7BA2-A794-BFF6-BFD8CE96B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91626-B412-3EA0-BD8B-0BFC1037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636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3C0AB-B496-765B-1AC6-6DA39221A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E365BC-0DD9-DB15-89C9-0B8CE957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42EDC4-566F-ECAC-431A-BAEB6FED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827572-0830-D02F-98E6-A27A00FD1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73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4F60B-7A19-8AA3-B1F7-B7424A8D0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2896E-1A7F-6E6B-F7A5-6A19735C2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56AA2-87B6-255A-ADA0-0D8D09746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6889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91D8-C7FE-BCF3-BD85-9BA024CF0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BAAFE-DFBF-44A7-3975-B7C1CF2BA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47A3E-1563-B712-DB0F-377C9987D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A8109-46A2-F416-1503-0F59B6B2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03666-4FDB-4435-30A5-83A451C44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CBA88-B515-2201-C715-A11D0165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146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3F5FB-0517-79BB-4A1B-3EE90AB6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B1A5A6-81A2-802A-3D19-0A223C447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AFD44-7F1C-94BE-0BEF-2F180D366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8DE532-939E-96FF-DD42-2408D0F84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DD7E4-D4C4-CF03-ECC3-FDC1C414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6EF6B-A593-1DA1-6517-92D2BCDE9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38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625E6-79C7-DE66-BE5F-F09944F25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CC9104-53C5-5D69-60FA-3F6093007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9FEF2-EEBF-9124-F5D4-0180D049E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FF009-461F-2302-8406-3A23F1521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5CBD6-BD97-4130-A5FC-199F990B0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6151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19E2B9-120E-D109-9034-EAAC2F6E5B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316AE-350B-084A-9861-1CF290456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A1D76-5134-3F64-1DFC-B8B36337B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733E0-F0AA-2F36-A524-CE68CBDD0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09FA0-5DC0-AA0E-65D6-2C33918B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97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D7FCF2-8082-C180-0071-C6DD19C36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B95E1-9F47-EBEB-F3B5-C469CF1CF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75442-1EEF-E7E0-A7E6-95FC9767B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6F1F6-E713-448D-AA1A-6CF72061A112}" type="datetimeFigureOut">
              <a:rPr lang="fr-FR" smtClean="0"/>
              <a:t>28/01/2026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B90BB-8179-0077-07A2-F804CCB59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9A608-1480-336D-B5B0-D3FFD3CB4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4CD2B-9E8C-4E81-B86B-EC25CF9E5C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79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859E56-2594-A4E5-A07D-FE3F7E1853E6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800">
                <a:latin typeface="Almarai Bold" pitchFamily="2" charset="-78"/>
                <a:cs typeface="Almarai Bold" pitchFamily="2" charset="-78"/>
              </a:rPr>
              <a:t>الفوج  2  </a:t>
            </a:r>
            <a:r>
              <a:rPr lang="en-US" sz="1800">
                <a:latin typeface="Almarai Bold" pitchFamily="2" charset="-78"/>
                <a:cs typeface="Almarai Bold" pitchFamily="2" charset="-78"/>
              </a:rPr>
              <a:t> </a:t>
            </a:r>
            <a:endParaRPr lang="fr-FR" sz="18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57D3DE-8867-978A-8FD7-80DA11420B62}"/>
              </a:ext>
            </a:extLst>
          </p:cNvPr>
          <p:cNvSpPr txBox="1"/>
          <p:nvPr/>
        </p:nvSpPr>
        <p:spPr>
          <a:xfrm>
            <a:off x="0" y="2201811"/>
            <a:ext cx="12192000" cy="1384995"/>
          </a:xfrm>
          <a:prstGeom prst="rect">
            <a:avLst/>
          </a:prstGeom>
          <a:solidFill>
            <a:srgbClr val="374D81"/>
          </a:solidFill>
          <a:effectLst/>
        </p:spPr>
        <p:txBody>
          <a:bodyPr wrap="square" lIns="0" tIns="182880" bIns="91440" rtlCol="0" anchor="ctr">
            <a:spAutoFit/>
          </a:bodyPr>
          <a:lstStyle/>
          <a:p>
            <a:pPr algn="ctr"/>
            <a:r>
              <a:rPr lang="ar-MA" sz="7200" dirty="0">
                <a:solidFill>
                  <a:srgbClr val="CBD6E6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مدخـــل إلــــى علـــوم التربيـــــة </a:t>
            </a:r>
            <a:endParaRPr lang="fr-FR" sz="7200" dirty="0">
              <a:solidFill>
                <a:srgbClr val="CBD6E6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92E2F9-D0F4-6EF8-DE35-71D3E31AA299}"/>
              </a:ext>
            </a:extLst>
          </p:cNvPr>
          <p:cNvSpPr txBox="1"/>
          <p:nvPr/>
        </p:nvSpPr>
        <p:spPr>
          <a:xfrm>
            <a:off x="3845889" y="1537871"/>
            <a:ext cx="4238878" cy="735747"/>
          </a:xfrm>
          <a:prstGeom prst="roundRect">
            <a:avLst>
              <a:gd name="adj" fmla="val 50000"/>
            </a:avLst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ar-MA" sz="2800" dirty="0">
                <a:solidFill>
                  <a:srgbClr val="333F50"/>
                </a:solidFill>
                <a:latin typeface="Almarai Bold" pitchFamily="2" charset="-78"/>
                <a:ea typeface="GE Heritage One" panose="020A0503020102020204" pitchFamily="18" charset="-78"/>
                <a:cs typeface="Almarai Bold" pitchFamily="2" charset="-78"/>
              </a:rPr>
              <a:t>عـــــــــــرض حـــــــــــول :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23C1F0-F3EA-E255-2854-4BBDDD9D9F02}"/>
              </a:ext>
            </a:extLst>
          </p:cNvPr>
          <p:cNvGrpSpPr>
            <a:grpSpLocks/>
          </p:cNvGrpSpPr>
          <p:nvPr/>
        </p:nvGrpSpPr>
        <p:grpSpPr>
          <a:xfrm>
            <a:off x="0" y="6274798"/>
            <a:ext cx="12192000" cy="598993"/>
            <a:chOff x="0" y="6259007"/>
            <a:chExt cx="12192000" cy="59899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323955B-5702-7D1B-F567-BE9EA6F9FD2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0ECB85F-DB11-98A6-DB2D-48BBE01EA57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AC230B2-17C0-68F7-2969-69A6274E0D8F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79259E-DDE5-FD0E-141C-EE4B11973E2F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Shape 740">
            <a:extLst>
              <a:ext uri="{FF2B5EF4-FFF2-40B4-BE49-F238E27FC236}">
                <a16:creationId xmlns:a16="http://schemas.microsoft.com/office/drawing/2014/main" id="{50242A6C-3BBD-A673-0E76-139215756F75}"/>
              </a:ext>
            </a:extLst>
          </p:cNvPr>
          <p:cNvSpPr/>
          <p:nvPr/>
        </p:nvSpPr>
        <p:spPr>
          <a:xfrm>
            <a:off x="-5245826" y="-3853276"/>
            <a:ext cx="2422775" cy="364395"/>
          </a:xfrm>
          <a:custGeom>
            <a:avLst/>
            <a:gdLst/>
            <a:ahLst/>
            <a:cxnLst/>
            <a:rect l="0" t="0" r="0" b="0"/>
            <a:pathLst>
              <a:path w="1021829" h="154025">
                <a:moveTo>
                  <a:pt x="0" y="0"/>
                </a:moveTo>
                <a:lnTo>
                  <a:pt x="1021829" y="0"/>
                </a:lnTo>
                <a:lnTo>
                  <a:pt x="1021829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CBD6E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22" name="Shape 764">
            <a:extLst>
              <a:ext uri="{FF2B5EF4-FFF2-40B4-BE49-F238E27FC236}">
                <a16:creationId xmlns:a16="http://schemas.microsoft.com/office/drawing/2014/main" id="{2489E743-E916-3795-8CB0-7FA21357A887}"/>
              </a:ext>
            </a:extLst>
          </p:cNvPr>
          <p:cNvSpPr/>
          <p:nvPr/>
        </p:nvSpPr>
        <p:spPr>
          <a:xfrm>
            <a:off x="-5231323" y="-4288574"/>
            <a:ext cx="2422775" cy="364395"/>
          </a:xfrm>
          <a:custGeom>
            <a:avLst/>
            <a:gdLst/>
            <a:ahLst/>
            <a:cxnLst/>
            <a:rect l="0" t="0" r="0" b="0"/>
            <a:pathLst>
              <a:path w="1021842" h="154025">
                <a:moveTo>
                  <a:pt x="0" y="0"/>
                </a:moveTo>
                <a:lnTo>
                  <a:pt x="1021842" y="0"/>
                </a:lnTo>
                <a:lnTo>
                  <a:pt x="1021842" y="154025"/>
                </a:lnTo>
                <a:lnTo>
                  <a:pt x="0" y="154025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374D81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557B1F-E817-E466-3670-BF561542CA5A}"/>
              </a:ext>
            </a:extLst>
          </p:cNvPr>
          <p:cNvSpPr/>
          <p:nvPr/>
        </p:nvSpPr>
        <p:spPr>
          <a:xfrm>
            <a:off x="0" y="6912568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82714B-12BB-60B5-8123-EED1C8328ACA}"/>
              </a:ext>
            </a:extLst>
          </p:cNvPr>
          <p:cNvSpPr/>
          <p:nvPr/>
        </p:nvSpPr>
        <p:spPr>
          <a:xfrm rot="2077546">
            <a:off x="12530785" y="1138353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374D8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1</a:t>
            </a:r>
            <a:endParaRPr lang="fr-FR" sz="2800" dirty="0">
              <a:solidFill>
                <a:srgbClr val="374D81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77F3A797-4269-6177-96F6-777454DE5993}"/>
              </a:ext>
            </a:extLst>
          </p:cNvPr>
          <p:cNvSpPr/>
          <p:nvPr/>
        </p:nvSpPr>
        <p:spPr>
          <a:xfrm rot="3799634">
            <a:off x="-7031194" y="1155286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تقـــــديــم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DF555CD-D07D-91D7-8E4C-D60AC8B82A33}"/>
              </a:ext>
            </a:extLst>
          </p:cNvPr>
          <p:cNvSpPr/>
          <p:nvPr/>
        </p:nvSpPr>
        <p:spPr>
          <a:xfrm rot="2077546">
            <a:off x="12530785" y="210005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374D8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2</a:t>
            </a:r>
            <a:endParaRPr lang="fr-FR" sz="2800" dirty="0">
              <a:solidFill>
                <a:srgbClr val="374D81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8F2ADD-970B-DED2-C6DC-B6F25BBC797D}"/>
              </a:ext>
            </a:extLst>
          </p:cNvPr>
          <p:cNvSpPr/>
          <p:nvPr/>
        </p:nvSpPr>
        <p:spPr>
          <a:xfrm rot="3799634">
            <a:off x="-7031194" y="211698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مفهـــــــوم علــــــــوم التربيـــــــة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D637194F-1B8D-2CC8-9408-C61D6C82FF02}"/>
              </a:ext>
            </a:extLst>
          </p:cNvPr>
          <p:cNvSpPr/>
          <p:nvPr/>
        </p:nvSpPr>
        <p:spPr>
          <a:xfrm rot="2077546">
            <a:off x="12530785" y="312606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374D8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374D81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47C337A8-54BD-8DAA-E944-51BE873920C4}"/>
              </a:ext>
            </a:extLst>
          </p:cNvPr>
          <p:cNvSpPr/>
          <p:nvPr/>
        </p:nvSpPr>
        <p:spPr>
          <a:xfrm rot="3799634">
            <a:off x="-7031194" y="314299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51578239-EC56-5E77-FFC8-081239A66A5C}"/>
              </a:ext>
            </a:extLst>
          </p:cNvPr>
          <p:cNvSpPr/>
          <p:nvPr/>
        </p:nvSpPr>
        <p:spPr>
          <a:xfrm rot="2077546">
            <a:off x="12530785" y="4151530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374D8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374D81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3DBE42A6-3EEF-5E47-A38E-5FDB40DA10AC}"/>
              </a:ext>
            </a:extLst>
          </p:cNvPr>
          <p:cNvSpPr/>
          <p:nvPr/>
        </p:nvSpPr>
        <p:spPr>
          <a:xfrm rot="3799634">
            <a:off x="-7031194" y="4168463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ABAB9B8F-C0FC-DFE5-CBC3-BCC96090764C}"/>
              </a:ext>
            </a:extLst>
          </p:cNvPr>
          <p:cNvSpPr/>
          <p:nvPr/>
        </p:nvSpPr>
        <p:spPr>
          <a:xfrm rot="2077546">
            <a:off x="12530785" y="5108746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374D8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374D81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24" name="Rectangle 7">
            <a:extLst>
              <a:ext uri="{FF2B5EF4-FFF2-40B4-BE49-F238E27FC236}">
                <a16:creationId xmlns:a16="http://schemas.microsoft.com/office/drawing/2014/main" id="{4D3EABB4-41A4-37DA-DF2A-6D8E058E8EDD}"/>
              </a:ext>
            </a:extLst>
          </p:cNvPr>
          <p:cNvSpPr/>
          <p:nvPr/>
        </p:nvSpPr>
        <p:spPr>
          <a:xfrm rot="3799634">
            <a:off x="-7031194" y="5125679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6D660E4-A133-F99F-ADFC-8539529C4F09}"/>
              </a:ext>
            </a:extLst>
          </p:cNvPr>
          <p:cNvGrpSpPr/>
          <p:nvPr/>
        </p:nvGrpSpPr>
        <p:grpSpPr>
          <a:xfrm>
            <a:off x="3320412" y="103757"/>
            <a:ext cx="5367061" cy="844573"/>
            <a:chOff x="3380275" y="195995"/>
            <a:chExt cx="5367061" cy="844573"/>
          </a:xfrm>
        </p:grpSpPr>
        <p:pic>
          <p:nvPicPr>
            <p:cNvPr id="26" name="صورة 4">
              <a:extLst>
                <a:ext uri="{FF2B5EF4-FFF2-40B4-BE49-F238E27FC236}">
                  <a16:creationId xmlns:a16="http://schemas.microsoft.com/office/drawing/2014/main" id="{9655FA2A-B625-B17B-CC97-47A69326C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3507" y="195995"/>
              <a:ext cx="1004434" cy="8327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D1C955-4AF0-2888-D742-6EB60D6CF53B}"/>
                </a:ext>
              </a:extLst>
            </p:cNvPr>
            <p:cNvSpPr txBox="1"/>
            <p:nvPr/>
          </p:nvSpPr>
          <p:spPr>
            <a:xfrm>
              <a:off x="6443175" y="274461"/>
              <a:ext cx="2304161" cy="766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المملكة المغربية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وزارة التربية الوطنية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>
                <a:lnSpc>
                  <a:spcPct val="70000"/>
                </a:lnSpc>
                <a:spcAft>
                  <a:spcPts val="800"/>
                </a:spcAft>
              </a:pPr>
              <a:r>
                <a:rPr lang="ar-SA" sz="1400" dirty="0">
                  <a:solidFill>
                    <a:srgbClr val="1F386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abswell_1" panose="00000500000000000000" pitchFamily="2" charset="-78"/>
                </a:rPr>
                <a:t>والتعليم الأولي والرياضة</a:t>
              </a:r>
              <a:endPara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019089-4558-9C3C-A8F7-633BE99F6634}"/>
                </a:ext>
              </a:extLst>
            </p:cNvPr>
            <p:cNvSpPr txBox="1"/>
            <p:nvPr/>
          </p:nvSpPr>
          <p:spPr>
            <a:xfrm>
              <a:off x="3380275" y="315497"/>
              <a:ext cx="2670730" cy="684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ⵜⴰⴳⵍⴷⵉⵜ ⵏ ⵍⵎⵖⵔⵉⴱ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ⵜⴰⵎⴰⵡⴰⵙⵜ ⵏ ⵓⵙⴳⵎⵉ ⴰⵏⴰⵎⵓⵔ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  <a:p>
              <a:pPr algn="ctr"/>
              <a:r>
                <a:rPr lang="af-ZA" sz="800" b="1" dirty="0">
                  <a:solidFill>
                    <a:srgbClr val="1F3864"/>
                  </a:solidFill>
                  <a:effectLst/>
                  <a:latin typeface="Adobe SHIN" panose="01000500000000020002" pitchFamily="2" charset="-78"/>
                  <a:ea typeface="Batang" panose="02030600000101010101" pitchFamily="18" charset="-127"/>
                  <a:cs typeface="Adobe SHIN" panose="01000500000000020002" pitchFamily="2" charset="-78"/>
                </a:rPr>
                <a:t>ⴷ ⵓⵙⵙⵍⵎⴷ ⴰⵎⵣⵡⴰⵔⵓ ⴷ ⵜⵓⵏⵏⵓⵏⵜ</a:t>
              </a:r>
              <a:endParaRPr lang="en-GB" sz="800" b="1" dirty="0">
                <a:effectLst/>
                <a:latin typeface="Adobe SHIN" panose="01000500000000020002" pitchFamily="2" charset="-78"/>
                <a:ea typeface="Calibri" panose="020F0502020204030204" pitchFamily="34" charset="0"/>
                <a:cs typeface="Adobe SHIN" panose="01000500000000020002" pitchFamily="2" charset="-78"/>
              </a:endParaRPr>
            </a:p>
          </p:txBody>
        </p:sp>
      </p:grpSp>
      <p:sp>
        <p:nvSpPr>
          <p:cNvPr id="3" name="Rectangle: Rounded Corners 34">
            <a:extLst>
              <a:ext uri="{FF2B5EF4-FFF2-40B4-BE49-F238E27FC236}">
                <a16:creationId xmlns:a16="http://schemas.microsoft.com/office/drawing/2014/main" id="{1455A024-BB1F-5C67-49B7-52D0120BFDE3}"/>
              </a:ext>
            </a:extLst>
          </p:cNvPr>
          <p:cNvSpPr>
            <a:spLocks/>
          </p:cNvSpPr>
          <p:nvPr/>
        </p:nvSpPr>
        <p:spPr>
          <a:xfrm>
            <a:off x="4661585" y="3881054"/>
            <a:ext cx="2868830" cy="51773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2">
                    <a:lumMod val="75000"/>
                  </a:schemeClr>
                </a:solidFill>
                <a:latin typeface="Al Qabas" panose="00000500000000000000" pitchFamily="2" charset="-78"/>
                <a:cs typeface="Al Qabas" panose="00000500000000000000" pitchFamily="2" charset="-78"/>
              </a:rPr>
              <a:t>من اعداد :</a:t>
            </a:r>
            <a:endParaRPr lang="fr-FR" sz="3200" dirty="0">
              <a:solidFill>
                <a:schemeClr val="tx2">
                  <a:lumMod val="75000"/>
                </a:schemeClr>
              </a:solidFill>
              <a:latin typeface="Al Qabas" panose="00000500000000000000" pitchFamily="2" charset="-78"/>
              <a:cs typeface="Al Qabas" panose="00000500000000000000" pitchFamily="2" charset="-78"/>
            </a:endParaRPr>
          </a:p>
        </p:txBody>
      </p:sp>
      <p:pic>
        <p:nvPicPr>
          <p:cNvPr id="32" name="Picture 31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C6774EA4-2A51-C74D-8830-60571F27895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  <p:sp>
        <p:nvSpPr>
          <p:cNvPr id="29" name="TextBox 1">
            <a:extLst>
              <a:ext uri="{FF2B5EF4-FFF2-40B4-BE49-F238E27FC236}">
                <a16:creationId xmlns:a16="http://schemas.microsoft.com/office/drawing/2014/main" id="{5FA0CCC7-ADA5-6485-D964-87B584DBB5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27150" y="4842710"/>
            <a:ext cx="4857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منصة 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EDUTECH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en-US" sz="2800" dirty="0">
                <a:latin typeface="Al Qabas" panose="00000500000000000000" pitchFamily="2" charset="-78"/>
                <a:cs typeface="Al Qabas" panose="00000500000000000000" pitchFamily="2" charset="-78"/>
              </a:rPr>
              <a:t> </a:t>
            </a:r>
            <a:r>
              <a:rPr lang="ar-MA" sz="2800" dirty="0">
                <a:latin typeface="Al Qabas" panose="00000500000000000000" pitchFamily="2" charset="-78"/>
                <a:cs typeface="Al Qabas" panose="00000500000000000000" pitchFamily="2" charset="-78"/>
              </a:rPr>
              <a:t>للتعليم الرقمي</a:t>
            </a:r>
            <a:endParaRPr lang="en-US" sz="2800" dirty="0">
              <a:latin typeface="Al Qabas" panose="00000500000000000000" pitchFamily="2" charset="-78"/>
              <a:cs typeface="Al Qabas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9203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A281D-8B51-E984-DBFD-BFD8767BC10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Exo ExtraBold" panose="00000900000000000000" pitchFamily="2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C9D7A3E-C210-9E27-3C91-5FE684B51939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4F23473-2B5F-32CF-61A0-8D755B5A5E8C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4A816D1-3FE8-89F8-726D-652FDA76E33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4C088E6-1535-FBA3-4A6C-E89C7BE04B54}"/>
              </a:ext>
            </a:extLst>
          </p:cNvPr>
          <p:cNvSpPr/>
          <p:nvPr/>
        </p:nvSpPr>
        <p:spPr>
          <a:xfrm>
            <a:off x="9243152" y="-14"/>
            <a:ext cx="2948848" cy="714623"/>
          </a:xfrm>
          <a:prstGeom prst="rect">
            <a:avLst/>
          </a:prstGeom>
          <a:solidFill>
            <a:srgbClr val="374D8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dirty="0">
                <a:latin typeface="Almarai Bold" pitchFamily="2" charset="-78"/>
                <a:cs typeface="Almarai Bold" pitchFamily="2" charset="-78"/>
              </a:rPr>
              <a:t> الموضوع</a:t>
            </a:r>
            <a:endParaRPr lang="fr-FR" sz="2000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84C737-E8CE-B4EE-9D05-914063E00B8E}"/>
              </a:ext>
            </a:extLst>
          </p:cNvPr>
          <p:cNvSpPr txBox="1"/>
          <p:nvPr/>
        </p:nvSpPr>
        <p:spPr>
          <a:xfrm>
            <a:off x="-10151" y="6723"/>
            <a:ext cx="9446249" cy="707886"/>
          </a:xfrm>
          <a:prstGeom prst="roundRect">
            <a:avLst>
              <a:gd name="adj" fmla="val 0"/>
            </a:avLst>
          </a:prstGeom>
          <a:solidFill>
            <a:srgbClr val="374D81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CBD6E6"/>
                </a:solidFill>
                <a:latin typeface="Hacen Samra" panose="02000000000000000000" pitchFamily="2" charset="-78"/>
                <a:cs typeface="Hacen Samra" panose="02000000000000000000" pitchFamily="2" charset="-78"/>
              </a:rPr>
              <a:t>مدخل إلى علوم التربية </a:t>
            </a:r>
            <a:endParaRPr lang="fr-FR" sz="4000" dirty="0">
              <a:solidFill>
                <a:srgbClr val="CBD6E6"/>
              </a:solidFill>
              <a:latin typeface="Hacen Samra" panose="02000000000000000000" pitchFamily="2" charset="-78"/>
              <a:cs typeface="Hacen Samra" panose="02000000000000000000" pitchFamily="2" charset="-78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E58EEA8-9590-6ABD-40D4-9AA6BE882BEC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7984818-4702-9527-FFEE-95CCCE8E8EF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A41E604-86DC-A842-FA30-2F009871F308}"/>
              </a:ext>
            </a:extLst>
          </p:cNvPr>
          <p:cNvSpPr/>
          <p:nvPr/>
        </p:nvSpPr>
        <p:spPr>
          <a:xfrm>
            <a:off x="-996516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36F3E8-7C6C-68C5-6078-717EEED7640A}"/>
              </a:ext>
            </a:extLst>
          </p:cNvPr>
          <p:cNvSpPr/>
          <p:nvPr/>
        </p:nvSpPr>
        <p:spPr>
          <a:xfrm>
            <a:off x="10151" y="6871462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C2992CF-D3A1-B6BB-88AF-3B1F8385D87F}"/>
              </a:ext>
            </a:extLst>
          </p:cNvPr>
          <p:cNvCxnSpPr/>
          <p:nvPr/>
        </p:nvCxnSpPr>
        <p:spPr>
          <a:xfrm>
            <a:off x="9243152" y="-14"/>
            <a:ext cx="0" cy="714623"/>
          </a:xfrm>
          <a:prstGeom prst="line">
            <a:avLst/>
          </a:prstGeom>
          <a:ln w="57150">
            <a:solidFill>
              <a:srgbClr val="CBD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A9C244BA-B764-668D-C69A-768517185EEE}"/>
              </a:ext>
            </a:extLst>
          </p:cNvPr>
          <p:cNvSpPr/>
          <p:nvPr/>
        </p:nvSpPr>
        <p:spPr>
          <a:xfrm>
            <a:off x="7696201" y="1138353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374D8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1</a:t>
            </a:r>
            <a:endParaRPr lang="fr-FR" sz="2800" dirty="0">
              <a:solidFill>
                <a:srgbClr val="374D81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F7015F-7DFC-7403-2FFD-888964A718E8}"/>
              </a:ext>
            </a:extLst>
          </p:cNvPr>
          <p:cNvSpPr/>
          <p:nvPr/>
        </p:nvSpPr>
        <p:spPr>
          <a:xfrm>
            <a:off x="1643894" y="1155286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تقـــــديــم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5BA4A5E8-A09D-B6CC-13A7-3C6E3953555E}"/>
              </a:ext>
            </a:extLst>
          </p:cNvPr>
          <p:cNvSpPr/>
          <p:nvPr/>
        </p:nvSpPr>
        <p:spPr>
          <a:xfrm>
            <a:off x="7696201" y="210005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374D8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2</a:t>
            </a:r>
            <a:endParaRPr lang="fr-FR" sz="2800" dirty="0">
              <a:solidFill>
                <a:srgbClr val="374D81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25" name="Rectangle 7">
            <a:extLst>
              <a:ext uri="{FF2B5EF4-FFF2-40B4-BE49-F238E27FC236}">
                <a16:creationId xmlns:a16="http://schemas.microsoft.com/office/drawing/2014/main" id="{5504F1D0-1186-5637-2F49-F6A3BECE8FD1}"/>
              </a:ext>
            </a:extLst>
          </p:cNvPr>
          <p:cNvSpPr/>
          <p:nvPr/>
        </p:nvSpPr>
        <p:spPr>
          <a:xfrm>
            <a:off x="1643894" y="211698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مفهـــــــوم علــــــــوم التربيـــــــة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494AEA04-0E9F-FA9D-57E7-69A554BB6235}"/>
              </a:ext>
            </a:extLst>
          </p:cNvPr>
          <p:cNvSpPr/>
          <p:nvPr/>
        </p:nvSpPr>
        <p:spPr>
          <a:xfrm>
            <a:off x="7696201" y="312606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374D8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374D81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28" name="Rectangle 7">
            <a:extLst>
              <a:ext uri="{FF2B5EF4-FFF2-40B4-BE49-F238E27FC236}">
                <a16:creationId xmlns:a16="http://schemas.microsoft.com/office/drawing/2014/main" id="{5035A1C4-6128-A908-A3E0-32CFB82D719A}"/>
              </a:ext>
            </a:extLst>
          </p:cNvPr>
          <p:cNvSpPr/>
          <p:nvPr/>
        </p:nvSpPr>
        <p:spPr>
          <a:xfrm>
            <a:off x="1643894" y="314299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30" name="Rectangle 4">
            <a:extLst>
              <a:ext uri="{FF2B5EF4-FFF2-40B4-BE49-F238E27FC236}">
                <a16:creationId xmlns:a16="http://schemas.microsoft.com/office/drawing/2014/main" id="{8E363A29-A107-5E6E-686C-A129AD72DBBB}"/>
              </a:ext>
            </a:extLst>
          </p:cNvPr>
          <p:cNvSpPr/>
          <p:nvPr/>
        </p:nvSpPr>
        <p:spPr>
          <a:xfrm>
            <a:off x="7696201" y="4151530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374D8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374D81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31" name="Rectangle 7">
            <a:extLst>
              <a:ext uri="{FF2B5EF4-FFF2-40B4-BE49-F238E27FC236}">
                <a16:creationId xmlns:a16="http://schemas.microsoft.com/office/drawing/2014/main" id="{A1C64CF1-6AA4-D20F-B4C1-50D62302A6E7}"/>
              </a:ext>
            </a:extLst>
          </p:cNvPr>
          <p:cNvSpPr/>
          <p:nvPr/>
        </p:nvSpPr>
        <p:spPr>
          <a:xfrm>
            <a:off x="1643894" y="4168463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33" name="Rectangle 4">
            <a:extLst>
              <a:ext uri="{FF2B5EF4-FFF2-40B4-BE49-F238E27FC236}">
                <a16:creationId xmlns:a16="http://schemas.microsoft.com/office/drawing/2014/main" id="{787CF014-30B3-0BCA-56B5-DADD15C2120D}"/>
              </a:ext>
            </a:extLst>
          </p:cNvPr>
          <p:cNvSpPr/>
          <p:nvPr/>
        </p:nvSpPr>
        <p:spPr>
          <a:xfrm>
            <a:off x="7696201" y="5108746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374D8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374D81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34" name="Rectangle 7">
            <a:extLst>
              <a:ext uri="{FF2B5EF4-FFF2-40B4-BE49-F238E27FC236}">
                <a16:creationId xmlns:a16="http://schemas.microsoft.com/office/drawing/2014/main" id="{E682F866-8223-75F0-41AB-68FBB14EB58F}"/>
              </a:ext>
            </a:extLst>
          </p:cNvPr>
          <p:cNvSpPr/>
          <p:nvPr/>
        </p:nvSpPr>
        <p:spPr>
          <a:xfrm>
            <a:off x="1643894" y="5125679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D3E07FE-F23C-7A0B-B2CA-0470ACA39214}"/>
              </a:ext>
            </a:extLst>
          </p:cNvPr>
          <p:cNvSpPr/>
          <p:nvPr/>
        </p:nvSpPr>
        <p:spPr>
          <a:xfrm rot="10800000" flipV="1">
            <a:off x="622301" y="7715580"/>
            <a:ext cx="10947398" cy="4604681"/>
          </a:xfrm>
          <a:prstGeom prst="rect">
            <a:avLst/>
          </a:prstGeom>
          <a:solidFill>
            <a:srgbClr val="CBD6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857250" algn="r" rtl="1">
              <a:lnSpc>
                <a:spcPct val="200000"/>
              </a:lnSpc>
            </a:pP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          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انعكس بروز علوم التربية انعكاسا ايجابيا على العملية التعليمية التعلمية، فقد دف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ـــــ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ع </a:t>
            </a:r>
            <a:r>
              <a:rPr lang="ar-SA" sz="2000" dirty="0" err="1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ظه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ـــــ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ورها مجموعة من الباحثين والمختصين بهذه العلوم إلى البحث عن طرائق وأساليب فعال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ــــــــ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ة لتوجيه العملية التعليمي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ــــ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ة التعلمية وضبطها بالاعتماد على النتائج النظرية التجريبية التي وصلت إليها مختلف فروع العلوم التربوية خاصة بعد تقدمها في تحليل بيئة العملية التعليمية التعلمية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.</a:t>
            </a:r>
          </a:p>
          <a:p>
            <a:pPr marL="800100" lvl="1" indent="-342900" algn="r" rtl="1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ar-MA" sz="2400" dirty="0">
                <a:solidFill>
                  <a:srgbClr val="374D8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فماذا نقصد بعلوم التربية ؟</a:t>
            </a:r>
          </a:p>
          <a:p>
            <a:pPr marL="800100" lvl="1" indent="-342900" algn="r" rtl="1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ar-MA" sz="2400" dirty="0">
                <a:solidFill>
                  <a:srgbClr val="374D8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وما سياق نشأتها وتطورها ؟ وما مجالاتها ؟</a:t>
            </a:r>
          </a:p>
          <a:p>
            <a:pPr indent="857250" algn="r" rtl="1">
              <a:lnSpc>
                <a:spcPct val="200000"/>
              </a:lnSpc>
            </a:pPr>
            <a:endParaRPr lang="ar-MA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  <a:p>
            <a:pPr indent="857250" algn="r" rtl="1">
              <a:lnSpc>
                <a:spcPct val="200000"/>
              </a:lnSpc>
            </a:pPr>
            <a:endParaRPr lang="fr-FR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pic>
        <p:nvPicPr>
          <p:cNvPr id="3" name="Picture 2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2B3B2603-4F4A-BDAB-1F25-B0C6264C597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06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2B683-49AB-032D-362F-906B4D2DF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C2DC366-5636-44DF-CDDE-7EE5CB57C167}"/>
              </a:ext>
            </a:extLst>
          </p:cNvPr>
          <p:cNvSpPr>
            <a:spLocks/>
          </p:cNvSpPr>
          <p:nvPr/>
        </p:nvSpPr>
        <p:spPr>
          <a:xfrm>
            <a:off x="-20301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6ACF6BC-A636-3647-76D8-D064F5074144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E24FFC0-FEEE-4E8A-AE91-68EEA570F6DB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F5B128F-ED28-6547-6EE4-58579FE0D4EC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4C07D9BC-D96A-4872-D78A-A616D7DD8112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D56501D-89DC-099B-51A4-16729998575B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58A507A-DCB2-80DB-5736-9ABCE806DB4E}"/>
              </a:ext>
            </a:extLst>
          </p:cNvPr>
          <p:cNvSpPr/>
          <p:nvPr/>
        </p:nvSpPr>
        <p:spPr>
          <a:xfrm>
            <a:off x="-1006666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733A2C-80D8-5585-5DC7-EBFC0509F2B3}"/>
              </a:ext>
            </a:extLst>
          </p:cNvPr>
          <p:cNvSpPr/>
          <p:nvPr/>
        </p:nvSpPr>
        <p:spPr>
          <a:xfrm>
            <a:off x="20301" y="685800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DE6BDBA-F2B0-4C76-FE23-49630A9DCB2F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1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FA7A1A8-A512-1A2D-97E3-B9A6D1F21E2E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تقـــــديــم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4E6487-1689-D161-182B-6D6231578E01}"/>
              </a:ext>
            </a:extLst>
          </p:cNvPr>
          <p:cNvSpPr/>
          <p:nvPr/>
        </p:nvSpPr>
        <p:spPr>
          <a:xfrm rot="10800000" flipV="1">
            <a:off x="622301" y="1271231"/>
            <a:ext cx="10947398" cy="4604681"/>
          </a:xfrm>
          <a:prstGeom prst="rect">
            <a:avLst/>
          </a:prstGeom>
          <a:solidFill>
            <a:srgbClr val="CBD6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857250" algn="r" rtl="1">
              <a:lnSpc>
                <a:spcPct val="200000"/>
              </a:lnSpc>
            </a:pP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          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انعكس بروز علوم التربية انعكاسا ايجابيا على العملية التعليمية التعلمية، فقد دف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ـــــ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ع </a:t>
            </a:r>
            <a:r>
              <a:rPr lang="ar-SA" sz="2000" dirty="0" err="1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ظه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ـــــ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ورها مجموعة من الباحثين والمختصين بهذه العلوم إلى البحث عن طرائق وأساليب فعال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ــــــــ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ة لتوجيه العملية التعليمي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ــــ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ة التعلمية وضبطها بالاعتماد على النتائج النظرية التجريبية التي وصلت إليها مختلف فروع العلوم التربوية خاصة بعد تقدمها في تحليل بيئة العملية التعليمية التعلمية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.</a:t>
            </a:r>
          </a:p>
          <a:p>
            <a:pPr marL="800100" lvl="1" indent="-342900" algn="r" rtl="1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ar-MA" sz="2400" dirty="0">
                <a:solidFill>
                  <a:srgbClr val="374D8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فماذا نقصد بعلوم التربية ؟</a:t>
            </a:r>
          </a:p>
          <a:p>
            <a:pPr marL="800100" lvl="1" indent="-342900" algn="r" rtl="1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ar-MA" sz="2400" dirty="0">
                <a:solidFill>
                  <a:srgbClr val="374D8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وما سياق نشأتها وتطورها ؟ وما مجالاتها ؟</a:t>
            </a:r>
          </a:p>
          <a:p>
            <a:pPr indent="857250" algn="r" rtl="1">
              <a:lnSpc>
                <a:spcPct val="200000"/>
              </a:lnSpc>
            </a:pPr>
            <a:endParaRPr lang="ar-MA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  <a:p>
            <a:pPr indent="857250" algn="r" rtl="1">
              <a:lnSpc>
                <a:spcPct val="200000"/>
              </a:lnSpc>
            </a:pPr>
            <a:endParaRPr lang="fr-FR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F1145CE6-A7AD-7480-774E-236048CE2336}"/>
              </a:ext>
            </a:extLst>
          </p:cNvPr>
          <p:cNvSpPr/>
          <p:nvPr/>
        </p:nvSpPr>
        <p:spPr>
          <a:xfrm rot="5400000">
            <a:off x="11299800" y="-876110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2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9C288B48-EF65-13DA-D971-D56288A85E29}"/>
              </a:ext>
            </a:extLst>
          </p:cNvPr>
          <p:cNvSpPr/>
          <p:nvPr/>
        </p:nvSpPr>
        <p:spPr>
          <a:xfrm>
            <a:off x="5647276" y="-1824781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مفهـــــــوم علــــــــوم التربيـــــــة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25" name="Rectangle 4">
            <a:extLst>
              <a:ext uri="{FF2B5EF4-FFF2-40B4-BE49-F238E27FC236}">
                <a16:creationId xmlns:a16="http://schemas.microsoft.com/office/drawing/2014/main" id="{C62B3555-84A4-81A7-8337-32B852FE3A75}"/>
              </a:ext>
            </a:extLst>
          </p:cNvPr>
          <p:cNvSpPr/>
          <p:nvPr/>
        </p:nvSpPr>
        <p:spPr>
          <a:xfrm rot="5400000">
            <a:off x="20453146" y="4684919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374D8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374D81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F5D87FB2-9CD5-4C01-E5E9-CD5F0FD4359A}"/>
              </a:ext>
            </a:extLst>
          </p:cNvPr>
          <p:cNvSpPr/>
          <p:nvPr/>
        </p:nvSpPr>
        <p:spPr>
          <a:xfrm rot="5400000">
            <a:off x="19315656" y="5905060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374D8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374D81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B37C15E4-C500-55AD-7A1C-DF952FBA6CF3}"/>
              </a:ext>
            </a:extLst>
          </p:cNvPr>
          <p:cNvSpPr/>
          <p:nvPr/>
        </p:nvSpPr>
        <p:spPr>
          <a:xfrm rot="5400000">
            <a:off x="18268075" y="7198361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374D81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374D81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30" name="Rectangle 7">
            <a:extLst>
              <a:ext uri="{FF2B5EF4-FFF2-40B4-BE49-F238E27FC236}">
                <a16:creationId xmlns:a16="http://schemas.microsoft.com/office/drawing/2014/main" id="{9EA5D1CD-24FB-E71E-7797-D11BD16D121C}"/>
              </a:ext>
            </a:extLst>
          </p:cNvPr>
          <p:cNvSpPr/>
          <p:nvPr/>
        </p:nvSpPr>
        <p:spPr>
          <a:xfrm>
            <a:off x="14800622" y="3717622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31" name="Rectangle 7">
            <a:extLst>
              <a:ext uri="{FF2B5EF4-FFF2-40B4-BE49-F238E27FC236}">
                <a16:creationId xmlns:a16="http://schemas.microsoft.com/office/drawing/2014/main" id="{9EC779E8-051C-B87D-61A6-6C622A3A9B57}"/>
              </a:ext>
            </a:extLst>
          </p:cNvPr>
          <p:cNvSpPr/>
          <p:nvPr/>
        </p:nvSpPr>
        <p:spPr>
          <a:xfrm>
            <a:off x="13663132" y="491913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32" name="Rectangle 7">
            <a:extLst>
              <a:ext uri="{FF2B5EF4-FFF2-40B4-BE49-F238E27FC236}">
                <a16:creationId xmlns:a16="http://schemas.microsoft.com/office/drawing/2014/main" id="{751D0D2D-0660-D74E-0844-19DFFA0B3296}"/>
              </a:ext>
            </a:extLst>
          </p:cNvPr>
          <p:cNvSpPr/>
          <p:nvPr/>
        </p:nvSpPr>
        <p:spPr>
          <a:xfrm>
            <a:off x="12615550" y="6259003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pic>
        <p:nvPicPr>
          <p:cNvPr id="11" name="Picture 10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A6F49EB0-5BD3-6298-3658-FFED1CACD3F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013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A8784-6E30-B389-C6EE-1CDFC5F48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9D570A-92AE-57F6-19D5-6E9073E0F95C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682C40C-78A2-72C9-47D2-B6067D2ED4AB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93E4801-D3EA-37D1-1705-7262B3B2DED8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29E36F6-87A3-2B64-1476-259520D9421A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CD9B6696-4643-68B0-E8DB-8514865EA806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680B634-6BB2-F8A3-BDC7-6D741C8BD1CF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088E8605-2EC4-8106-3125-DFC5BDE3B442}"/>
              </a:ext>
            </a:extLst>
          </p:cNvPr>
          <p:cNvSpPr/>
          <p:nvPr/>
        </p:nvSpPr>
        <p:spPr>
          <a:xfrm>
            <a:off x="-1006666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85E272A-E3A5-1936-6C10-1A621882FEF9}"/>
              </a:ext>
            </a:extLst>
          </p:cNvPr>
          <p:cNvSpPr/>
          <p:nvPr/>
        </p:nvSpPr>
        <p:spPr>
          <a:xfrm>
            <a:off x="20301" y="6871462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89275AF-CC83-E665-35FE-F2206BB69BA3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2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53272C2-616E-48BB-F759-39533D2FF503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مفهـــــــوم علــــــــوم التربيـــــــة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49726B-8FA1-3E9D-3E97-E9A06F491C9F}"/>
              </a:ext>
            </a:extLst>
          </p:cNvPr>
          <p:cNvSpPr/>
          <p:nvPr/>
        </p:nvSpPr>
        <p:spPr>
          <a:xfrm rot="10800000" flipV="1">
            <a:off x="622301" y="1271231"/>
            <a:ext cx="10947398" cy="4604681"/>
          </a:xfrm>
          <a:prstGeom prst="rect">
            <a:avLst/>
          </a:prstGeom>
          <a:solidFill>
            <a:srgbClr val="CBD6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857250" algn="r" rtl="1">
              <a:lnSpc>
                <a:spcPct val="200000"/>
              </a:lnSpc>
            </a:pP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العلم في مفهومه البسيط :  ادراك الشيء بحقيقته.</a:t>
            </a:r>
            <a:endParaRPr lang="ar-MA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  <a:p>
            <a:pPr indent="857250" algn="r" rtl="1">
              <a:lnSpc>
                <a:spcPct val="200000"/>
              </a:lnSpc>
            </a:pP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وعند المفكرين نلمس تعريفات مختلفة للمفهوم تبعا لاختلاف زاوية الرؤية والاتجاه :</a:t>
            </a:r>
          </a:p>
          <a:p>
            <a:pPr marL="1714500" lvl="3" indent="-34290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M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برنارد راسل : 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قدم تعريفا بسيط حيث اعتبر العلم هو ما نعلم.</a:t>
            </a:r>
          </a:p>
          <a:p>
            <a:pPr marL="1714500" lvl="3" indent="-34290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M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ألبرت اينشتاين : 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العلم هو إدراك وإعادة ترتيب للأفكار.</a:t>
            </a:r>
          </a:p>
          <a:p>
            <a:pPr marL="1714500" lvl="3" indent="-34290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M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غاستون </a:t>
            </a:r>
            <a:r>
              <a:rPr lang="ar-MA" sz="2000" dirty="0" err="1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باشلار</a:t>
            </a:r>
            <a:r>
              <a:rPr lang="ar-M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: 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العلم عبارة عن مجموعة معارف التي تبنى والتي تخضع لعملية تعديل دائمة.</a:t>
            </a:r>
          </a:p>
          <a:p>
            <a:pPr marL="1714500" lvl="3" indent="-34290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M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ابن خلدون: 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العلم نشاط إنساني يتميز بالقابلية للتغيير.</a:t>
            </a:r>
            <a:endParaRPr lang="fr-FR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C6E80C-3FF4-2167-87F1-C7D3D7356CF3}"/>
              </a:ext>
            </a:extLst>
          </p:cNvPr>
          <p:cNvSpPr/>
          <p:nvPr/>
        </p:nvSpPr>
        <p:spPr>
          <a:xfrm>
            <a:off x="222250" y="200131"/>
            <a:ext cx="2857499" cy="709579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العــــــــلـــــم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10" name="Picture 9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BA2D1827-E0C9-A139-35C4-BC6A9C7854C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049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089EC-1078-C4D3-52C7-5D1309861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4FB59C6-E951-A9CB-C4C4-A73106B4ADA1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73AF589-F6D5-F200-A436-8D897CE16B28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DFC1559-6BBE-8B6B-F8EC-5144041CC458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D1EF324-3899-CF1C-107A-FA125B109812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BCDAB45-E28A-4864-BF49-6DFBE1F3B1F1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D0409A7-2148-0D8D-9559-2D7B57278C1D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A84D9A04-4816-3AB7-FC3C-77260DA9CE90}"/>
              </a:ext>
            </a:extLst>
          </p:cNvPr>
          <p:cNvSpPr/>
          <p:nvPr/>
        </p:nvSpPr>
        <p:spPr>
          <a:xfrm>
            <a:off x="-1006666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5A23A5-2A26-39E5-3B15-BF88561FF641}"/>
              </a:ext>
            </a:extLst>
          </p:cNvPr>
          <p:cNvSpPr/>
          <p:nvPr/>
        </p:nvSpPr>
        <p:spPr>
          <a:xfrm>
            <a:off x="20301" y="6871462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29BB066-CEBE-C2F4-1EEF-BC74486A8A3B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2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64501C13-FCF2-297B-7A8F-E959F3838E71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مفهـــــــوم علــــــــوم التربيـــــــة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A66E98-ABA7-4123-0A55-BD79301953EA}"/>
              </a:ext>
            </a:extLst>
          </p:cNvPr>
          <p:cNvSpPr/>
          <p:nvPr/>
        </p:nvSpPr>
        <p:spPr>
          <a:xfrm rot="10800000" flipV="1">
            <a:off x="622301" y="1271231"/>
            <a:ext cx="10947398" cy="4604681"/>
          </a:xfrm>
          <a:prstGeom prst="rect">
            <a:avLst/>
          </a:prstGeom>
          <a:solidFill>
            <a:srgbClr val="CBD6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857250" algn="r" rtl="1">
              <a:lnSpc>
                <a:spcPct val="200000"/>
              </a:lnSpc>
            </a:pP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مفهوم التربية:  حسب تعريف اليونيسكو: عمليات الحياة الاجتماعية التي عن طريقها يتعلم الأفراد والجماعات داخل مجتمعاتهم  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,و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في معناها الواسع ت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ح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يل على كل ما من شأنه أن يساعد في تشكيل وبناء الفرد  على مختلف مستوياته العقلية والجسدية والخلقية.</a:t>
            </a:r>
            <a:endParaRPr lang="ar-MA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  <a:p>
            <a:pPr indent="857250" algn="r" rtl="1">
              <a:lnSpc>
                <a:spcPct val="200000"/>
              </a:lnSpc>
            </a:pPr>
            <a:r>
              <a:rPr lang="ar-MA" sz="2000" dirty="0" err="1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وبا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لعودة إلى مفكري التربية عبر العصور نستخلص مجموعة من التعاريف 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لهذ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 المفهوم التي يمكن القول انها تتفق على كون التربية عملية تشييد وبناء للإنسان وتأهيله بالرغم من اخ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ت</a:t>
            </a:r>
            <a:r>
              <a:rPr lang="ar-SA" sz="2000" dirty="0" err="1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لافاتها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وتباينها  تبعا للمرحلة التاريخية والظروف المختلفة التي بلورت فيها:</a:t>
            </a:r>
            <a:endParaRPr lang="ar-MA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35B679-01ED-0A08-5DFB-FDEEA509043E}"/>
              </a:ext>
            </a:extLst>
          </p:cNvPr>
          <p:cNvSpPr/>
          <p:nvPr/>
        </p:nvSpPr>
        <p:spPr>
          <a:xfrm>
            <a:off x="230716" y="206858"/>
            <a:ext cx="2857499" cy="709579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التــــربيــــــــة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10" name="Picture 9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8F5664A6-7CB0-F7AC-57CF-293DEA1590A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28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5E8A3-E190-2E82-38F7-E121AD276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C673C3-A825-7313-83D4-5235B79594D1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9034FF-D74F-E7E8-9628-E754408308D1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8283ED-B8BF-044B-D76B-2E8F0638789F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DC5E1D0-E3A6-EE85-A7AF-BFB04E23629F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583C138F-2A0F-E162-47DA-58F27CEC430B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42959E4-FED4-0784-8ACC-0B324D78F115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48C161E-A5B3-BE27-0C67-0924E7105C5B}"/>
              </a:ext>
            </a:extLst>
          </p:cNvPr>
          <p:cNvSpPr/>
          <p:nvPr/>
        </p:nvSpPr>
        <p:spPr>
          <a:xfrm>
            <a:off x="-1006666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5AC38B7-F0C7-5042-24DC-173917D491CC}"/>
              </a:ext>
            </a:extLst>
          </p:cNvPr>
          <p:cNvSpPr/>
          <p:nvPr/>
        </p:nvSpPr>
        <p:spPr>
          <a:xfrm>
            <a:off x="20301" y="6871462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487EEF69-DCA1-D9E2-1535-8BFC363C5DAA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2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50872C9-A15F-BF03-8D4A-0B42A1116624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مفهـــــــوم علــــــــوم التربيـــــــة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1E08DF-CDBD-515C-8639-28C38B14A2FA}"/>
              </a:ext>
            </a:extLst>
          </p:cNvPr>
          <p:cNvSpPr/>
          <p:nvPr/>
        </p:nvSpPr>
        <p:spPr>
          <a:xfrm rot="10800000" flipV="1">
            <a:off x="622301" y="1271231"/>
            <a:ext cx="10947398" cy="4604681"/>
          </a:xfrm>
          <a:prstGeom prst="rect">
            <a:avLst/>
          </a:prstGeom>
          <a:solidFill>
            <a:srgbClr val="CBD6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0100" lvl="1" indent="-3429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S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افلاطون: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 يبين في كتابه 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" </a:t>
            </a:r>
            <a:r>
              <a:rPr lang="ar-S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الجمهورية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"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أن الفرض من التربية تحقيق الإدماج للفرد في المجتمع 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.</a:t>
            </a:r>
          </a:p>
          <a:p>
            <a:pPr indent="857250" algn="r" rtl="1"/>
            <a:endParaRPr lang="ar-MA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  <a:p>
            <a:pPr marL="800100" lvl="1" indent="-342900" algn="r" rtl="1">
              <a:buFont typeface="Wingdings" panose="05000000000000000000" pitchFamily="2" charset="2"/>
              <a:buChar char="§"/>
            </a:pPr>
            <a:r>
              <a:rPr lang="ar-SA" sz="2000" dirty="0" err="1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فيتورينو</a:t>
            </a:r>
            <a:r>
              <a:rPr lang="ar-S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</a:t>
            </a:r>
            <a:r>
              <a:rPr lang="ar-SA" sz="2000" dirty="0" err="1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دافلتر</a:t>
            </a:r>
            <a:r>
              <a:rPr lang="ar-S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: 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يرى ان هدف التربية يكمن في تنمية الفرد من جميع نواحيها ليكون مواطنا صالحا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.</a:t>
            </a:r>
          </a:p>
          <a:p>
            <a:pPr marL="800100" lvl="1" indent="-342900" algn="r" rtl="1">
              <a:buFont typeface="Wingdings" panose="05000000000000000000" pitchFamily="2" charset="2"/>
              <a:buChar char="§"/>
            </a:pP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</a:t>
            </a:r>
            <a:r>
              <a:rPr lang="ar-S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جون جاك روسو</a:t>
            </a:r>
            <a:r>
              <a:rPr lang="ar-M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:</a:t>
            </a:r>
            <a:r>
              <a:rPr lang="ar-S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تسعى التربية في نظره الى تكوين رجال كاملين وليس مجرد اعضاء داخل المجتمع.</a:t>
            </a:r>
            <a:endParaRPr lang="ar-MA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  <a:p>
            <a:pPr marL="800100" lvl="1" indent="-342900" algn="r" rtl="1">
              <a:buFont typeface="Wingdings" panose="05000000000000000000" pitchFamily="2" charset="2"/>
              <a:buChar char="§"/>
            </a:pPr>
            <a:r>
              <a:rPr lang="ar-S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إميل دوركايم</a:t>
            </a:r>
            <a:r>
              <a:rPr lang="ar-M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:</a:t>
            </a:r>
            <a:r>
              <a:rPr lang="ar-S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هي فعل تمارسه الأجيال الراشدة على الاجيال الصغيرة والقصد منه الإدماج من اجل خدمة مجتمع الانتماء</a:t>
            </a:r>
            <a:endParaRPr lang="fr-FR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EF3B62-944F-3699-3411-EDD4051C80EF}"/>
              </a:ext>
            </a:extLst>
          </p:cNvPr>
          <p:cNvSpPr/>
          <p:nvPr/>
        </p:nvSpPr>
        <p:spPr>
          <a:xfrm>
            <a:off x="222250" y="190657"/>
            <a:ext cx="2857499" cy="709579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التــــربيــــــــة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10" name="Picture 9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BFC72B7E-376B-EE76-CA32-3B3DB11FA86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63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A551B-A7B3-4078-3B05-7FBAF5B87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FB7329-5A88-47A2-3B15-8CEF931306F5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43C7F7C-127E-085D-D627-5BB509D820B8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004BFD9-988D-C1F1-A5DC-C3FEDEB45154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F16D353-F310-E677-B3CB-487CA3471E6D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93DE1230-748C-8600-3045-C176D7C825BD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7220FF5-AA96-7B75-D5AE-00E08205FEE5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66AD7282-F670-253D-9175-81D80685468E}"/>
              </a:ext>
            </a:extLst>
          </p:cNvPr>
          <p:cNvSpPr/>
          <p:nvPr/>
        </p:nvSpPr>
        <p:spPr>
          <a:xfrm>
            <a:off x="-1006666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36925C6-4229-FE91-F5F0-A65A79840385}"/>
              </a:ext>
            </a:extLst>
          </p:cNvPr>
          <p:cNvSpPr/>
          <p:nvPr/>
        </p:nvSpPr>
        <p:spPr>
          <a:xfrm>
            <a:off x="20301" y="6871462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55BF0BDC-92C0-A569-BEBD-52F2E24C942F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2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04B8A68-01A1-B25B-5A9E-3A01475D3646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مفهـــــــوم علــــــــوم التربيـــــــة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3D4A55-BF89-7984-1D05-CFB322C39F7C}"/>
              </a:ext>
            </a:extLst>
          </p:cNvPr>
          <p:cNvSpPr/>
          <p:nvPr/>
        </p:nvSpPr>
        <p:spPr>
          <a:xfrm rot="10800000" flipV="1">
            <a:off x="622301" y="1271231"/>
            <a:ext cx="10947398" cy="4604681"/>
          </a:xfrm>
          <a:prstGeom prst="rect">
            <a:avLst/>
          </a:prstGeom>
          <a:solidFill>
            <a:srgbClr val="CBD6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250000"/>
              </a:lnSpc>
            </a:pP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يمكن تعريف علوم التربية بأنها العلم المخ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ت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ص 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ب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تطبيق أساليب وطرق التدريس الحديثة  والمختلفة.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</a:t>
            </a:r>
          </a:p>
          <a:p>
            <a:pPr algn="r" rtl="1">
              <a:lnSpc>
                <a:spcPct val="250000"/>
              </a:lnSpc>
            </a:pP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وهي أيضا مجموعة من العلوم والنظريات </a:t>
            </a:r>
            <a:r>
              <a:rPr lang="ar-MA" sz="2000" dirty="0" err="1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والبيداغوجيات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التي تهتم بتربية الطفل وتنشئته الاجتماعية، كما تهتم بوضعيته داخل المدرسة وبالكيفية التي يتلقى بها المعرفة.</a:t>
            </a:r>
            <a:endParaRPr lang="fr-FR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59F3E3-A30D-6575-9225-3A6C7C9CCF97}"/>
              </a:ext>
            </a:extLst>
          </p:cNvPr>
          <p:cNvSpPr/>
          <p:nvPr/>
        </p:nvSpPr>
        <p:spPr>
          <a:xfrm rot="5400000">
            <a:off x="11064885" y="-1834997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42C3FC0E-C20F-B484-F48D-6FAC6C76EE43}"/>
              </a:ext>
            </a:extLst>
          </p:cNvPr>
          <p:cNvSpPr/>
          <p:nvPr/>
        </p:nvSpPr>
        <p:spPr>
          <a:xfrm>
            <a:off x="5412365" y="-2716293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838C33-0325-6BDA-2D08-883FB161CCD8}"/>
              </a:ext>
            </a:extLst>
          </p:cNvPr>
          <p:cNvSpPr/>
          <p:nvPr/>
        </p:nvSpPr>
        <p:spPr>
          <a:xfrm>
            <a:off x="222250" y="190657"/>
            <a:ext cx="2857499" cy="709579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علوم التــــربيــــــــة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12" name="Picture 11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B2F63D8E-E7D7-C053-510D-A417DA056D4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214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7930D-7692-D501-E65B-9E5E1D094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481A8C-8C30-133A-56E6-7395E4CD400A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6184BA8-FBFE-B9C1-8E2B-D196C62546F7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9D81B6-68BB-C85D-5C30-6BAB676EE8EF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626BDE7-16CF-0074-3D71-E3616C16F647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718C1248-ED01-076D-3AB7-CDE40389EDD1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10C3F5D-C53A-E743-4493-42303FBD12C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3CDCACE-82CB-8EC1-9530-80AAE1D9A3DC}"/>
              </a:ext>
            </a:extLst>
          </p:cNvPr>
          <p:cNvSpPr/>
          <p:nvPr/>
        </p:nvSpPr>
        <p:spPr>
          <a:xfrm>
            <a:off x="-1023995" y="625901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A132AB-511A-9617-D943-398A5E235B0B}"/>
              </a:ext>
            </a:extLst>
          </p:cNvPr>
          <p:cNvSpPr/>
          <p:nvPr/>
        </p:nvSpPr>
        <p:spPr>
          <a:xfrm>
            <a:off x="-4" y="6921278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567524-2650-2A73-9CC4-062A44D76F8E}"/>
              </a:ext>
            </a:extLst>
          </p:cNvPr>
          <p:cNvSpPr/>
          <p:nvPr/>
        </p:nvSpPr>
        <p:spPr>
          <a:xfrm rot="10800000" flipV="1">
            <a:off x="622301" y="1271231"/>
            <a:ext cx="10947398" cy="4604681"/>
          </a:xfrm>
          <a:prstGeom prst="rect">
            <a:avLst/>
          </a:prstGeom>
          <a:solidFill>
            <a:srgbClr val="CBD6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57250" algn="r" rtl="1">
              <a:lnSpc>
                <a:spcPct val="200000"/>
              </a:lnSpc>
            </a:pP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ظهر مصطلح علوم التربية سنة 1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8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12م في اوروبا وذلك عندما نشر الباحث الفرنسي 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        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(</a:t>
            </a:r>
            <a:r>
              <a:rPr lang="ar-S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مارك انطوان </a:t>
            </a:r>
            <a:r>
              <a:rPr lang="ar-M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جوليان 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) لكتابه هذا في حديثه عن التربية والمقارنة وظهر المصطلح من جديد سنة 1879 حينما ترجم كتاب (</a:t>
            </a:r>
            <a:r>
              <a:rPr lang="ar-SA" sz="2000" b="1" dirty="0">
                <a:solidFill>
                  <a:srgbClr val="8C3C44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عل</a:t>
            </a:r>
            <a:r>
              <a:rPr lang="ar-MA" sz="2000" b="1" dirty="0">
                <a:solidFill>
                  <a:srgbClr val="8C3C44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ـــــ</a:t>
            </a:r>
            <a:r>
              <a:rPr lang="ar-SA" sz="2000" b="1" dirty="0" err="1">
                <a:solidFill>
                  <a:srgbClr val="8C3C44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وم</a:t>
            </a:r>
            <a:r>
              <a:rPr lang="ar-SA" sz="2000" b="1" dirty="0">
                <a:solidFill>
                  <a:srgbClr val="8C3C44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ال</a:t>
            </a:r>
            <a:r>
              <a:rPr lang="ar-MA" sz="2000" b="1" dirty="0">
                <a:solidFill>
                  <a:srgbClr val="8C3C44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ــــ</a:t>
            </a:r>
            <a:r>
              <a:rPr lang="ar-SA" sz="2000" b="1" dirty="0">
                <a:solidFill>
                  <a:srgbClr val="8C3C44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تربي</a:t>
            </a:r>
            <a:r>
              <a:rPr lang="ar-MA" sz="2000" b="1" dirty="0">
                <a:solidFill>
                  <a:srgbClr val="8C3C44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ــــ</a:t>
            </a:r>
            <a:r>
              <a:rPr lang="ar-SA" sz="2000" b="1" dirty="0">
                <a:solidFill>
                  <a:srgbClr val="8C3C44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ة 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) للباحث الانجليزي (</a:t>
            </a:r>
            <a:r>
              <a:rPr lang="ar-SA" sz="2000" dirty="0">
                <a:solidFill>
                  <a:srgbClr val="8C3C44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</a:t>
            </a:r>
            <a:r>
              <a:rPr lang="ar-MA" sz="2000" dirty="0">
                <a:solidFill>
                  <a:srgbClr val="8C3C44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ــــ</a:t>
            </a:r>
            <a:r>
              <a:rPr lang="ar-SA" sz="2000" dirty="0">
                <a:solidFill>
                  <a:srgbClr val="8C3C44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كسندر ب</a:t>
            </a:r>
            <a:r>
              <a:rPr lang="ar-MA" sz="2000" dirty="0">
                <a:solidFill>
                  <a:srgbClr val="8C3C44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ـــ</a:t>
            </a:r>
            <a:r>
              <a:rPr lang="ar-SA" sz="2000" dirty="0">
                <a:solidFill>
                  <a:srgbClr val="8C3C44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ان 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) الى الفرنسية .</a:t>
            </a:r>
            <a:endParaRPr lang="ar-MA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  <a:p>
            <a:pPr indent="857250" algn="r" rtl="1">
              <a:lnSpc>
                <a:spcPct val="200000"/>
              </a:lnSpc>
            </a:pPr>
            <a:endParaRPr lang="fr-FR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A48C423-7907-44C0-7C9E-BA110596B374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4BB2D39-81EF-71EE-5541-611F686C7413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B5068B2-EADA-6A62-4E59-B192F22DCFDE}"/>
              </a:ext>
            </a:extLst>
          </p:cNvPr>
          <p:cNvSpPr/>
          <p:nvPr/>
        </p:nvSpPr>
        <p:spPr>
          <a:xfrm rot="5400000">
            <a:off x="11153223" y="-2050487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2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FAC6FAE3-A1BF-96C2-165C-AC3FFB630680}"/>
              </a:ext>
            </a:extLst>
          </p:cNvPr>
          <p:cNvSpPr/>
          <p:nvPr/>
        </p:nvSpPr>
        <p:spPr>
          <a:xfrm>
            <a:off x="5412361" y="-2852832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مفهـــــــوم علــــــــوم التربيـــــــة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pic>
        <p:nvPicPr>
          <p:cNvPr id="11" name="Picture 10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D34A55D7-A39B-8A40-659F-D4C461DD4BF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49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7C22B-6790-1FA2-9E42-837074187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813E50-0FB5-F2B8-62CC-75A88EFE9850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3C7746E-1BF8-DB87-9722-21FF7A8BB8CD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C723C14-46F0-F3A0-3EB7-E1AC9AD76C62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B52BA67-389F-D187-3C71-4A91BED0A793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BA999DB4-076A-59C4-5362-86DE08AA90E2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D49B59E-F6C7-73C2-4C51-3DC0FFE49B4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DBF53FA-BD4D-D47F-4C91-63A446CF60C0}"/>
              </a:ext>
            </a:extLst>
          </p:cNvPr>
          <p:cNvSpPr/>
          <p:nvPr/>
        </p:nvSpPr>
        <p:spPr>
          <a:xfrm>
            <a:off x="-1023995" y="625901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A38E97-C811-ACBF-4FB6-F09E5F3F9855}"/>
              </a:ext>
            </a:extLst>
          </p:cNvPr>
          <p:cNvSpPr/>
          <p:nvPr/>
        </p:nvSpPr>
        <p:spPr>
          <a:xfrm>
            <a:off x="-4" y="6921278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79CCB8-903D-FD94-FEF1-276910B37CFE}"/>
              </a:ext>
            </a:extLst>
          </p:cNvPr>
          <p:cNvSpPr/>
          <p:nvPr/>
        </p:nvSpPr>
        <p:spPr>
          <a:xfrm rot="10800000" flipV="1">
            <a:off x="622301" y="1271231"/>
            <a:ext cx="10947398" cy="4604681"/>
          </a:xfrm>
          <a:prstGeom prst="rect">
            <a:avLst/>
          </a:prstGeom>
          <a:solidFill>
            <a:srgbClr val="CBD6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857250" algn="r" rtl="1">
              <a:lnSpc>
                <a:spcPct val="200000"/>
              </a:lnSpc>
            </a:pP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وفي نهاية القرن 19  حوالي 1887 نظمت كلية الاد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ب بفرنسا  دروس تكميلية خاصة في علوم التربية والبيداغوجيا بإشراف (</a:t>
            </a:r>
            <a:r>
              <a:rPr lang="ar-S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هنري ماريون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)  كأول مدرس لعلوم التربية بفرنسا سنة 1887م الذي الح على الدور الأساسي لفلسفة التربية في الحقل التعليمي 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,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واعتبر علوم التربية علما تطبيقيا يقترب من العلوم الأخلاقية والسياسة 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.</a:t>
            </a:r>
          </a:p>
          <a:p>
            <a:pPr indent="857250" algn="r" rtl="1">
              <a:lnSpc>
                <a:spcPct val="200000"/>
              </a:lnSpc>
            </a:pP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وفي سنة 1902 عين ( </a:t>
            </a:r>
            <a:r>
              <a:rPr lang="ar-S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اميل دوركايم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) بالسوربون لتقديم مقاربة </a:t>
            </a:r>
            <a:r>
              <a:rPr lang="ar-SA" sz="2000" dirty="0" err="1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سوسيولوجية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للفعل التربوي ،حيت اعتبر ان الممارسة الاجتماعية هي التي تحدد موضوع التربية وعليه فدور علم الاجتماع هو فهم طبيعة ونوعية والغايات الاجتماعية للمؤسسات التربوية .</a:t>
            </a:r>
            <a:endParaRPr lang="ar-MA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B147FE2-FD2A-2858-4169-455778989A97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5F041E0-BFAB-D461-C019-D4D32B9387FC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pic>
        <p:nvPicPr>
          <p:cNvPr id="9" name="Picture 8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A299B398-F965-2C39-26DE-8936FCA1498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3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A865B-C1F7-9450-B0A9-A48ED1863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BDC196-A8AA-E634-24C3-459BEC5EF421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D98050F-7B9E-68F4-7AB6-26D3C4C11330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D6D42C-3B60-0320-542B-BF32A59EBD0D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D1445F3-1EEC-3412-20A7-65121E1EBE08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8A1D0C65-D6DB-0675-7FE3-304A8AEDA25D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Almarai Bold" pitchFamily="2" charset="-78"/>
                <a:cs typeface="Almarai Bold" pitchFamily="2" charset="-78"/>
              </a:rPr>
              <a:t>1</a:t>
            </a:r>
            <a:r>
              <a:rPr lang="en-US" dirty="0">
                <a:latin typeface="Almarai Bold" pitchFamily="2" charset="-78"/>
                <a:cs typeface="Almarai Bold" pitchFamily="2" charset="-78"/>
              </a:rPr>
              <a:t>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6A21C33-1964-5032-9119-585DE8E8745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ADCCFC5C-F204-CBAE-09B6-1E3451236962}"/>
              </a:ext>
            </a:extLst>
          </p:cNvPr>
          <p:cNvSpPr/>
          <p:nvPr/>
        </p:nvSpPr>
        <p:spPr>
          <a:xfrm>
            <a:off x="-1023995" y="625901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CBF36E-31BF-12DD-280B-70184D205183}"/>
              </a:ext>
            </a:extLst>
          </p:cNvPr>
          <p:cNvSpPr/>
          <p:nvPr/>
        </p:nvSpPr>
        <p:spPr>
          <a:xfrm>
            <a:off x="-4" y="6921278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A95B15-443C-6AA9-A51A-B2065AF4D92F}"/>
              </a:ext>
            </a:extLst>
          </p:cNvPr>
          <p:cNvSpPr/>
          <p:nvPr/>
        </p:nvSpPr>
        <p:spPr>
          <a:xfrm rot="10800000" flipV="1">
            <a:off x="622301" y="1271231"/>
            <a:ext cx="10947398" cy="4604681"/>
          </a:xfrm>
          <a:prstGeom prst="rect">
            <a:avLst/>
          </a:prstGeom>
          <a:solidFill>
            <a:srgbClr val="CBD6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857250" algn="r" rtl="1">
              <a:lnSpc>
                <a:spcPct val="200000"/>
              </a:lnSpc>
            </a:pP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لكن بعد وفاة ( </a:t>
            </a:r>
            <a:r>
              <a:rPr lang="ar-SA" sz="2000" dirty="0" err="1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ا.دوركايم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) عرف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ت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علوم التربية تراجعا استمر الى ما بعد الحرب العالمية الثانية حيث احدثت شهادة الإجازة في شعبة ال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ب</a:t>
            </a:r>
            <a:r>
              <a:rPr lang="ar-SA" sz="2000" dirty="0" err="1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سيكوبيداغوجيا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سنة 1966-1967م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.</a:t>
            </a:r>
          </a:p>
          <a:p>
            <a:pPr indent="857250" algn="r" rtl="1">
              <a:lnSpc>
                <a:spcPct val="200000"/>
              </a:lnSpc>
            </a:pP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اما في بريطانيا سادت عبارة (</a:t>
            </a:r>
            <a:r>
              <a:rPr lang="ar-SA" sz="20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دراسة التربية 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) بدل علوم التربية بفعل الاهتمام المبكر بالبيداغوجيا من طرف الجامعات الاسكتلندية مند سنة 1872م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.</a:t>
            </a:r>
          </a:p>
          <a:p>
            <a:pPr indent="857250" algn="r" rtl="1">
              <a:lnSpc>
                <a:spcPct val="200000"/>
              </a:lnSpc>
            </a:pP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وفي المانيا استعمل مفهوم البيداغوجيا في البداية للدلالة على التكوين المستقبلي للمدرسين ،وحل محله بعد ذلك مصطلح علوم التربية خاصة بعد انشاء كراسي جامعية للبيداغوجية سنة 1912م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BBCB0DA-E5E9-1953-60B3-6744B5757B18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7F8C2B8-BCA3-CB4F-1379-94B48134F6F0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1C89F19-589C-9546-BE0B-25939407C21B}"/>
              </a:ext>
            </a:extLst>
          </p:cNvPr>
          <p:cNvSpPr/>
          <p:nvPr/>
        </p:nvSpPr>
        <p:spPr>
          <a:xfrm rot="5400000">
            <a:off x="10357003" y="-2050893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7647BECA-36EE-DDBE-003D-6FB82B30F201}"/>
              </a:ext>
            </a:extLst>
          </p:cNvPr>
          <p:cNvSpPr/>
          <p:nvPr/>
        </p:nvSpPr>
        <p:spPr>
          <a:xfrm>
            <a:off x="4704479" y="-2934179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pic>
        <p:nvPicPr>
          <p:cNvPr id="11" name="Picture 10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44D2F004-05D1-387C-1DFB-95262024750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572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6405F-A0D5-0CE1-112A-9B3EE9CAD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F08FD1-4947-D467-814B-CDED7BD5407D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AE0F59-B30F-F403-2E2F-EF6D63F43C86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574E3BA-49E9-2FDB-6204-8C7D335ABDFB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E37B0D1-83C8-855E-C2A8-754F8C1FA3FD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CDDFC7F2-17B2-650A-CED6-B1B046AB10A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CA1DA94-C04A-6DF2-2B64-C6F032E18E4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28DC20ED-5E8D-2071-3972-C716B8717AAA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8E5760-4FB5-71F6-3532-BFBD3F7CC00E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8AD9D1-97E5-62B4-14B2-54B1FFD37AE3}"/>
              </a:ext>
            </a:extLst>
          </p:cNvPr>
          <p:cNvSpPr/>
          <p:nvPr/>
        </p:nvSpPr>
        <p:spPr>
          <a:xfrm rot="10800000" flipV="1">
            <a:off x="622301" y="1271231"/>
            <a:ext cx="10947398" cy="4604681"/>
          </a:xfrm>
          <a:prstGeom prst="rect">
            <a:avLst/>
          </a:prstGeom>
          <a:solidFill>
            <a:srgbClr val="CBD6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857250" algn="r" rtl="1">
              <a:lnSpc>
                <a:spcPct val="200000"/>
              </a:lnSpc>
            </a:pP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كما سلف الذكر فإن 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علوم التربية 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تعتبر 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منظومة متكاملة من التخصصات التي تهدف إلى فهم العملية التعليمية وتحسينها. تُعنى هذه العلوم بدراسة مختلف جوانب التعليم، من النظريات التربوية وأسس التعلم إلى تطبيقاتها العملية في الميدان التعليمي.</a:t>
            </a:r>
            <a:endParaRPr lang="ar-MA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  <a:p>
            <a:pPr indent="857250" algn="r" rtl="1">
              <a:lnSpc>
                <a:spcPct val="200000"/>
              </a:lnSpc>
            </a:pP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وتشمل علوم التربية مجالات متنوعة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نذكر منها :</a:t>
            </a:r>
            <a:endParaRPr lang="fr-FR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2A031BD-AA48-EC95-750A-C0BB5DFD5CA6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4039023-56E7-C280-E615-F4AD1DCC2963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62DC109-F295-582B-B27A-19D71EAF9712}"/>
              </a:ext>
            </a:extLst>
          </p:cNvPr>
          <p:cNvSpPr/>
          <p:nvPr/>
        </p:nvSpPr>
        <p:spPr>
          <a:xfrm rot="5400000">
            <a:off x="10442588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A0DCB7F0-0C56-15CA-DDB0-876C9DFA217A}"/>
              </a:ext>
            </a:extLst>
          </p:cNvPr>
          <p:cNvSpPr/>
          <p:nvPr/>
        </p:nvSpPr>
        <p:spPr>
          <a:xfrm>
            <a:off x="4672752" y="-304498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pic>
        <p:nvPicPr>
          <p:cNvPr id="11" name="Picture 10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3FF9B8D4-CF49-FBE1-F9E4-37F067A71C1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49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FC40A-8C94-DEEF-4187-98399ADE3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5F20BF-38B2-5D1C-A840-F807173FF646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B7C4868-6517-343F-D280-27AF54297C7F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37D50B-E13E-7772-A80C-7EE03389F313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B99394E-92DD-7DE9-1B67-A0FC7A773BB9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AEDDD9E-97B6-968E-5D9B-37F2BB527A71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08229C3-1E6D-4E79-3867-1206E3103D3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CB9FE66-ACEE-7A78-FEED-5B6C63C51267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3352EA-1D5F-415F-BA7E-3AB3B8F4EAC2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B77857-456A-9898-F477-35C88112FAD8}"/>
              </a:ext>
            </a:extLst>
          </p:cNvPr>
          <p:cNvSpPr/>
          <p:nvPr/>
        </p:nvSpPr>
        <p:spPr>
          <a:xfrm rot="10800000" flipV="1">
            <a:off x="-11478503" y="1271231"/>
            <a:ext cx="10947398" cy="4604681"/>
          </a:xfrm>
          <a:prstGeom prst="rect">
            <a:avLst/>
          </a:prstGeom>
          <a:solidFill>
            <a:srgbClr val="CBD6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857250" algn="r" rtl="1">
              <a:lnSpc>
                <a:spcPct val="200000"/>
              </a:lnSpc>
            </a:pP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كما سلف الذكر فإن 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علوم التربية 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تعتبر 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منظومة متكاملة من التخصصات التي تهدف إلى فهم العملية التعليمية وتحسينها. تُعنى هذه العلوم بدراسة مختلف جوانب التعليم، من النظريات التربوية وأسس التعلم إلى تطبيقاتها العملية في الميدان التعليمي.</a:t>
            </a:r>
            <a:endParaRPr lang="ar-MA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  <a:p>
            <a:pPr indent="857250" algn="r" rtl="1">
              <a:lnSpc>
                <a:spcPct val="200000"/>
              </a:lnSpc>
            </a:pP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وتشمل علوم التربية مجالات متنوعة</a:t>
            </a:r>
            <a:r>
              <a:rPr lang="ar-M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نذكر منها :</a:t>
            </a:r>
            <a:endParaRPr lang="fr-FR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CBDF724-218B-8BFA-B451-EDDC796D7CF6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706622E-6B82-5877-510A-2854E7E20E88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EFD7C492-D2CD-9C60-4A0F-58F6220C62C0}"/>
              </a:ext>
            </a:extLst>
          </p:cNvPr>
          <p:cNvSpPr/>
          <p:nvPr/>
        </p:nvSpPr>
        <p:spPr>
          <a:xfrm rot="5400000">
            <a:off x="10442588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F6224CAE-FE56-FFBB-4B47-E87BBC390BF2}"/>
              </a:ext>
            </a:extLst>
          </p:cNvPr>
          <p:cNvSpPr/>
          <p:nvPr/>
        </p:nvSpPr>
        <p:spPr>
          <a:xfrm>
            <a:off x="4672752" y="-304498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B2FA0A1-9070-297E-67B3-F51E25038D33}"/>
              </a:ext>
            </a:extLst>
          </p:cNvPr>
          <p:cNvSpPr/>
          <p:nvPr/>
        </p:nvSpPr>
        <p:spPr>
          <a:xfrm rot="5400000">
            <a:off x="11498227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D8E8A681-4150-39FC-F791-DE75DFE40057}"/>
              </a:ext>
            </a:extLst>
          </p:cNvPr>
          <p:cNvSpPr/>
          <p:nvPr/>
        </p:nvSpPr>
        <p:spPr>
          <a:xfrm>
            <a:off x="5845703" y="-2986298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MA" sz="2400" kern="1200" dirty="0">
                <a:solidFill>
                  <a:srgbClr val="374D81"/>
                </a:solidFill>
                <a:effectLst/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3200" dirty="0">
              <a:effectLst/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CE679-AA21-B5C6-5B60-7154E938C787}"/>
              </a:ext>
            </a:extLst>
          </p:cNvPr>
          <p:cNvSpPr/>
          <p:nvPr/>
        </p:nvSpPr>
        <p:spPr>
          <a:xfrm>
            <a:off x="6828816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فلسفة التربية</a:t>
            </a:r>
            <a:endParaRPr lang="fr-FR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ACA896-1DAC-93B1-5931-D620C84D1F78}"/>
              </a:ext>
            </a:extLst>
          </p:cNvPr>
          <p:cNvSpPr/>
          <p:nvPr/>
        </p:nvSpPr>
        <p:spPr>
          <a:xfrm>
            <a:off x="6828816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فيزيولوجيا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4286C0-4B0E-0877-895E-EA8DB0E04FD6}"/>
              </a:ext>
            </a:extLst>
          </p:cNvPr>
          <p:cNvSpPr/>
          <p:nvPr/>
        </p:nvSpPr>
        <p:spPr>
          <a:xfrm>
            <a:off x="6828816" y="43561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سوسيولوجيا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FC1B3F-B19A-3F29-4BF2-30149A3AE828}"/>
              </a:ext>
            </a:extLst>
          </p:cNvPr>
          <p:cNvSpPr/>
          <p:nvPr/>
        </p:nvSpPr>
        <p:spPr>
          <a:xfrm>
            <a:off x="1634246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AA97F5-17E3-5F66-F90F-0A2074B35149}"/>
              </a:ext>
            </a:extLst>
          </p:cNvPr>
          <p:cNvSpPr/>
          <p:nvPr/>
        </p:nvSpPr>
        <p:spPr>
          <a:xfrm>
            <a:off x="1634246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سيكو-سوسيولوجيا 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pic>
        <p:nvPicPr>
          <p:cNvPr id="18" name="Picture 17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EC0C7E26-7671-A88B-C236-138D7DA4A1C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720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CC070-FAA3-A498-AC8F-56CC3AAFA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34CC06-9B59-F09E-571A-9F989C4A799A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A84968A-4ED9-5B4F-D1E2-AEF1D146D0CC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E90DE1D-4469-B40D-0D47-8E8F267685DD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A0034B5-1C62-6790-83CE-DE57B62AF08A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6C65D197-13D7-BC64-66C3-AE1AD241F876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C5DEAC1-FFE3-691F-1D00-A7B11BD27DB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C2C6E39-36D3-6204-9F4E-0174DE00BB45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FD4511-58C4-9EF3-E9BB-288C6276CAB0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D9B2A26-0F79-9C24-6A62-946848EE7DAB}"/>
              </a:ext>
            </a:extLst>
          </p:cNvPr>
          <p:cNvSpPr/>
          <p:nvPr/>
        </p:nvSpPr>
        <p:spPr>
          <a:xfrm>
            <a:off x="10371116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B1F3BC5-A761-D555-69D6-B98503153C17}"/>
              </a:ext>
            </a:extLst>
          </p:cNvPr>
          <p:cNvSpPr/>
          <p:nvPr/>
        </p:nvSpPr>
        <p:spPr>
          <a:xfrm>
            <a:off x="4318809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 rtl="1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: </a:t>
            </a:r>
            <a:r>
              <a:rPr lang="ar-MA" sz="24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فلسفة التربية  </a:t>
            </a:r>
            <a:endParaRPr lang="fr-FR" sz="2400" dirty="0">
              <a:solidFill>
                <a:srgbClr val="8C3C44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10D32DEA-B385-49A3-59D6-F4652DF2EF59}"/>
              </a:ext>
            </a:extLst>
          </p:cNvPr>
          <p:cNvSpPr/>
          <p:nvPr/>
        </p:nvSpPr>
        <p:spPr>
          <a:xfrm rot="5400000">
            <a:off x="10442588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516F7B4B-759B-FF79-9C1A-447350A0C049}"/>
              </a:ext>
            </a:extLst>
          </p:cNvPr>
          <p:cNvSpPr/>
          <p:nvPr/>
        </p:nvSpPr>
        <p:spPr>
          <a:xfrm>
            <a:off x="4672752" y="-304498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3C056D65-58AA-0CDA-A031-B8D148894367}"/>
              </a:ext>
            </a:extLst>
          </p:cNvPr>
          <p:cNvSpPr/>
          <p:nvPr/>
        </p:nvSpPr>
        <p:spPr>
          <a:xfrm rot="5400000">
            <a:off x="11498227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E4CCEC75-E96B-DC2B-9273-7C6CCD5AAA66}"/>
              </a:ext>
            </a:extLst>
          </p:cNvPr>
          <p:cNvSpPr/>
          <p:nvPr/>
        </p:nvSpPr>
        <p:spPr>
          <a:xfrm>
            <a:off x="5845703" y="-2986298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MA" sz="2400" kern="1200" dirty="0">
                <a:solidFill>
                  <a:srgbClr val="374D81"/>
                </a:solidFill>
                <a:effectLst/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3200" dirty="0">
              <a:effectLst/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6E406B-07F1-3CCA-2B64-B52E7065354F}"/>
              </a:ext>
            </a:extLst>
          </p:cNvPr>
          <p:cNvSpPr/>
          <p:nvPr/>
        </p:nvSpPr>
        <p:spPr>
          <a:xfrm>
            <a:off x="1459149" y="1205333"/>
            <a:ext cx="10110549" cy="4748579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ar-MA" sz="1800" kern="1200" dirty="0">
                <a:solidFill>
                  <a:srgbClr val="374D81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فلسفة التربية</a:t>
            </a:r>
            <a:endParaRPr lang="fr-FR" sz="2400" dirty="0">
              <a:solidFill>
                <a:srgbClr val="374D81"/>
              </a:solidFill>
              <a:effectLst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558944-670B-935B-CC76-DB8681C17D3C}"/>
              </a:ext>
            </a:extLst>
          </p:cNvPr>
          <p:cNvSpPr/>
          <p:nvPr/>
        </p:nvSpPr>
        <p:spPr>
          <a:xfrm>
            <a:off x="12625338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فيزيولوجيا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6B69FC-023F-1714-2509-6F088ECEA777}"/>
              </a:ext>
            </a:extLst>
          </p:cNvPr>
          <p:cNvSpPr/>
          <p:nvPr/>
        </p:nvSpPr>
        <p:spPr>
          <a:xfrm>
            <a:off x="12625338" y="43561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سوسيولوجيا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EB63DB-F9B4-B540-C783-71A020A292DA}"/>
              </a:ext>
            </a:extLst>
          </p:cNvPr>
          <p:cNvSpPr/>
          <p:nvPr/>
        </p:nvSpPr>
        <p:spPr>
          <a:xfrm>
            <a:off x="-4413230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C36DE4-1E14-0118-4EFA-B8753D6FD9C0}"/>
              </a:ext>
            </a:extLst>
          </p:cNvPr>
          <p:cNvSpPr/>
          <p:nvPr/>
        </p:nvSpPr>
        <p:spPr>
          <a:xfrm>
            <a:off x="-4413230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سيكو-سوسيولوجيا 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10E685-0B75-7206-2F1C-975724880053}"/>
              </a:ext>
            </a:extLst>
          </p:cNvPr>
          <p:cNvSpPr txBox="1"/>
          <p:nvPr/>
        </p:nvSpPr>
        <p:spPr>
          <a:xfrm>
            <a:off x="1926077" y="1600200"/>
            <a:ext cx="952631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تُعنى بدراسة طبيعة المعرفة والقيم وأهداف التربية.</a:t>
            </a:r>
          </a:p>
          <a:p>
            <a:pPr algn="r">
              <a:lnSpc>
                <a:spcPct val="150000"/>
              </a:lnSpc>
            </a:pPr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تبحث في الأسئلة الأساسية حول التربية، مثل:</a:t>
            </a:r>
          </a:p>
          <a:p>
            <a:pPr marL="1257300" lvl="2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</a:t>
            </a:r>
            <a:r>
              <a:rPr lang="ar-MA" sz="2400" dirty="0">
                <a:solidFill>
                  <a:schemeClr val="bg1"/>
                </a:solidFill>
                <a:latin typeface="Sultan Nahia" panose="00000500000000020004" pitchFamily="2" charset="-78"/>
                <a:cs typeface="Sultan Nahia" panose="00000500000000020004" pitchFamily="2" charset="-78"/>
              </a:rPr>
              <a:t>ما هو الهدف من التعليم؟ </a:t>
            </a:r>
          </a:p>
          <a:p>
            <a:pPr marL="1257300" lvl="2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chemeClr val="bg1"/>
                </a:solidFill>
                <a:latin typeface="Sultan Nahia" panose="00000500000000020004" pitchFamily="2" charset="-78"/>
                <a:cs typeface="Sultan Nahia" panose="00000500000000020004" pitchFamily="2" charset="-78"/>
              </a:rPr>
              <a:t>ما هي طبيعة المعرفة؟</a:t>
            </a:r>
          </a:p>
          <a:p>
            <a:pPr marL="1257300" lvl="2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chemeClr val="bg1"/>
                </a:solidFill>
                <a:latin typeface="Sultan Nahia" panose="00000500000000020004" pitchFamily="2" charset="-78"/>
                <a:cs typeface="Sultan Nahia" panose="00000500000000020004" pitchFamily="2" charset="-78"/>
              </a:rPr>
              <a:t> ما هي القيم التي يجب غرسها في التلاميذ؟</a:t>
            </a:r>
          </a:p>
          <a:p>
            <a:pPr marL="800100" lvl="1" indent="-342900" algn="r" rtl="1">
              <a:lnSpc>
                <a:spcPct val="250000"/>
              </a:lnSpc>
              <a:buSzPct val="150000"/>
              <a:buFont typeface="Snap ITC" panose="04040A07060A02020202" pitchFamily="82" charset="0"/>
              <a:buChar char="&lt;"/>
            </a:pPr>
            <a:r>
              <a:rPr lang="ar-MA" sz="2400" dirty="0">
                <a:solidFill>
                  <a:schemeClr val="bg1"/>
                </a:solidFill>
                <a:latin typeface="SketchIconsbold" panose="02000803000000000000" pitchFamily="2" charset="0"/>
                <a:ea typeface="SketchIconsbold" panose="02000803000000000000" pitchFamily="2" charset="0"/>
                <a:cs typeface="Hacen Casablanca Hd" panose="02000500000000000000" pitchFamily="2" charset="-78"/>
              </a:rPr>
              <a:t> تُساعد</a:t>
            </a:r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في تكوين رؤية شاملة للتربية وممارستها.</a:t>
            </a:r>
            <a:endParaRPr lang="fr-FR" sz="2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2BDD6B-EA2D-DB1A-408C-1A0EF8CDDED0}"/>
              </a:ext>
            </a:extLst>
          </p:cNvPr>
          <p:cNvSpPr/>
          <p:nvPr/>
        </p:nvSpPr>
        <p:spPr>
          <a:xfrm>
            <a:off x="16917460" y="1809657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2" name="Picture 1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FF7FDB17-BC83-B6FA-76AD-E3007D91A35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08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4D92E-C4BA-195F-FCEA-3731A81E7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6F05087-C6D2-3102-2453-0CA40AB0BE6A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66DE38A-92C4-EB4C-6D94-193FC9E7D912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D22E40E-B0A3-9158-6822-10632778702D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E34A412-7EA9-9D45-41FC-A72BCA718780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F66F562E-2A8C-314E-4982-9CFDE9F7349D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37445FE-2B0F-F4B7-A655-8504273F8EE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F8D358E-9D96-338E-E3CE-DE9026D7F60C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784BE8-5582-D067-F9C7-6901C4BCB457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1AD0BB2-F729-4584-0C5C-61E82F3953C9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FB652EB-5015-DA9B-3021-A39FC519EF17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F5AE3B2-F280-F8C5-34F6-8393CC3025D3}"/>
              </a:ext>
            </a:extLst>
          </p:cNvPr>
          <p:cNvSpPr/>
          <p:nvPr/>
        </p:nvSpPr>
        <p:spPr>
          <a:xfrm rot="5400000">
            <a:off x="10442588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AC0FAC4B-F89A-095C-BB67-ED4925E69993}"/>
              </a:ext>
            </a:extLst>
          </p:cNvPr>
          <p:cNvSpPr/>
          <p:nvPr/>
        </p:nvSpPr>
        <p:spPr>
          <a:xfrm>
            <a:off x="4672752" y="-304498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FA13C29C-2C20-C4A4-EBE0-B1CA916651C9}"/>
              </a:ext>
            </a:extLst>
          </p:cNvPr>
          <p:cNvSpPr/>
          <p:nvPr/>
        </p:nvSpPr>
        <p:spPr>
          <a:xfrm rot="5400000">
            <a:off x="11498227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29FF6CB7-40C2-6E0B-3C2E-005AD054C7EB}"/>
              </a:ext>
            </a:extLst>
          </p:cNvPr>
          <p:cNvSpPr/>
          <p:nvPr/>
        </p:nvSpPr>
        <p:spPr>
          <a:xfrm>
            <a:off x="5845703" y="-2986298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MA" sz="2400" kern="1200" dirty="0">
                <a:solidFill>
                  <a:srgbClr val="374D81"/>
                </a:solidFill>
                <a:effectLst/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3200" dirty="0">
              <a:effectLst/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622DE6-4D76-E27E-3A23-4722267576B6}"/>
              </a:ext>
            </a:extLst>
          </p:cNvPr>
          <p:cNvSpPr/>
          <p:nvPr/>
        </p:nvSpPr>
        <p:spPr>
          <a:xfrm>
            <a:off x="6828816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فلسفة التربية</a:t>
            </a:r>
            <a:endParaRPr lang="fr-FR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19386E-24BC-DA01-A88C-08864BE331A1}"/>
              </a:ext>
            </a:extLst>
          </p:cNvPr>
          <p:cNvSpPr/>
          <p:nvPr/>
        </p:nvSpPr>
        <p:spPr>
          <a:xfrm>
            <a:off x="6828816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فيزيولوجيا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5AADB3-CAB0-303A-3A34-ECAF5E737347}"/>
              </a:ext>
            </a:extLst>
          </p:cNvPr>
          <p:cNvSpPr/>
          <p:nvPr/>
        </p:nvSpPr>
        <p:spPr>
          <a:xfrm>
            <a:off x="6828816" y="43561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سوسيولوجيا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23FBBE-CFB7-5370-2B87-BC08C96A008B}"/>
              </a:ext>
            </a:extLst>
          </p:cNvPr>
          <p:cNvSpPr/>
          <p:nvPr/>
        </p:nvSpPr>
        <p:spPr>
          <a:xfrm>
            <a:off x="1634246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579CD1-4918-3143-4549-60E039A09224}"/>
              </a:ext>
            </a:extLst>
          </p:cNvPr>
          <p:cNvSpPr/>
          <p:nvPr/>
        </p:nvSpPr>
        <p:spPr>
          <a:xfrm>
            <a:off x="1634246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سيكو-سوسيولوجيا 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0D4E02-10DD-C762-2AC9-E69B0C1D4324}"/>
              </a:ext>
            </a:extLst>
          </p:cNvPr>
          <p:cNvSpPr/>
          <p:nvPr/>
        </p:nvSpPr>
        <p:spPr>
          <a:xfrm>
            <a:off x="10911837" y="1809657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2" name="Picture 1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509911BD-0584-8771-8892-E9DFF3A83A6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69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926E8-F44D-488B-BE5E-0EE46E81C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CEDBBC-DAD5-B290-1A63-8CE3EC82AB28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CF6FFA8-E384-B4E7-5149-5497D6CE18E1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75BA241-5E92-3243-3D33-261E414946B8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8A69C77-5929-C206-2020-C95435ACDE01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DA1474C-0DD8-FB73-FC81-E9FD78320002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51221D0-C3A9-B523-6402-B777C7086E2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39EEDBA7-59E8-C332-80FB-FFCA4F7D9B1F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4AD01F-6D0F-F94C-6E3A-38B4EF4A70FE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C409C670-2313-A394-8542-A900C9CCD253}"/>
              </a:ext>
            </a:extLst>
          </p:cNvPr>
          <p:cNvSpPr/>
          <p:nvPr/>
        </p:nvSpPr>
        <p:spPr>
          <a:xfrm rot="5400000">
            <a:off x="10442588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762AE3E7-34CB-F68A-7579-52A628DC4948}"/>
              </a:ext>
            </a:extLst>
          </p:cNvPr>
          <p:cNvSpPr/>
          <p:nvPr/>
        </p:nvSpPr>
        <p:spPr>
          <a:xfrm>
            <a:off x="4672752" y="-304498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8BF615DC-06E2-93BA-37F2-91B5E89C17F2}"/>
              </a:ext>
            </a:extLst>
          </p:cNvPr>
          <p:cNvSpPr/>
          <p:nvPr/>
        </p:nvSpPr>
        <p:spPr>
          <a:xfrm rot="5400000">
            <a:off x="11498227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D3F771CF-7B69-7C32-595A-C9FB949865CD}"/>
              </a:ext>
            </a:extLst>
          </p:cNvPr>
          <p:cNvSpPr/>
          <p:nvPr/>
        </p:nvSpPr>
        <p:spPr>
          <a:xfrm>
            <a:off x="5845703" y="-2986298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MA" sz="2400" kern="1200" dirty="0">
                <a:solidFill>
                  <a:srgbClr val="374D81"/>
                </a:solidFill>
                <a:effectLst/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3200" dirty="0">
              <a:effectLst/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F769FF-0105-951B-0889-6A18F749D847}"/>
              </a:ext>
            </a:extLst>
          </p:cNvPr>
          <p:cNvSpPr/>
          <p:nvPr/>
        </p:nvSpPr>
        <p:spPr>
          <a:xfrm>
            <a:off x="13588752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فلسفة التربية</a:t>
            </a:r>
            <a:endParaRPr lang="fr-FR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AC8B-F4C2-9385-27E8-A89F95B27844}"/>
              </a:ext>
            </a:extLst>
          </p:cNvPr>
          <p:cNvSpPr/>
          <p:nvPr/>
        </p:nvSpPr>
        <p:spPr>
          <a:xfrm>
            <a:off x="1435100" y="1137884"/>
            <a:ext cx="10134599" cy="4712867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ar-SA" sz="2400" dirty="0">
                <a:solidFill>
                  <a:srgbClr val="374D8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فيزيولوجيا التربية</a:t>
            </a:r>
            <a:endParaRPr lang="fr-FR" sz="2400" dirty="0">
              <a:solidFill>
                <a:srgbClr val="374D8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BA0B0E-F628-EC89-1FC7-758F74FDFA03}"/>
              </a:ext>
            </a:extLst>
          </p:cNvPr>
          <p:cNvSpPr/>
          <p:nvPr/>
        </p:nvSpPr>
        <p:spPr>
          <a:xfrm>
            <a:off x="13588752" y="43561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سوسيولوجيا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AF696D-DE0B-0306-2F41-F329AEECD45E}"/>
              </a:ext>
            </a:extLst>
          </p:cNvPr>
          <p:cNvSpPr/>
          <p:nvPr/>
        </p:nvSpPr>
        <p:spPr>
          <a:xfrm>
            <a:off x="-5842148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9AD93F-7C87-DEAB-2DCB-548ED5EAC540}"/>
              </a:ext>
            </a:extLst>
          </p:cNvPr>
          <p:cNvSpPr/>
          <p:nvPr/>
        </p:nvSpPr>
        <p:spPr>
          <a:xfrm>
            <a:off x="-5842148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سيكو-سوسيولوجيا 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55EA5C-9A58-88C9-0231-D4C3B1744942}"/>
              </a:ext>
            </a:extLst>
          </p:cNvPr>
          <p:cNvSpPr txBox="1"/>
          <p:nvPr/>
        </p:nvSpPr>
        <p:spPr>
          <a:xfrm>
            <a:off x="1435099" y="1007249"/>
            <a:ext cx="9839487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50000"/>
              </a:lnSpc>
            </a:pPr>
            <a:r>
              <a:rPr lang="ar-S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تُعنى بدراسة تأثير العوامل الفسيولوجية على التعلم، مثل:</a:t>
            </a:r>
            <a:endParaRPr lang="ar-MA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algn="r">
              <a:lnSpc>
                <a:spcPct val="250000"/>
              </a:lnSpc>
            </a:pPr>
            <a:r>
              <a:rPr lang="ar-S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وظائف الدماغ، والجهاز العصبي، والهرمونات.</a:t>
            </a:r>
            <a:endParaRPr lang="ar-MA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algn="r">
              <a:lnSpc>
                <a:spcPct val="250000"/>
              </a:lnSpc>
            </a:pPr>
            <a:r>
              <a:rPr lang="ar-S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تبحث في كيفية تأثير هذه العوامل على عملية التعلم، مثل:</a:t>
            </a:r>
            <a:endParaRPr lang="ar-MA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algn="r">
              <a:lnSpc>
                <a:spcPct val="250000"/>
              </a:lnSpc>
            </a:pPr>
            <a:r>
              <a:rPr lang="ar-S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الانتباه، والذاكرة، والتفكير، والدافعية.</a:t>
            </a:r>
            <a:endParaRPr lang="ar-MA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800100" lvl="1" indent="-342900" algn="r" rtl="1">
              <a:lnSpc>
                <a:spcPct val="250000"/>
              </a:lnSpc>
              <a:buSzPct val="150000"/>
              <a:buFont typeface="BEJITA Black" pitchFamily="50" charset="0"/>
              <a:buChar char="&lt;"/>
            </a:pPr>
            <a:r>
              <a:rPr lang="ar-S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تُساعد في فهم كيفية تعلم ال</a:t>
            </a:r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تلاميذ</a:t>
            </a:r>
            <a:r>
              <a:rPr lang="ar-S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بشكل أفضل وتصميم أساليب تعليمية مناسبة</a:t>
            </a:r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.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DB6D5614-3890-B298-85F8-6123902F6DC2}"/>
              </a:ext>
            </a:extLst>
          </p:cNvPr>
          <p:cNvSpPr/>
          <p:nvPr/>
        </p:nvSpPr>
        <p:spPr>
          <a:xfrm>
            <a:off x="10371116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B3C4287A-AD4A-6E26-0752-13709332E4B9}"/>
              </a:ext>
            </a:extLst>
          </p:cNvPr>
          <p:cNvSpPr/>
          <p:nvPr/>
        </p:nvSpPr>
        <p:spPr>
          <a:xfrm>
            <a:off x="4318809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 rtl="1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: </a:t>
            </a:r>
            <a:r>
              <a:rPr lang="ar-MA" sz="24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فيزيولوجيا التربية</a:t>
            </a:r>
            <a:endParaRPr lang="fr-FR" sz="2400" dirty="0">
              <a:solidFill>
                <a:srgbClr val="8C3C44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63D342-1FEA-EE2F-69B0-1DDC5FF9AF28}"/>
              </a:ext>
            </a:extLst>
          </p:cNvPr>
          <p:cNvSpPr/>
          <p:nvPr/>
        </p:nvSpPr>
        <p:spPr>
          <a:xfrm>
            <a:off x="17999890" y="1809657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C46632D-CF6B-9082-65E7-3E4F0746872F}"/>
              </a:ext>
            </a:extLst>
          </p:cNvPr>
          <p:cNvSpPr/>
          <p:nvPr/>
        </p:nvSpPr>
        <p:spPr>
          <a:xfrm>
            <a:off x="18008536" y="316338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2" name="Picture 1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436E10B7-A590-BD51-C9BD-27FA64EEF9D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7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80C90-3A61-E1EC-FF93-B098D8710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3D39EF-E281-4F8D-DC95-BA3DAA60F3CA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1ABD59-04D1-3DF8-72A2-8092165DE9CA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33A76D9-CE7F-C5C7-F21D-F4DA5F904200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36B121C-188F-2FC1-BAFD-186D2C0F6121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0AEC86A-8905-D78C-20C2-4204F107B590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6AF35CF-88E3-3D97-27DF-E939B7CFCB9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C194E6E-CB87-559A-CC14-E3E29BFA142F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5A08BD-0B17-DDD3-C6DE-525298932251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F6EE1A4-FDA0-D8BB-576B-B90F9411777F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CC396B6-91F4-75EB-C722-57C9F888ED47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750E10C0-7E90-99A0-CD71-C58208EF0782}"/>
              </a:ext>
            </a:extLst>
          </p:cNvPr>
          <p:cNvSpPr/>
          <p:nvPr/>
        </p:nvSpPr>
        <p:spPr>
          <a:xfrm rot="5400000">
            <a:off x="10442588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942FDA8D-20D2-45D1-357A-CCD4F939402C}"/>
              </a:ext>
            </a:extLst>
          </p:cNvPr>
          <p:cNvSpPr/>
          <p:nvPr/>
        </p:nvSpPr>
        <p:spPr>
          <a:xfrm>
            <a:off x="4672752" y="-304498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C5B5113B-0EF0-82D9-0EA2-58DC6A284159}"/>
              </a:ext>
            </a:extLst>
          </p:cNvPr>
          <p:cNvSpPr/>
          <p:nvPr/>
        </p:nvSpPr>
        <p:spPr>
          <a:xfrm rot="5400000">
            <a:off x="11498227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ED62988D-2CFD-766A-1BCC-208BAB550B27}"/>
              </a:ext>
            </a:extLst>
          </p:cNvPr>
          <p:cNvSpPr/>
          <p:nvPr/>
        </p:nvSpPr>
        <p:spPr>
          <a:xfrm>
            <a:off x="5845703" y="-2986298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MA" sz="2400" kern="1200" dirty="0">
                <a:solidFill>
                  <a:srgbClr val="374D81"/>
                </a:solidFill>
                <a:effectLst/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3200" dirty="0">
              <a:effectLst/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8F1021-583F-25FE-698C-BFCDF25A5087}"/>
              </a:ext>
            </a:extLst>
          </p:cNvPr>
          <p:cNvSpPr/>
          <p:nvPr/>
        </p:nvSpPr>
        <p:spPr>
          <a:xfrm>
            <a:off x="6828816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فلسفة التربية</a:t>
            </a:r>
            <a:endParaRPr lang="fr-FR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ED6F83-B2B0-3832-DD77-2AA4D585442F}"/>
              </a:ext>
            </a:extLst>
          </p:cNvPr>
          <p:cNvSpPr/>
          <p:nvPr/>
        </p:nvSpPr>
        <p:spPr>
          <a:xfrm>
            <a:off x="6828816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فيزيولوجيا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5BE019-EFE3-99CC-2AE2-7CCA914588CE}"/>
              </a:ext>
            </a:extLst>
          </p:cNvPr>
          <p:cNvSpPr/>
          <p:nvPr/>
        </p:nvSpPr>
        <p:spPr>
          <a:xfrm>
            <a:off x="6828816" y="43561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سوسيولوجيا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E67621-93F4-521E-4FD2-3B905F737570}"/>
              </a:ext>
            </a:extLst>
          </p:cNvPr>
          <p:cNvSpPr/>
          <p:nvPr/>
        </p:nvSpPr>
        <p:spPr>
          <a:xfrm>
            <a:off x="1634246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131986-6FD0-1DDC-2DF1-3FD1FD4CCAAF}"/>
              </a:ext>
            </a:extLst>
          </p:cNvPr>
          <p:cNvSpPr/>
          <p:nvPr/>
        </p:nvSpPr>
        <p:spPr>
          <a:xfrm>
            <a:off x="1634246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سيكو-سوسيولوجيا 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30F378-8513-649D-6DBC-AA648C60BAA3}"/>
              </a:ext>
            </a:extLst>
          </p:cNvPr>
          <p:cNvSpPr/>
          <p:nvPr/>
        </p:nvSpPr>
        <p:spPr>
          <a:xfrm>
            <a:off x="10911837" y="1809657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70B2DC-6E6A-CF6E-A3DC-9B977BCA2E51}"/>
              </a:ext>
            </a:extLst>
          </p:cNvPr>
          <p:cNvSpPr/>
          <p:nvPr/>
        </p:nvSpPr>
        <p:spPr>
          <a:xfrm>
            <a:off x="10911837" y="316338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2" name="Picture 1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967687D2-3731-8E04-8D1D-03A409573D0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016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427A6-6564-F724-B496-1B06F9694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C1DFE0C-E9AC-BD13-6868-E4A32C35C754}"/>
              </a:ext>
            </a:extLst>
          </p:cNvPr>
          <p:cNvSpPr>
            <a:spLocks/>
          </p:cNvSpPr>
          <p:nvPr/>
        </p:nvSpPr>
        <p:spPr>
          <a:xfrm>
            <a:off x="0" y="-3810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FFF0384-62C9-8DC0-E1ED-0AAE00E9DCF7}"/>
              </a:ext>
            </a:extLst>
          </p:cNvPr>
          <p:cNvGrpSpPr>
            <a:grpSpLocks/>
          </p:cNvGrpSpPr>
          <p:nvPr/>
        </p:nvGrpSpPr>
        <p:grpSpPr>
          <a:xfrm>
            <a:off x="0" y="62209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1B8C93B-3064-114D-A67A-38BC6DDD1558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C6FB7D7-414E-863A-CA07-3E9F56F56337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70159DB-EE33-9029-EF16-324ADD943DAB}"/>
              </a:ext>
            </a:extLst>
          </p:cNvPr>
          <p:cNvSpPr/>
          <p:nvPr/>
        </p:nvSpPr>
        <p:spPr>
          <a:xfrm>
            <a:off x="1" y="62209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E0B3731-1116-2C28-F36E-1F8D15625B6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1414BED2-36EB-99A1-0D66-F7BB3D2C2999}"/>
              </a:ext>
            </a:extLst>
          </p:cNvPr>
          <p:cNvSpPr/>
          <p:nvPr/>
        </p:nvSpPr>
        <p:spPr>
          <a:xfrm>
            <a:off x="-1024288" y="62209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16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D3F0E3-51DF-DFCE-5F8C-190288BD4516}"/>
              </a:ext>
            </a:extLst>
          </p:cNvPr>
          <p:cNvSpPr/>
          <p:nvPr/>
        </p:nvSpPr>
        <p:spPr>
          <a:xfrm>
            <a:off x="0" y="687228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43F52B7A-B4E1-A009-AAAA-1425C39688D9}"/>
              </a:ext>
            </a:extLst>
          </p:cNvPr>
          <p:cNvSpPr/>
          <p:nvPr/>
        </p:nvSpPr>
        <p:spPr>
          <a:xfrm rot="5400000">
            <a:off x="10442588" y="-21781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14FD4A3C-4DA4-0D28-CCF9-4E91013811B4}"/>
              </a:ext>
            </a:extLst>
          </p:cNvPr>
          <p:cNvSpPr/>
          <p:nvPr/>
        </p:nvSpPr>
        <p:spPr>
          <a:xfrm>
            <a:off x="4672752" y="-308308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C4BB7580-33C7-2050-336E-A41F1D497401}"/>
              </a:ext>
            </a:extLst>
          </p:cNvPr>
          <p:cNvSpPr/>
          <p:nvPr/>
        </p:nvSpPr>
        <p:spPr>
          <a:xfrm rot="5400000">
            <a:off x="11498227" y="-21781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B0D84C2-3CCE-241F-5694-7E000D9628E5}"/>
              </a:ext>
            </a:extLst>
          </p:cNvPr>
          <p:cNvSpPr/>
          <p:nvPr/>
        </p:nvSpPr>
        <p:spPr>
          <a:xfrm>
            <a:off x="5845703" y="-3024398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MA" sz="2400" kern="1200" dirty="0">
                <a:solidFill>
                  <a:srgbClr val="374D81"/>
                </a:solidFill>
                <a:effectLst/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3200" dirty="0">
              <a:effectLst/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F345A9-E56A-377D-9F12-8282786E0F93}"/>
              </a:ext>
            </a:extLst>
          </p:cNvPr>
          <p:cNvSpPr/>
          <p:nvPr/>
        </p:nvSpPr>
        <p:spPr>
          <a:xfrm>
            <a:off x="13699662" y="15621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فلسفة التربية</a:t>
            </a:r>
            <a:endParaRPr lang="fr-FR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A9FC5-D0F5-F8F3-D80E-5D807501B39B}"/>
              </a:ext>
            </a:extLst>
          </p:cNvPr>
          <p:cNvSpPr/>
          <p:nvPr/>
        </p:nvSpPr>
        <p:spPr>
          <a:xfrm>
            <a:off x="13699662" y="29400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فيزيولوجيا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BBDAE1-42B9-D4C4-5ACE-ED0A2426E0BB}"/>
              </a:ext>
            </a:extLst>
          </p:cNvPr>
          <p:cNvSpPr/>
          <p:nvPr/>
        </p:nvSpPr>
        <p:spPr>
          <a:xfrm>
            <a:off x="1337898" y="1351194"/>
            <a:ext cx="10227567" cy="4465405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SA" sz="1800" kern="1200" dirty="0">
                <a:solidFill>
                  <a:srgbClr val="374D81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سوسيولوجيا التربية</a:t>
            </a:r>
            <a:endParaRPr lang="fr-FR" sz="2400" dirty="0">
              <a:solidFill>
                <a:srgbClr val="374D81"/>
              </a:solidFill>
              <a:effectLst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EB63E0-8FD6-DA19-C3AB-7E681C7D39FF}"/>
              </a:ext>
            </a:extLst>
          </p:cNvPr>
          <p:cNvSpPr/>
          <p:nvPr/>
        </p:nvSpPr>
        <p:spPr>
          <a:xfrm>
            <a:off x="-4906413" y="15621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B7BDF5-2F12-F0FB-AE0E-216EC0CE8E84}"/>
              </a:ext>
            </a:extLst>
          </p:cNvPr>
          <p:cNvSpPr/>
          <p:nvPr/>
        </p:nvSpPr>
        <p:spPr>
          <a:xfrm>
            <a:off x="-4906413" y="29400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سيكو-سوسيولوجيا 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C8355B-B6C0-E53F-7D6A-66BB10F437FD}"/>
              </a:ext>
            </a:extLst>
          </p:cNvPr>
          <p:cNvSpPr txBox="1"/>
          <p:nvPr/>
        </p:nvSpPr>
        <p:spPr>
          <a:xfrm>
            <a:off x="1632360" y="1562100"/>
            <a:ext cx="9791693" cy="38779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algn="r" rtl="0" eaLnBrk="1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تُعنى بدراسة تأثير المجتمع على التعليم، ودور التعليم في المجتمع.</a:t>
            </a:r>
            <a:endParaRPr lang="fr-FR" sz="3200" dirty="0">
              <a:effectLst/>
            </a:endParaRPr>
          </a:p>
          <a:p>
            <a:pPr marL="0" algn="r" rtl="0" eaLnBrk="1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تبحث في كيفية تأثير العوامل الاجتماعية على عملية التعلم، مثل: </a:t>
            </a:r>
            <a:endParaRPr lang="fr-FR" sz="3200" dirty="0">
              <a:effectLst/>
            </a:endParaRPr>
          </a:p>
          <a:p>
            <a:pPr marL="0" algn="r" rtl="0" eaLnBrk="1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الطبقة الاجتماعية، والعرق، والدين، والثقافة.</a:t>
            </a:r>
            <a:endParaRPr lang="fr-FR" sz="3200" dirty="0">
              <a:effectLst/>
            </a:endParaRPr>
          </a:p>
          <a:p>
            <a:pPr marL="804672" indent="-347472" algn="r" rtl="1" eaLnBrk="1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50000"/>
              <a:buFont typeface="BEJITA Black" pitchFamily="50" charset="0"/>
              <a:buChar char="&lt;"/>
            </a:pPr>
            <a:r>
              <a:rPr lang="ar-S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تُساعد في فهم كيفية تأثير المجتمع على فرص التعليم وتصميم برامج تعليمية تتناسب مع احتياجات المجتمع</a:t>
            </a:r>
            <a:r>
              <a:rPr lang="ar-M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.</a:t>
            </a:r>
            <a:endParaRPr lang="fr-FR" sz="3200" dirty="0">
              <a:effectLst/>
            </a:endParaRP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4C373B4C-58BE-906A-2B5B-1AFB401544AD}"/>
              </a:ext>
            </a:extLst>
          </p:cNvPr>
          <p:cNvSpPr/>
          <p:nvPr/>
        </p:nvSpPr>
        <p:spPr>
          <a:xfrm>
            <a:off x="10371116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118BEA3E-DECC-CEB2-AAEA-11592A7E4FD7}"/>
              </a:ext>
            </a:extLst>
          </p:cNvPr>
          <p:cNvSpPr/>
          <p:nvPr/>
        </p:nvSpPr>
        <p:spPr>
          <a:xfrm>
            <a:off x="4318809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 rtl="1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: </a:t>
            </a:r>
            <a:r>
              <a:rPr lang="ar-MA" sz="24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سوسيولوجيا التربية</a:t>
            </a:r>
            <a:endParaRPr lang="fr-FR" sz="2400" dirty="0">
              <a:solidFill>
                <a:srgbClr val="8C3C44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2111A1-39AD-2798-C803-E623846F17A7}"/>
              </a:ext>
            </a:extLst>
          </p:cNvPr>
          <p:cNvSpPr/>
          <p:nvPr/>
        </p:nvSpPr>
        <p:spPr>
          <a:xfrm>
            <a:off x="17933951" y="1809657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052E2B-689B-286F-DF7A-48218311D3D4}"/>
              </a:ext>
            </a:extLst>
          </p:cNvPr>
          <p:cNvSpPr/>
          <p:nvPr/>
        </p:nvSpPr>
        <p:spPr>
          <a:xfrm>
            <a:off x="17933951" y="316338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76D84CF-25B9-8A9A-26A4-B52723AB53CA}"/>
              </a:ext>
            </a:extLst>
          </p:cNvPr>
          <p:cNvSpPr/>
          <p:nvPr/>
        </p:nvSpPr>
        <p:spPr>
          <a:xfrm>
            <a:off x="17933951" y="456777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2" name="Picture 1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B0AFCD72-573E-9D1E-D9F7-107C85A5FCA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77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49A98-6DBF-1D69-4FED-80EEF84E3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6D0D46-5298-3BEB-7C52-33FA7D7A253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8916B09-224F-214F-944D-589EF686E773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4EA2756-1EA0-32CC-618D-E1DD6DD85CCD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9C20F53-E8C7-FA1A-22B7-F0498263EC8D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73959127-5B15-E49F-C8FE-8D08B0D983BD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360AB54-37F5-4406-BEE4-57FA3AF5AFA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52EF15D-34C7-C55A-F548-2E12C7DF7271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17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AFE1FA-36A4-F38E-8AE7-18B38F4A06FD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F82E835-60E5-78AC-A326-39335FA5970F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1E86BF1-18D0-7901-1A91-ACCDB64C9BAE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C1BBB24C-C5E9-57EA-0FD0-6081EEAA70D1}"/>
              </a:ext>
            </a:extLst>
          </p:cNvPr>
          <p:cNvSpPr/>
          <p:nvPr/>
        </p:nvSpPr>
        <p:spPr>
          <a:xfrm rot="5400000">
            <a:off x="10442588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B626609D-5F3B-6CF7-F57A-D442E7EF6C5D}"/>
              </a:ext>
            </a:extLst>
          </p:cNvPr>
          <p:cNvSpPr/>
          <p:nvPr/>
        </p:nvSpPr>
        <p:spPr>
          <a:xfrm>
            <a:off x="4672752" y="-304498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BA80EAC2-7A6F-CF5C-519D-AD7E95D56E53}"/>
              </a:ext>
            </a:extLst>
          </p:cNvPr>
          <p:cNvSpPr/>
          <p:nvPr/>
        </p:nvSpPr>
        <p:spPr>
          <a:xfrm rot="5400000">
            <a:off x="11498227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22EAD4A3-57FF-0714-8969-8A37784DFF4A}"/>
              </a:ext>
            </a:extLst>
          </p:cNvPr>
          <p:cNvSpPr/>
          <p:nvPr/>
        </p:nvSpPr>
        <p:spPr>
          <a:xfrm>
            <a:off x="5845703" y="-2986298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MA" sz="2400" kern="1200" dirty="0">
                <a:solidFill>
                  <a:srgbClr val="374D81"/>
                </a:solidFill>
                <a:effectLst/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3200" dirty="0">
              <a:effectLst/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0153C4-7D0A-7DFF-8216-AB9FD5F53F40}"/>
              </a:ext>
            </a:extLst>
          </p:cNvPr>
          <p:cNvSpPr/>
          <p:nvPr/>
        </p:nvSpPr>
        <p:spPr>
          <a:xfrm>
            <a:off x="6828816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فلسفة التربية</a:t>
            </a:r>
            <a:endParaRPr lang="fr-FR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316AE0-DD2A-18FC-4F37-BFFF026371D4}"/>
              </a:ext>
            </a:extLst>
          </p:cNvPr>
          <p:cNvSpPr/>
          <p:nvPr/>
        </p:nvSpPr>
        <p:spPr>
          <a:xfrm>
            <a:off x="6828816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فيزيولوجيا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DF2AF7-04E4-A682-B3D3-26DB07006A0B}"/>
              </a:ext>
            </a:extLst>
          </p:cNvPr>
          <p:cNvSpPr/>
          <p:nvPr/>
        </p:nvSpPr>
        <p:spPr>
          <a:xfrm>
            <a:off x="6828816" y="43561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سوسيولوجيا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44EEDC-C05F-C9BF-CD99-CE3918226CB8}"/>
              </a:ext>
            </a:extLst>
          </p:cNvPr>
          <p:cNvSpPr/>
          <p:nvPr/>
        </p:nvSpPr>
        <p:spPr>
          <a:xfrm>
            <a:off x="1634246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4074F2-C89F-8D1A-A54C-A828AA389AA6}"/>
              </a:ext>
            </a:extLst>
          </p:cNvPr>
          <p:cNvSpPr/>
          <p:nvPr/>
        </p:nvSpPr>
        <p:spPr>
          <a:xfrm>
            <a:off x="1634246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سيكو-سوسيولوجيا 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F69C41-181D-1907-9E5B-AFCFFC2A8A9C}"/>
              </a:ext>
            </a:extLst>
          </p:cNvPr>
          <p:cNvSpPr/>
          <p:nvPr/>
        </p:nvSpPr>
        <p:spPr>
          <a:xfrm>
            <a:off x="10911837" y="1809657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F7ECC5-F6FB-8A82-0D2F-BDBE94EC2153}"/>
              </a:ext>
            </a:extLst>
          </p:cNvPr>
          <p:cNvSpPr/>
          <p:nvPr/>
        </p:nvSpPr>
        <p:spPr>
          <a:xfrm>
            <a:off x="10911837" y="316338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AC5CB5-4D8B-C595-ECE7-B6E361990DBA}"/>
              </a:ext>
            </a:extLst>
          </p:cNvPr>
          <p:cNvSpPr/>
          <p:nvPr/>
        </p:nvSpPr>
        <p:spPr>
          <a:xfrm>
            <a:off x="10911837" y="456777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2" name="Picture 1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54FB4FC5-B815-DEA3-761F-7F22917CABF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81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7EB77-629E-CB59-D32A-69951E9D0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AE2E3D-07B6-E200-AB4A-4804965269B3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D96CA44-314C-4B3F-14AC-7F15825CC2FB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C1BA85B-E83D-5DBE-3EB6-EF76413BEC55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D5F96F4-6CA8-FD9F-7E4D-385F889E2351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082FAC59-A459-A77B-4C07-E4A637D12C3B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359AC96-488F-24FA-94AD-57305E848B9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0D09D21-BD92-C48E-888E-02A17948A20C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18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87337D-8B79-9FD6-668F-DA09A0514AB2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358CFF3D-15CC-35C9-C444-4ADFBC708A7E}"/>
              </a:ext>
            </a:extLst>
          </p:cNvPr>
          <p:cNvSpPr/>
          <p:nvPr/>
        </p:nvSpPr>
        <p:spPr>
          <a:xfrm rot="5400000">
            <a:off x="10442588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081F871D-700F-4667-CDC3-583850FB54B6}"/>
              </a:ext>
            </a:extLst>
          </p:cNvPr>
          <p:cNvSpPr/>
          <p:nvPr/>
        </p:nvSpPr>
        <p:spPr>
          <a:xfrm>
            <a:off x="4672752" y="-304498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858DCF25-4C51-41E6-154F-6865FB1543B2}"/>
              </a:ext>
            </a:extLst>
          </p:cNvPr>
          <p:cNvSpPr/>
          <p:nvPr/>
        </p:nvSpPr>
        <p:spPr>
          <a:xfrm rot="5400000">
            <a:off x="11498227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5DCE4A32-08C0-9776-33F6-D40AA11F1B32}"/>
              </a:ext>
            </a:extLst>
          </p:cNvPr>
          <p:cNvSpPr/>
          <p:nvPr/>
        </p:nvSpPr>
        <p:spPr>
          <a:xfrm>
            <a:off x="5845703" y="-2986298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MA" sz="2400" kern="1200" dirty="0">
                <a:solidFill>
                  <a:srgbClr val="374D81"/>
                </a:solidFill>
                <a:effectLst/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3200" dirty="0">
              <a:effectLst/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38C6C6-3CF0-A248-CC00-507A16930F3B}"/>
              </a:ext>
            </a:extLst>
          </p:cNvPr>
          <p:cNvSpPr/>
          <p:nvPr/>
        </p:nvSpPr>
        <p:spPr>
          <a:xfrm>
            <a:off x="13826246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فلسفة التربية</a:t>
            </a:r>
            <a:endParaRPr lang="fr-FR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872CC4-12A4-14F1-297C-638C7614EC52}"/>
              </a:ext>
            </a:extLst>
          </p:cNvPr>
          <p:cNvSpPr/>
          <p:nvPr/>
        </p:nvSpPr>
        <p:spPr>
          <a:xfrm>
            <a:off x="13826246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فيزيولوجيا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9E911-4489-23FA-AC54-31A698354DC6}"/>
              </a:ext>
            </a:extLst>
          </p:cNvPr>
          <p:cNvSpPr/>
          <p:nvPr/>
        </p:nvSpPr>
        <p:spPr>
          <a:xfrm>
            <a:off x="13826246" y="43561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سوسيولوجيا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143D98-6459-79AC-11EB-9657D37C8181}"/>
              </a:ext>
            </a:extLst>
          </p:cNvPr>
          <p:cNvSpPr/>
          <p:nvPr/>
        </p:nvSpPr>
        <p:spPr>
          <a:xfrm>
            <a:off x="661482" y="1205333"/>
            <a:ext cx="10908218" cy="4748579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ar-SA" sz="1800" kern="1200" dirty="0">
                <a:solidFill>
                  <a:srgbClr val="374D81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سيكولوجيا التربية</a:t>
            </a:r>
            <a:endParaRPr lang="fr-FR" sz="2400" dirty="0">
              <a:solidFill>
                <a:srgbClr val="374D81"/>
              </a:solidFill>
              <a:effectLst/>
            </a:endParaRPr>
          </a:p>
          <a:p>
            <a:pPr algn="ctr">
              <a:lnSpc>
                <a:spcPct val="250000"/>
              </a:lnSpc>
            </a:pPr>
            <a:endParaRPr lang="fr-FR" sz="2400" dirty="0">
              <a:solidFill>
                <a:srgbClr val="374D8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43D9F6-E336-82C1-8241-A4B9FD8A11A2}"/>
              </a:ext>
            </a:extLst>
          </p:cNvPr>
          <p:cNvSpPr/>
          <p:nvPr/>
        </p:nvSpPr>
        <p:spPr>
          <a:xfrm>
            <a:off x="-5842148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سيكو-سوسيولوجيا 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556907-87AA-2839-551C-50EE4716E7D9}"/>
              </a:ext>
            </a:extLst>
          </p:cNvPr>
          <p:cNvSpPr txBox="1"/>
          <p:nvPr/>
        </p:nvSpPr>
        <p:spPr>
          <a:xfrm>
            <a:off x="657722" y="1396584"/>
            <a:ext cx="1059926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rtl="0" eaLnBrk="1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تُعنى بدراسة العمليات النفسية التي تؤثر على التعلم، مثل:</a:t>
            </a:r>
            <a:endParaRPr lang="fr-FR" sz="3200" dirty="0">
              <a:effectLst/>
            </a:endParaRPr>
          </a:p>
          <a:p>
            <a:pPr marL="0" algn="r" rtl="0" eaLnBrk="1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 الذاكرة، والتفكير، والدافعية، والذكاء.</a:t>
            </a:r>
            <a:endParaRPr lang="fr-FR" sz="3200" dirty="0">
              <a:effectLst/>
            </a:endParaRPr>
          </a:p>
          <a:p>
            <a:pPr marL="0" algn="r" rtl="0" eaLnBrk="1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تبحث في كيفية تأثير هذه العمليات على عملية التعلم، مثل: </a:t>
            </a:r>
            <a:endParaRPr lang="fr-FR" sz="3200" dirty="0">
              <a:effectLst/>
            </a:endParaRPr>
          </a:p>
          <a:p>
            <a:pPr marL="0" algn="r" rtl="0" eaLnBrk="1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ar-S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كيفية تعلم ال</a:t>
            </a:r>
            <a:r>
              <a:rPr lang="ar-M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تلاميذ</a:t>
            </a:r>
            <a:r>
              <a:rPr lang="ar-S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، وكيفية تحفيزهم، وكيفية تقييم تعلمهم.</a:t>
            </a:r>
            <a:endParaRPr lang="fr-FR" sz="3200" dirty="0">
              <a:effectLst/>
            </a:endParaRPr>
          </a:p>
          <a:p>
            <a:pPr marL="804672" indent="-347472" algn="r" rtl="1" eaLnBrk="1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50000"/>
              <a:buFont typeface="BEJITA Black" pitchFamily="50" charset="0"/>
              <a:buChar char="&lt;"/>
            </a:pPr>
            <a:r>
              <a:rPr lang="ar-S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تُساعد في تطوير أساليب تعليمية فعالة تلبي احتياجات ا</a:t>
            </a:r>
            <a:r>
              <a:rPr lang="ar-M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لتلاميذ</a:t>
            </a:r>
            <a:r>
              <a:rPr lang="ar-S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 الفردية</a:t>
            </a:r>
            <a:r>
              <a:rPr lang="ar-MA" sz="2400" kern="1200" dirty="0">
                <a:solidFill>
                  <a:srgbClr val="FFFFFF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.</a:t>
            </a:r>
            <a:endParaRPr lang="fr-FR" sz="3200" dirty="0">
              <a:effectLst/>
            </a:endParaRP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CA189EA3-7479-6C25-72B9-881282D22BEB}"/>
              </a:ext>
            </a:extLst>
          </p:cNvPr>
          <p:cNvSpPr/>
          <p:nvPr/>
        </p:nvSpPr>
        <p:spPr>
          <a:xfrm>
            <a:off x="10371116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7194C25A-DF8D-BE60-5111-B874A99B00E6}"/>
              </a:ext>
            </a:extLst>
          </p:cNvPr>
          <p:cNvSpPr/>
          <p:nvPr/>
        </p:nvSpPr>
        <p:spPr>
          <a:xfrm>
            <a:off x="4318809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 rtl="1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: </a:t>
            </a:r>
            <a:r>
              <a:rPr lang="ar-MA" sz="24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سيكولوجيا التربية</a:t>
            </a:r>
            <a:endParaRPr lang="fr-FR" sz="2400" dirty="0">
              <a:solidFill>
                <a:srgbClr val="8C3C44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086B28-1BD1-2DCF-30FF-CE71F9A654D6}"/>
              </a:ext>
            </a:extLst>
          </p:cNvPr>
          <p:cNvSpPr/>
          <p:nvPr/>
        </p:nvSpPr>
        <p:spPr>
          <a:xfrm>
            <a:off x="17975486" y="1809657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DA74CBC-5436-D4EB-AA35-7E3BF4631B94}"/>
              </a:ext>
            </a:extLst>
          </p:cNvPr>
          <p:cNvSpPr/>
          <p:nvPr/>
        </p:nvSpPr>
        <p:spPr>
          <a:xfrm>
            <a:off x="18000947" y="316338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58A1A7-4C6E-93A9-746D-10824DD1BEBA}"/>
              </a:ext>
            </a:extLst>
          </p:cNvPr>
          <p:cNvSpPr/>
          <p:nvPr/>
        </p:nvSpPr>
        <p:spPr>
          <a:xfrm>
            <a:off x="18000947" y="456777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DE2D4A-D128-E9D7-082E-FA35F01AE2DD}"/>
              </a:ext>
            </a:extLst>
          </p:cNvPr>
          <p:cNvSpPr/>
          <p:nvPr/>
        </p:nvSpPr>
        <p:spPr>
          <a:xfrm>
            <a:off x="-1783697" y="316338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83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FAED2-7185-EEE6-BD47-CA0CC9C2E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ED534C-6E48-05EC-E156-72D034AFA0F6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2780714-F8B2-AAD7-A67A-1CDEAF712E19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25B23D9-9F8A-6E72-F628-3A914C83FFD6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411C165-B0A6-AFAA-494E-A623D58B49B3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5AC91C8-14A1-3C0F-523F-3BFA64BAB4FC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1538735-0FEF-3897-3490-C08049D3EA7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00993FB3-2531-3BF8-FA13-B20BB127BEEF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19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45F877-255D-9489-FEB1-A9994A29E8B2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4644A90-CD87-822D-21FC-49C7C32C181A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FDB4607-B75E-7AA5-48A7-6C2CF478E536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100EE7CF-E3CF-E35D-1C5C-CDDE61827C8C}"/>
              </a:ext>
            </a:extLst>
          </p:cNvPr>
          <p:cNvSpPr/>
          <p:nvPr/>
        </p:nvSpPr>
        <p:spPr>
          <a:xfrm rot="5400000">
            <a:off x="10442588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2538E0CB-1898-DF30-27B7-1CCF7CC6608B}"/>
              </a:ext>
            </a:extLst>
          </p:cNvPr>
          <p:cNvSpPr/>
          <p:nvPr/>
        </p:nvSpPr>
        <p:spPr>
          <a:xfrm>
            <a:off x="4672752" y="-304498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FFA0A78-F3B7-B4A5-FFC9-4682E094850F}"/>
              </a:ext>
            </a:extLst>
          </p:cNvPr>
          <p:cNvSpPr/>
          <p:nvPr/>
        </p:nvSpPr>
        <p:spPr>
          <a:xfrm rot="5400000">
            <a:off x="11498227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095F20EC-9EDD-6563-CA52-63A06D65590D}"/>
              </a:ext>
            </a:extLst>
          </p:cNvPr>
          <p:cNvSpPr/>
          <p:nvPr/>
        </p:nvSpPr>
        <p:spPr>
          <a:xfrm>
            <a:off x="5845703" y="-2986298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MA" sz="2400" kern="1200" dirty="0">
                <a:solidFill>
                  <a:srgbClr val="374D81"/>
                </a:solidFill>
                <a:effectLst/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3200" dirty="0">
              <a:effectLst/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18A512-5C07-5FAF-FF36-7590103C2265}"/>
              </a:ext>
            </a:extLst>
          </p:cNvPr>
          <p:cNvSpPr/>
          <p:nvPr/>
        </p:nvSpPr>
        <p:spPr>
          <a:xfrm>
            <a:off x="6828816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فلسفة التربية</a:t>
            </a:r>
            <a:endParaRPr lang="fr-FR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BD19AE-31B8-275F-0552-A51F0F3E2DB8}"/>
              </a:ext>
            </a:extLst>
          </p:cNvPr>
          <p:cNvSpPr/>
          <p:nvPr/>
        </p:nvSpPr>
        <p:spPr>
          <a:xfrm>
            <a:off x="6828816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فيزيولوجيا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485AD8-C9C4-CDA2-4644-EC177722DA63}"/>
              </a:ext>
            </a:extLst>
          </p:cNvPr>
          <p:cNvSpPr/>
          <p:nvPr/>
        </p:nvSpPr>
        <p:spPr>
          <a:xfrm>
            <a:off x="6828816" y="43561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سوسيولوجيا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ED4B6A-FCD1-F609-5877-1CAE2473E517}"/>
              </a:ext>
            </a:extLst>
          </p:cNvPr>
          <p:cNvSpPr/>
          <p:nvPr/>
        </p:nvSpPr>
        <p:spPr>
          <a:xfrm>
            <a:off x="1634246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CEEC1D-1F49-6A59-4762-BF71E970BF92}"/>
              </a:ext>
            </a:extLst>
          </p:cNvPr>
          <p:cNvSpPr/>
          <p:nvPr/>
        </p:nvSpPr>
        <p:spPr>
          <a:xfrm>
            <a:off x="1634246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سيكو-سوسيولوجيا 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EE3FB9-5C9A-B536-9E30-283B2D4EB342}"/>
              </a:ext>
            </a:extLst>
          </p:cNvPr>
          <p:cNvSpPr/>
          <p:nvPr/>
        </p:nvSpPr>
        <p:spPr>
          <a:xfrm>
            <a:off x="10911837" y="1809657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4B0436-45B5-4D0A-EE7D-0A4042352496}"/>
              </a:ext>
            </a:extLst>
          </p:cNvPr>
          <p:cNvSpPr/>
          <p:nvPr/>
        </p:nvSpPr>
        <p:spPr>
          <a:xfrm>
            <a:off x="10911837" y="316338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4984CC-C8A2-313B-B3C1-9049FF59CD75}"/>
              </a:ext>
            </a:extLst>
          </p:cNvPr>
          <p:cNvSpPr/>
          <p:nvPr/>
        </p:nvSpPr>
        <p:spPr>
          <a:xfrm>
            <a:off x="10911837" y="456777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5B15BC-BF53-AD87-A85D-D97CE131354C}"/>
              </a:ext>
            </a:extLst>
          </p:cNvPr>
          <p:cNvSpPr/>
          <p:nvPr/>
        </p:nvSpPr>
        <p:spPr>
          <a:xfrm>
            <a:off x="5717267" y="1809657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2" name="Picture 1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72CCE6A7-461A-8A17-2C53-311BE436BA5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868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784A5-CF65-2AB7-F72D-AF906010D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551F16-D438-7AF2-F2BC-ADBA6C3544D8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225766-3ED3-EC10-24FA-D83FF5B25AC8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A77086A-5183-1E48-9E7D-10A662C6F03A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62C9268-B2EB-E14D-4514-B361139C545B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28DCA65-5BC1-9439-9196-9296D76838C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7D2FD9C-D6E7-31C7-3D0E-9D659D542F2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6CF8329-720B-CA4E-1E8E-3AA34A805044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20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32C603-E0C0-B058-3086-3017B9324169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E76D3CDE-8EF1-DE41-3E89-3B7AC6F46F3E}"/>
              </a:ext>
            </a:extLst>
          </p:cNvPr>
          <p:cNvSpPr/>
          <p:nvPr/>
        </p:nvSpPr>
        <p:spPr>
          <a:xfrm rot="5400000">
            <a:off x="10442588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77BB49E8-EB74-85D0-9A78-52C2D12CE9D7}"/>
              </a:ext>
            </a:extLst>
          </p:cNvPr>
          <p:cNvSpPr/>
          <p:nvPr/>
        </p:nvSpPr>
        <p:spPr>
          <a:xfrm>
            <a:off x="4672752" y="-304498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BAFDFB66-E78A-CFB6-E37F-3082917526E7}"/>
              </a:ext>
            </a:extLst>
          </p:cNvPr>
          <p:cNvSpPr/>
          <p:nvPr/>
        </p:nvSpPr>
        <p:spPr>
          <a:xfrm rot="5400000">
            <a:off x="11498227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DCB9F468-B7DB-3D6A-4945-521DB00BCF03}"/>
              </a:ext>
            </a:extLst>
          </p:cNvPr>
          <p:cNvSpPr/>
          <p:nvPr/>
        </p:nvSpPr>
        <p:spPr>
          <a:xfrm>
            <a:off x="5845703" y="-2986298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MA" sz="2400" kern="1200" dirty="0">
                <a:solidFill>
                  <a:srgbClr val="374D81"/>
                </a:solidFill>
                <a:effectLst/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3200" dirty="0">
              <a:effectLst/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62D00F-E1FC-AFE7-E78C-000AF6381D6E}"/>
              </a:ext>
            </a:extLst>
          </p:cNvPr>
          <p:cNvSpPr/>
          <p:nvPr/>
        </p:nvSpPr>
        <p:spPr>
          <a:xfrm>
            <a:off x="12976697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فلسفة التربية</a:t>
            </a:r>
            <a:endParaRPr lang="fr-FR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65B180-9724-E6E1-FB3C-8E17A0C4FC60}"/>
              </a:ext>
            </a:extLst>
          </p:cNvPr>
          <p:cNvSpPr/>
          <p:nvPr/>
        </p:nvSpPr>
        <p:spPr>
          <a:xfrm>
            <a:off x="12976697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فيزيولوجيا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EF9EBC-7C27-2027-F133-9E8BE63D0684}"/>
              </a:ext>
            </a:extLst>
          </p:cNvPr>
          <p:cNvSpPr/>
          <p:nvPr/>
        </p:nvSpPr>
        <p:spPr>
          <a:xfrm>
            <a:off x="12976697" y="43561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سوسيولوجيا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3FD043-2B82-27E9-AC31-93035C490B5C}"/>
              </a:ext>
            </a:extLst>
          </p:cNvPr>
          <p:cNvSpPr/>
          <p:nvPr/>
        </p:nvSpPr>
        <p:spPr>
          <a:xfrm>
            <a:off x="-4906413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27A455-0238-EE25-E41D-7C046E715D7F}"/>
              </a:ext>
            </a:extLst>
          </p:cNvPr>
          <p:cNvSpPr/>
          <p:nvPr/>
        </p:nvSpPr>
        <p:spPr>
          <a:xfrm>
            <a:off x="661484" y="1252142"/>
            <a:ext cx="10908216" cy="4701764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SA" sz="1800" kern="1200" dirty="0">
                <a:solidFill>
                  <a:srgbClr val="374D81"/>
                </a:solidFill>
                <a:effectLst/>
                <a:latin typeface="Hacen Casablanca Hd" panose="02000500000000000000" pitchFamily="2" charset="-78"/>
                <a:ea typeface="+mn-ea"/>
                <a:cs typeface="Hacen Casablanca Hd" panose="02000500000000000000" pitchFamily="2" charset="-78"/>
              </a:rPr>
              <a:t>سيكو-سوسيولوجيا التربية</a:t>
            </a:r>
            <a:endParaRPr lang="fr-FR" dirty="0">
              <a:solidFill>
                <a:srgbClr val="374D81"/>
              </a:solidFill>
              <a:effectLst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D99536-E101-7515-0511-484F01C20150}"/>
              </a:ext>
            </a:extLst>
          </p:cNvPr>
          <p:cNvSpPr txBox="1"/>
          <p:nvPr/>
        </p:nvSpPr>
        <p:spPr>
          <a:xfrm>
            <a:off x="1006667" y="1600200"/>
            <a:ext cx="10291234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S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تُعنى بدراسة التفاعل بين العوامل النفسية والاجتماعية في سياق التعليم.</a:t>
            </a:r>
            <a:endParaRPr lang="ar-MA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algn="r">
              <a:lnSpc>
                <a:spcPct val="150000"/>
              </a:lnSpc>
            </a:pPr>
            <a:r>
              <a:rPr lang="ar-S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تبحث في كيفية تأثير هذه العوامل على عملية التعلم، مثل:</a:t>
            </a:r>
            <a:endParaRPr lang="ar-MA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algn="r">
              <a:lnSpc>
                <a:spcPct val="200000"/>
              </a:lnSpc>
            </a:pPr>
            <a:r>
              <a:rPr lang="ar-S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كيفية تأثير التفاعلات الاجتماعية على تعلم </a:t>
            </a:r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التلاميذ</a:t>
            </a:r>
            <a:r>
              <a:rPr lang="ar-S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، وكيفية تأثير العوامل النفسية على سلوكهم في المدرسة.</a:t>
            </a:r>
            <a:endParaRPr lang="ar-MA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  <a:p>
            <a:pPr marL="800100" lvl="1" indent="-342900" algn="r" rtl="1">
              <a:lnSpc>
                <a:spcPct val="150000"/>
              </a:lnSpc>
              <a:buSzPct val="150000"/>
              <a:buFont typeface="BEJITA Black" pitchFamily="50" charset="0"/>
              <a:buChar char="&lt;"/>
            </a:pPr>
            <a:r>
              <a:rPr lang="ar-S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تُساعد في فهم كيفية تعلم </a:t>
            </a:r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التلاميذ</a:t>
            </a:r>
            <a:r>
              <a:rPr lang="ar-S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 بشكل أفضل وتصميم برامج تعليمية تتناسب مع احتياجاتهم النفسية والاجتماعية</a:t>
            </a:r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.</a:t>
            </a:r>
            <a:endParaRPr lang="fr-FR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4E65E7CE-F1AF-26DA-29B7-B59D45BFED4B}"/>
              </a:ext>
            </a:extLst>
          </p:cNvPr>
          <p:cNvSpPr/>
          <p:nvPr/>
        </p:nvSpPr>
        <p:spPr>
          <a:xfrm>
            <a:off x="10371116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217D59AB-B5BA-94E8-2CF3-8A49DA9A9117}"/>
              </a:ext>
            </a:extLst>
          </p:cNvPr>
          <p:cNvSpPr/>
          <p:nvPr/>
        </p:nvSpPr>
        <p:spPr>
          <a:xfrm>
            <a:off x="3351246" y="190657"/>
            <a:ext cx="7747198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  <a:gd name="connsiteX0" fmla="*/ 959097 w 7738732"/>
              <a:gd name="connsiteY0" fmla="*/ 8467 h 709579"/>
              <a:gd name="connsiteX1" fmla="*/ 6790465 w 7738732"/>
              <a:gd name="connsiteY1" fmla="*/ 0 h 709579"/>
              <a:gd name="connsiteX2" fmla="*/ 7738732 w 7738732"/>
              <a:gd name="connsiteY2" fmla="*/ 690953 h 709579"/>
              <a:gd name="connsiteX3" fmla="*/ 0 w 7738732"/>
              <a:gd name="connsiteY3" fmla="*/ 709579 h 709579"/>
              <a:gd name="connsiteX4" fmla="*/ 959097 w 7738732"/>
              <a:gd name="connsiteY4" fmla="*/ 8467 h 709579"/>
              <a:gd name="connsiteX0" fmla="*/ 0 w 7747198"/>
              <a:gd name="connsiteY0" fmla="*/ 19099 h 709579"/>
              <a:gd name="connsiteX1" fmla="*/ 6798931 w 7747198"/>
              <a:gd name="connsiteY1" fmla="*/ 0 h 709579"/>
              <a:gd name="connsiteX2" fmla="*/ 7747198 w 7747198"/>
              <a:gd name="connsiteY2" fmla="*/ 690953 h 709579"/>
              <a:gd name="connsiteX3" fmla="*/ 8466 w 7747198"/>
              <a:gd name="connsiteY3" fmla="*/ 709579 h 709579"/>
              <a:gd name="connsiteX4" fmla="*/ 0 w 7747198"/>
              <a:gd name="connsiteY4" fmla="*/ 19099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98" h="709579">
                <a:moveTo>
                  <a:pt x="0" y="19099"/>
                </a:moveTo>
                <a:lnTo>
                  <a:pt x="6798931" y="0"/>
                </a:lnTo>
                <a:lnTo>
                  <a:pt x="7747198" y="690953"/>
                </a:lnTo>
                <a:lnTo>
                  <a:pt x="8466" y="709579"/>
                </a:lnTo>
                <a:lnTo>
                  <a:pt x="0" y="19099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: </a:t>
            </a:r>
            <a:r>
              <a:rPr lang="ar-MA" sz="24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سيكو-سوسيولوجيا التربية</a:t>
            </a:r>
            <a:endParaRPr lang="fr-FR" sz="2400" dirty="0">
              <a:solidFill>
                <a:srgbClr val="8C3C44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E24EB39-36D4-AFD6-2EB4-29B3F5B3946A}"/>
              </a:ext>
            </a:extLst>
          </p:cNvPr>
          <p:cNvSpPr/>
          <p:nvPr/>
        </p:nvSpPr>
        <p:spPr>
          <a:xfrm>
            <a:off x="12384640" y="1809657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EE9ADB-2A54-0624-09E5-5B607DD8A831}"/>
              </a:ext>
            </a:extLst>
          </p:cNvPr>
          <p:cNvSpPr/>
          <p:nvPr/>
        </p:nvSpPr>
        <p:spPr>
          <a:xfrm>
            <a:off x="12384640" y="316338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6E1A5A5-1BB1-C699-63A1-DE2F5DD9AD66}"/>
              </a:ext>
            </a:extLst>
          </p:cNvPr>
          <p:cNvSpPr/>
          <p:nvPr/>
        </p:nvSpPr>
        <p:spPr>
          <a:xfrm>
            <a:off x="12384640" y="456777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7F5654-EA87-023C-A827-4BF663F55E82}"/>
              </a:ext>
            </a:extLst>
          </p:cNvPr>
          <p:cNvSpPr/>
          <p:nvPr/>
        </p:nvSpPr>
        <p:spPr>
          <a:xfrm>
            <a:off x="-771803" y="1809657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2AE48D-6E1C-DB8D-EE4E-5299066489C2}"/>
              </a:ext>
            </a:extLst>
          </p:cNvPr>
          <p:cNvSpPr/>
          <p:nvPr/>
        </p:nvSpPr>
        <p:spPr>
          <a:xfrm>
            <a:off x="-771803" y="2997369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2" name="Picture 1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E410CC4C-FEC6-A84D-415B-D299D11A214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20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83ADD-E66A-9019-42B5-AD2CD7905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078EE7-55FC-2DE8-5F8A-62803BFD5731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25DCF0-EE9F-A188-D6FE-74DE15360415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11515B5-EFF7-BEFA-EC03-C14F9A751398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7AAA3EF-AE6B-F89B-07AE-CD8F9A9B97A3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787896ED-E603-B24B-46C5-A30BDFEE68DE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9D08D4A-015D-A142-D2EB-254633A8972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4D0A671-FD0E-0934-3B72-D7659FD36B64}"/>
              </a:ext>
            </a:extLst>
          </p:cNvPr>
          <p:cNvSpPr/>
          <p:nvPr/>
        </p:nvSpPr>
        <p:spPr>
          <a:xfrm>
            <a:off x="-1024288" y="6259003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21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63CFF0-CCC6-7C58-C692-2BA1223B6531}"/>
              </a:ext>
            </a:extLst>
          </p:cNvPr>
          <p:cNvSpPr/>
          <p:nvPr/>
        </p:nvSpPr>
        <p:spPr>
          <a:xfrm>
            <a:off x="0" y="691038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30AA09D-CC0A-9F1A-7CED-7E4C6821F2AE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77E8E04-12FF-3659-752C-975DE2948850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970A21A-9C72-DD1A-F468-8E0297D4049F}"/>
              </a:ext>
            </a:extLst>
          </p:cNvPr>
          <p:cNvSpPr/>
          <p:nvPr/>
        </p:nvSpPr>
        <p:spPr>
          <a:xfrm rot="5400000">
            <a:off x="10442588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D4057BF5-5DDA-6908-7281-19C0DF194704}"/>
              </a:ext>
            </a:extLst>
          </p:cNvPr>
          <p:cNvSpPr/>
          <p:nvPr/>
        </p:nvSpPr>
        <p:spPr>
          <a:xfrm>
            <a:off x="4672752" y="-304498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سياق نشأة وتطور علوم التربية </a:t>
            </a:r>
            <a:endParaRPr lang="fr-FR" sz="24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F42EEED0-E039-06EB-252D-88CF8C614554}"/>
              </a:ext>
            </a:extLst>
          </p:cNvPr>
          <p:cNvSpPr/>
          <p:nvPr/>
        </p:nvSpPr>
        <p:spPr>
          <a:xfrm rot="5400000">
            <a:off x="11498227" y="-214009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A4CC8607-9CE9-C3B5-FF05-51650F9627FC}"/>
              </a:ext>
            </a:extLst>
          </p:cNvPr>
          <p:cNvSpPr/>
          <p:nvPr/>
        </p:nvSpPr>
        <p:spPr>
          <a:xfrm>
            <a:off x="5845703" y="-2986298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MA" sz="2400" kern="1200" dirty="0">
                <a:solidFill>
                  <a:srgbClr val="374D81"/>
                </a:solidFill>
                <a:effectLst/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3200" dirty="0">
              <a:effectLst/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F9D24D-B276-5E12-1BC8-38DFD0EFF2A4}"/>
              </a:ext>
            </a:extLst>
          </p:cNvPr>
          <p:cNvSpPr/>
          <p:nvPr/>
        </p:nvSpPr>
        <p:spPr>
          <a:xfrm>
            <a:off x="6828816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bg1"/>
                </a:solidFill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فلسفة التربية</a:t>
            </a:r>
            <a:endParaRPr lang="fr-FR" sz="2400" dirty="0">
              <a:solidFill>
                <a:schemeClr val="bg1"/>
              </a:solidFill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7218D3-C166-6953-9C3B-97B71CE39DF3}"/>
              </a:ext>
            </a:extLst>
          </p:cNvPr>
          <p:cNvSpPr/>
          <p:nvPr/>
        </p:nvSpPr>
        <p:spPr>
          <a:xfrm>
            <a:off x="6828816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فيزيولوجيا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9E3AC5-29E6-8062-8840-D736CD87C79A}"/>
              </a:ext>
            </a:extLst>
          </p:cNvPr>
          <p:cNvSpPr/>
          <p:nvPr/>
        </p:nvSpPr>
        <p:spPr>
          <a:xfrm>
            <a:off x="6828816" y="43561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سوسيولوجيا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D0048-98C9-74BF-EB7E-5D6FAE058877}"/>
              </a:ext>
            </a:extLst>
          </p:cNvPr>
          <p:cNvSpPr/>
          <p:nvPr/>
        </p:nvSpPr>
        <p:spPr>
          <a:xfrm>
            <a:off x="1634246" y="1600200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سيكولوجيا 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4317A6-ED96-314F-1F1D-D6068D022C9B}"/>
              </a:ext>
            </a:extLst>
          </p:cNvPr>
          <p:cNvSpPr/>
          <p:nvPr/>
        </p:nvSpPr>
        <p:spPr>
          <a:xfrm>
            <a:off x="1634246" y="2978149"/>
            <a:ext cx="3882125" cy="9017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latin typeface="Hacen Casablanca Hd" panose="02000500000000000000" pitchFamily="2" charset="-78"/>
                <a:cs typeface="Hacen Casablanca Hd" panose="02000500000000000000" pitchFamily="2" charset="-78"/>
              </a:rPr>
              <a:t>سيكو-سوسيولوجيا التربية</a:t>
            </a:r>
            <a:endParaRPr lang="fr-FR" sz="2400" dirty="0">
              <a:latin typeface="Hacen Casablanca Hd" panose="02000500000000000000" pitchFamily="2" charset="-78"/>
              <a:cs typeface="Hacen Casablanca Hd" panose="020005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B68596-ED83-3158-F74E-0900B4D6404B}"/>
              </a:ext>
            </a:extLst>
          </p:cNvPr>
          <p:cNvSpPr/>
          <p:nvPr/>
        </p:nvSpPr>
        <p:spPr>
          <a:xfrm>
            <a:off x="10911837" y="1809657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BAFCDA5-3E3E-74E6-485D-5261A0DA4EB9}"/>
              </a:ext>
            </a:extLst>
          </p:cNvPr>
          <p:cNvSpPr/>
          <p:nvPr/>
        </p:nvSpPr>
        <p:spPr>
          <a:xfrm>
            <a:off x="10911837" y="316338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A3C1D0-FD45-6A2A-E7A2-D90CC47D9A01}"/>
              </a:ext>
            </a:extLst>
          </p:cNvPr>
          <p:cNvSpPr/>
          <p:nvPr/>
        </p:nvSpPr>
        <p:spPr>
          <a:xfrm>
            <a:off x="10911837" y="4567772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D42DBD-E342-B408-5633-3DB2CEE9F84E}"/>
              </a:ext>
            </a:extLst>
          </p:cNvPr>
          <p:cNvSpPr/>
          <p:nvPr/>
        </p:nvSpPr>
        <p:spPr>
          <a:xfrm>
            <a:off x="5717267" y="1809657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D212C7-3B66-3BAB-0DF8-E6A12EAD4A91}"/>
              </a:ext>
            </a:extLst>
          </p:cNvPr>
          <p:cNvSpPr/>
          <p:nvPr/>
        </p:nvSpPr>
        <p:spPr>
          <a:xfrm>
            <a:off x="5717267" y="3188301"/>
            <a:ext cx="481396" cy="481396"/>
          </a:xfrm>
          <a:prstGeom prst="rect">
            <a:avLst/>
          </a:prstGeom>
          <a:solidFill>
            <a:srgbClr val="CBD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374D81"/>
                </a:solidFill>
                <a:latin typeface="SketchIcons" panose="02000603000000000000" pitchFamily="2" charset="0"/>
                <a:ea typeface="SketchIcons" panose="02000603000000000000" pitchFamily="2" charset="0"/>
              </a:rPr>
              <a:t>=</a:t>
            </a:r>
            <a:endParaRPr lang="fr-FR" sz="5400" dirty="0">
              <a:solidFill>
                <a:srgbClr val="374D81"/>
              </a:solidFill>
              <a:latin typeface="SketchIcons" panose="02000603000000000000" pitchFamily="2" charset="0"/>
              <a:ea typeface="SketchIcons" panose="02000603000000000000" pitchFamily="2" charset="0"/>
            </a:endParaRPr>
          </a:p>
        </p:txBody>
      </p:sp>
      <p:pic>
        <p:nvPicPr>
          <p:cNvPr id="2" name="Picture 1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D7C39D81-6BCE-7188-751C-3778A15FB27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18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59EF8-9D49-6C9B-7623-EAD5C1C95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485A2C-5603-DCC5-337E-6F27B2945C6D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  <a:ln w="38100">
            <a:solidFill>
              <a:srgbClr val="2946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3AE886A-E7C2-4663-372A-1128F51625EF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06FF8D9-73A8-8BBC-3761-971629090198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58107AC-96F8-FA87-17A6-43D9CB1A9439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AC5D6033-C2A3-2DDF-71DA-D2EAC4940433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23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C66E0AC-3C43-E7B8-4D27-C42A295E42E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F53FF4B6-4F4D-8BC6-4CE8-6E79859EDD3B}"/>
              </a:ext>
            </a:extLst>
          </p:cNvPr>
          <p:cNvSpPr/>
          <p:nvPr/>
        </p:nvSpPr>
        <p:spPr>
          <a:xfrm>
            <a:off x="-1006666" y="6259010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22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B96A90-11C4-39B3-1500-3F3D88BAE471}"/>
              </a:ext>
            </a:extLst>
          </p:cNvPr>
          <p:cNvSpPr/>
          <p:nvPr/>
        </p:nvSpPr>
        <p:spPr>
          <a:xfrm>
            <a:off x="20301" y="6921278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8A2CEB-7069-3FB0-A827-346BF7900233}"/>
              </a:ext>
            </a:extLst>
          </p:cNvPr>
          <p:cNvSpPr/>
          <p:nvPr/>
        </p:nvSpPr>
        <p:spPr>
          <a:xfrm rot="10800000" flipV="1">
            <a:off x="622301" y="1271231"/>
            <a:ext cx="10947398" cy="4604681"/>
          </a:xfrm>
          <a:prstGeom prst="rect">
            <a:avLst/>
          </a:prstGeom>
          <a:solidFill>
            <a:srgbClr val="CBD6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57250" algn="ctr" rtl="1">
              <a:lnSpc>
                <a:spcPct val="250000"/>
              </a:lnSpc>
            </a:pP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تشكل علوم التربية إحدى العلوم الانسانية والاجتماعية التي </a:t>
            </a:r>
            <a:r>
              <a:rPr lang="ar-SA" sz="2000" dirty="0" err="1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تتخد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من الظواهر الانسانية موضوعا لها في جوانبها ومستوياتها المختلفة و المتعددة </a:t>
            </a:r>
            <a:r>
              <a:rPr lang="ar-SA" sz="2000" dirty="0" err="1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بإعتماد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 مقاربات متنوعة من أجل الوصول إلى نتائج معقولة حول الموضوع المبحوث فيه، وبناء على ذلك تلعب علوم التربية دورا اساسيا في دراسة الإشكاليات والقضايا التربوية في مختلف فروعها </a:t>
            </a:r>
            <a:r>
              <a:rPr lang="ar-SA" sz="2000" dirty="0" err="1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الديداكتيكية</a:t>
            </a:r>
            <a:r>
              <a:rPr lang="ar-SA" sz="20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 والبيداغوجية.</a:t>
            </a:r>
            <a:endParaRPr lang="fr-FR" sz="2000" dirty="0">
              <a:solidFill>
                <a:srgbClr val="374D81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1E7F930-D212-AD39-24AF-32E3649C2212}"/>
              </a:ext>
            </a:extLst>
          </p:cNvPr>
          <p:cNvSpPr/>
          <p:nvPr/>
        </p:nvSpPr>
        <p:spPr>
          <a:xfrm>
            <a:off x="9229888" y="173724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53881EA-AC02-89AE-6417-0A92F7B64497}"/>
              </a:ext>
            </a:extLst>
          </p:cNvPr>
          <p:cNvSpPr/>
          <p:nvPr/>
        </p:nvSpPr>
        <p:spPr>
          <a:xfrm>
            <a:off x="3177581" y="190657"/>
            <a:ext cx="6779635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9635" h="709579">
                <a:moveTo>
                  <a:pt x="0" y="8467"/>
                </a:moveTo>
                <a:lnTo>
                  <a:pt x="5831368" y="0"/>
                </a:lnTo>
                <a:lnTo>
                  <a:pt x="6779635" y="690953"/>
                </a:lnTo>
                <a:lnTo>
                  <a:pt x="8466" y="709579"/>
                </a:lnTo>
                <a:lnTo>
                  <a:pt x="0" y="8467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ar-MA" sz="2400" kern="1200" dirty="0">
                <a:solidFill>
                  <a:srgbClr val="374D81"/>
                </a:solidFill>
                <a:effectLst/>
                <a:latin typeface="AbdoMaster-Medium" panose="02000500030000020004" pitchFamily="50" charset="-78"/>
                <a:cs typeface="AbdoMaster-Medium" panose="02000500030000020004" pitchFamily="50" charset="-78"/>
              </a:rPr>
              <a:t>خلاصـــــــــــــة </a:t>
            </a:r>
            <a:endParaRPr lang="fr-FR" sz="3200" dirty="0">
              <a:effectLst/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35737FA6-66E6-94ED-DC4A-A067D53B847A}"/>
              </a:ext>
            </a:extLst>
          </p:cNvPr>
          <p:cNvSpPr/>
          <p:nvPr/>
        </p:nvSpPr>
        <p:spPr>
          <a:xfrm rot="5400000">
            <a:off x="10356999" y="-2200812"/>
            <a:ext cx="2962108" cy="707886"/>
          </a:xfrm>
          <a:custGeom>
            <a:avLst/>
            <a:gdLst>
              <a:gd name="connsiteX0" fmla="*/ 0 w 2064642"/>
              <a:gd name="connsiteY0" fmla="*/ 0 h 707886"/>
              <a:gd name="connsiteX1" fmla="*/ 2064642 w 2064642"/>
              <a:gd name="connsiteY1" fmla="*/ 0 h 707886"/>
              <a:gd name="connsiteX2" fmla="*/ 2064642 w 2064642"/>
              <a:gd name="connsiteY2" fmla="*/ 707886 h 707886"/>
              <a:gd name="connsiteX3" fmla="*/ 0 w 2064642"/>
              <a:gd name="connsiteY3" fmla="*/ 707886 h 707886"/>
              <a:gd name="connsiteX4" fmla="*/ 0 w 2064642"/>
              <a:gd name="connsiteY4" fmla="*/ 0 h 707886"/>
              <a:gd name="connsiteX0" fmla="*/ 0 w 2962108"/>
              <a:gd name="connsiteY0" fmla="*/ 33867 h 707886"/>
              <a:gd name="connsiteX1" fmla="*/ 2962108 w 2962108"/>
              <a:gd name="connsiteY1" fmla="*/ 0 h 707886"/>
              <a:gd name="connsiteX2" fmla="*/ 2962108 w 2962108"/>
              <a:gd name="connsiteY2" fmla="*/ 707886 h 707886"/>
              <a:gd name="connsiteX3" fmla="*/ 897466 w 2962108"/>
              <a:gd name="connsiteY3" fmla="*/ 707886 h 707886"/>
              <a:gd name="connsiteX4" fmla="*/ 0 w 2962108"/>
              <a:gd name="connsiteY4" fmla="*/ 33867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2108" h="707886">
                <a:moveTo>
                  <a:pt x="0" y="33867"/>
                </a:moveTo>
                <a:lnTo>
                  <a:pt x="2962108" y="0"/>
                </a:lnTo>
                <a:lnTo>
                  <a:pt x="2962108" y="707886"/>
                </a:lnTo>
                <a:lnTo>
                  <a:pt x="897466" y="707886"/>
                </a:lnTo>
                <a:lnTo>
                  <a:pt x="0" y="33867"/>
                </a:lnTo>
                <a:close/>
              </a:path>
            </a:pathLst>
          </a:custGeom>
          <a:solidFill>
            <a:srgbClr val="374D81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>
                <a:solidFill>
                  <a:srgbClr val="CBD6E6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  <a:endParaRPr lang="fr-FR" sz="2800" dirty="0">
              <a:solidFill>
                <a:srgbClr val="CBD6E6"/>
              </a:solidFill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1CF41310-3712-3C39-896C-BE6A975AAAA9}"/>
              </a:ext>
            </a:extLst>
          </p:cNvPr>
          <p:cNvSpPr/>
          <p:nvPr/>
        </p:nvSpPr>
        <p:spPr>
          <a:xfrm>
            <a:off x="3736912" y="-3004924"/>
            <a:ext cx="7747198" cy="709579"/>
          </a:xfrm>
          <a:custGeom>
            <a:avLst/>
            <a:gdLst>
              <a:gd name="connsiteX0" fmla="*/ 0 w 5772102"/>
              <a:gd name="connsiteY0" fmla="*/ 0 h 707886"/>
              <a:gd name="connsiteX1" fmla="*/ 5772102 w 5772102"/>
              <a:gd name="connsiteY1" fmla="*/ 0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5772102"/>
              <a:gd name="connsiteY0" fmla="*/ 0 h 707886"/>
              <a:gd name="connsiteX1" fmla="*/ 4823835 w 5772102"/>
              <a:gd name="connsiteY1" fmla="*/ 16933 h 707886"/>
              <a:gd name="connsiteX2" fmla="*/ 5772102 w 5772102"/>
              <a:gd name="connsiteY2" fmla="*/ 707886 h 707886"/>
              <a:gd name="connsiteX3" fmla="*/ 0 w 5772102"/>
              <a:gd name="connsiteY3" fmla="*/ 707886 h 707886"/>
              <a:gd name="connsiteX4" fmla="*/ 0 w 5772102"/>
              <a:gd name="connsiteY4" fmla="*/ 0 h 707886"/>
              <a:gd name="connsiteX0" fmla="*/ 0 w 6779635"/>
              <a:gd name="connsiteY0" fmla="*/ 8467 h 690953"/>
              <a:gd name="connsiteX1" fmla="*/ 5831368 w 6779635"/>
              <a:gd name="connsiteY1" fmla="*/ 0 h 690953"/>
              <a:gd name="connsiteX2" fmla="*/ 6779635 w 6779635"/>
              <a:gd name="connsiteY2" fmla="*/ 690953 h 690953"/>
              <a:gd name="connsiteX3" fmla="*/ 1007533 w 6779635"/>
              <a:gd name="connsiteY3" fmla="*/ 690953 h 690953"/>
              <a:gd name="connsiteX4" fmla="*/ 0 w 6779635"/>
              <a:gd name="connsiteY4" fmla="*/ 8467 h 690953"/>
              <a:gd name="connsiteX0" fmla="*/ 0 w 6779635"/>
              <a:gd name="connsiteY0" fmla="*/ 8467 h 724819"/>
              <a:gd name="connsiteX1" fmla="*/ 5831368 w 6779635"/>
              <a:gd name="connsiteY1" fmla="*/ 0 h 724819"/>
              <a:gd name="connsiteX2" fmla="*/ 6779635 w 6779635"/>
              <a:gd name="connsiteY2" fmla="*/ 690953 h 724819"/>
              <a:gd name="connsiteX3" fmla="*/ 33866 w 6779635"/>
              <a:gd name="connsiteY3" fmla="*/ 724819 h 724819"/>
              <a:gd name="connsiteX4" fmla="*/ 0 w 6779635"/>
              <a:gd name="connsiteY4" fmla="*/ 8467 h 724819"/>
              <a:gd name="connsiteX0" fmla="*/ 0 w 6779635"/>
              <a:gd name="connsiteY0" fmla="*/ 8467 h 709579"/>
              <a:gd name="connsiteX1" fmla="*/ 5831368 w 6779635"/>
              <a:gd name="connsiteY1" fmla="*/ 0 h 709579"/>
              <a:gd name="connsiteX2" fmla="*/ 6779635 w 6779635"/>
              <a:gd name="connsiteY2" fmla="*/ 690953 h 709579"/>
              <a:gd name="connsiteX3" fmla="*/ 8466 w 6779635"/>
              <a:gd name="connsiteY3" fmla="*/ 709579 h 709579"/>
              <a:gd name="connsiteX4" fmla="*/ 0 w 6779635"/>
              <a:gd name="connsiteY4" fmla="*/ 8467 h 709579"/>
              <a:gd name="connsiteX0" fmla="*/ 959097 w 7738732"/>
              <a:gd name="connsiteY0" fmla="*/ 8467 h 709579"/>
              <a:gd name="connsiteX1" fmla="*/ 6790465 w 7738732"/>
              <a:gd name="connsiteY1" fmla="*/ 0 h 709579"/>
              <a:gd name="connsiteX2" fmla="*/ 7738732 w 7738732"/>
              <a:gd name="connsiteY2" fmla="*/ 690953 h 709579"/>
              <a:gd name="connsiteX3" fmla="*/ 0 w 7738732"/>
              <a:gd name="connsiteY3" fmla="*/ 709579 h 709579"/>
              <a:gd name="connsiteX4" fmla="*/ 959097 w 7738732"/>
              <a:gd name="connsiteY4" fmla="*/ 8467 h 709579"/>
              <a:gd name="connsiteX0" fmla="*/ 0 w 7747198"/>
              <a:gd name="connsiteY0" fmla="*/ 19099 h 709579"/>
              <a:gd name="connsiteX1" fmla="*/ 6798931 w 7747198"/>
              <a:gd name="connsiteY1" fmla="*/ 0 h 709579"/>
              <a:gd name="connsiteX2" fmla="*/ 7747198 w 7747198"/>
              <a:gd name="connsiteY2" fmla="*/ 690953 h 709579"/>
              <a:gd name="connsiteX3" fmla="*/ 8466 w 7747198"/>
              <a:gd name="connsiteY3" fmla="*/ 709579 h 709579"/>
              <a:gd name="connsiteX4" fmla="*/ 0 w 7747198"/>
              <a:gd name="connsiteY4" fmla="*/ 19099 h 70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7198" h="709579">
                <a:moveTo>
                  <a:pt x="0" y="19099"/>
                </a:moveTo>
                <a:lnTo>
                  <a:pt x="6798931" y="0"/>
                </a:lnTo>
                <a:lnTo>
                  <a:pt x="7747198" y="690953"/>
                </a:lnTo>
                <a:lnTo>
                  <a:pt x="8466" y="709579"/>
                </a:lnTo>
                <a:lnTo>
                  <a:pt x="0" y="19099"/>
                </a:lnTo>
                <a:close/>
              </a:path>
            </a:pathLst>
          </a:custGeom>
          <a:solidFill>
            <a:srgbClr val="CBD6E6"/>
          </a:solidFill>
          <a:ln w="38100">
            <a:solidFill>
              <a:srgbClr val="374D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rgbClr val="374D81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مجالات علوم التربية : </a:t>
            </a:r>
            <a:r>
              <a:rPr lang="ar-MA" sz="2400" dirty="0">
                <a:solidFill>
                  <a:srgbClr val="8C3C44"/>
                </a:solidFill>
                <a:latin typeface="AbdoMaster-Medium" panose="02000500030000020004" pitchFamily="50" charset="-78"/>
                <a:cs typeface="AbdoMaster-Medium" panose="02000500030000020004" pitchFamily="50" charset="-78"/>
              </a:rPr>
              <a:t>سيكو-سوسيولوجيا التربية</a:t>
            </a:r>
            <a:endParaRPr lang="fr-FR" sz="2400" dirty="0">
              <a:solidFill>
                <a:srgbClr val="8C3C44"/>
              </a:solidFill>
              <a:latin typeface="AbdoMaster-Medium" panose="02000500030000020004" pitchFamily="50" charset="-78"/>
              <a:cs typeface="AbdoMaster-Medium" panose="02000500030000020004" pitchFamily="50" charset="-78"/>
            </a:endParaRPr>
          </a:p>
        </p:txBody>
      </p:sp>
      <p:pic>
        <p:nvPicPr>
          <p:cNvPr id="10" name="Picture 9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DB77DD1F-83BC-3E8C-834E-50CE09EBC6F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3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74800-0C70-90F2-8DE2-6755F8EF9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00AE46-88CC-5123-47DD-026A5A2B32C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D7D31">
              <a:alpha val="1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18F6602-AA07-FD29-24D2-456B29F28CB4}"/>
              </a:ext>
            </a:extLst>
          </p:cNvPr>
          <p:cNvGrpSpPr>
            <a:grpSpLocks/>
          </p:cNvGrpSpPr>
          <p:nvPr/>
        </p:nvGrpSpPr>
        <p:grpSpPr>
          <a:xfrm>
            <a:off x="0" y="6259007"/>
            <a:ext cx="12192000" cy="598993"/>
            <a:chOff x="0" y="6259007"/>
            <a:chExt cx="12192000" cy="5989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D6FB333-FEA5-2EEC-2403-CEA216609AC1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CD98F18-1635-4F6B-24E8-7C11C5DABD41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2353EDB-4F07-5AB9-0A59-91341441E87A}"/>
              </a:ext>
            </a:extLst>
          </p:cNvPr>
          <p:cNvSpPr/>
          <p:nvPr/>
        </p:nvSpPr>
        <p:spPr>
          <a:xfrm>
            <a:off x="3104288" y="2845845"/>
            <a:ext cx="5983424" cy="1166310"/>
          </a:xfrm>
          <a:prstGeom prst="rect">
            <a:avLst/>
          </a:prstGeom>
          <a:solidFill>
            <a:srgbClr val="374D8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latin typeface="Air Strip Arabic" panose="02000500000000000000" pitchFamily="2" charset="-78"/>
                <a:cs typeface="Air Strip Arabic" panose="02000500000000000000" pitchFamily="2" charset="-78"/>
              </a:rPr>
              <a:t>شكرا على حسن المتابعة</a:t>
            </a:r>
            <a:endParaRPr lang="fr-FR" sz="3200" dirty="0"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32D659-FCF2-3BDE-5781-2697D4C694BB}"/>
              </a:ext>
            </a:extLst>
          </p:cNvPr>
          <p:cNvSpPr/>
          <p:nvPr/>
        </p:nvSpPr>
        <p:spPr>
          <a:xfrm>
            <a:off x="1" y="6259006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24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0386A9-2FF8-F291-6610-6810BDBCBF33}"/>
              </a:ext>
            </a:extLst>
          </p:cNvPr>
          <p:cNvCxnSpPr/>
          <p:nvPr/>
        </p:nvCxnSpPr>
        <p:spPr>
          <a:xfrm>
            <a:off x="1006667" y="6259003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Picture 7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BE7D79D2-85DF-9BDF-6FF4-A7C2F4CA7C0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06" y="6466501"/>
            <a:ext cx="1924516" cy="25225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978A13D-DC94-BC46-3290-E6BC1C3E563E}"/>
              </a:ext>
            </a:extLst>
          </p:cNvPr>
          <p:cNvSpPr/>
          <p:nvPr/>
        </p:nvSpPr>
        <p:spPr>
          <a:xfrm>
            <a:off x="0" y="6926243"/>
            <a:ext cx="12191996" cy="7485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rgbClr val="00206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منصة                                تحييكم</a:t>
            </a:r>
            <a:endParaRPr lang="fr-FR" sz="3200" dirty="0">
              <a:solidFill>
                <a:srgbClr val="002060"/>
              </a:solidFill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6249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0">
        <p159:morph option="byObject"/>
      </p:transition>
    </mc:Choice>
    <mc:Fallback xmlns="">
      <p:transition spd="slow" advClick="0" advTm="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1151B-C9DD-233A-56C4-34F0E9474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07DCFF-A193-8CB0-23D7-D09FA66B20CB}"/>
              </a:ext>
            </a:extLst>
          </p:cNvPr>
          <p:cNvSpPr>
            <a:spLocks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A00A6E4-5759-7D4C-76B1-DCF923E55D45}"/>
              </a:ext>
            </a:extLst>
          </p:cNvPr>
          <p:cNvGrpSpPr>
            <a:grpSpLocks/>
          </p:cNvGrpSpPr>
          <p:nvPr/>
        </p:nvGrpSpPr>
        <p:grpSpPr>
          <a:xfrm>
            <a:off x="0" y="6857999"/>
            <a:ext cx="12192000" cy="598993"/>
            <a:chOff x="0" y="6259007"/>
            <a:chExt cx="12192000" cy="5989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512EB07-9134-EED4-6E93-1EAD1D029EE3}"/>
                </a:ext>
              </a:extLst>
            </p:cNvPr>
            <p:cNvSpPr>
              <a:spLocks/>
            </p:cNvSpPr>
            <p:nvPr/>
          </p:nvSpPr>
          <p:spPr>
            <a:xfrm>
              <a:off x="0" y="6259010"/>
              <a:ext cx="12192000" cy="598990"/>
            </a:xfrm>
            <a:prstGeom prst="rect">
              <a:avLst/>
            </a:prstGeom>
            <a:solidFill>
              <a:srgbClr val="374D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4"/>
              <a:r>
                <a:rPr lang="ar-MA" sz="2400" dirty="0"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latin typeface="Almarai Bold" pitchFamily="2" charset="-78"/>
                <a:cs typeface="Almarai Bold" pitchFamily="2" charset="-78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C19B9D3-1071-689E-3E67-65ABF1620426}"/>
                </a:ext>
              </a:extLst>
            </p:cNvPr>
            <p:cNvSpPr>
              <a:spLocks/>
            </p:cNvSpPr>
            <p:nvPr/>
          </p:nvSpPr>
          <p:spPr>
            <a:xfrm rot="16200000" flipV="1">
              <a:off x="10612343" y="5278343"/>
              <a:ext cx="598989" cy="2560317"/>
            </a:xfrm>
            <a:custGeom>
              <a:avLst/>
              <a:gdLst>
                <a:gd name="connsiteX0" fmla="*/ 860323 w 860323"/>
                <a:gd name="connsiteY0" fmla="*/ 4391640 h 5350653"/>
                <a:gd name="connsiteX1" fmla="*/ 860323 w 860323"/>
                <a:gd name="connsiteY1" fmla="*/ 0 h 5350653"/>
                <a:gd name="connsiteX2" fmla="*/ 0 w 860323"/>
                <a:gd name="connsiteY2" fmla="*/ 0 h 5350653"/>
                <a:gd name="connsiteX3" fmla="*/ 0 w 860323"/>
                <a:gd name="connsiteY3" fmla="*/ 5350653 h 5350653"/>
                <a:gd name="connsiteX4" fmla="*/ 51263 w 860323"/>
                <a:gd name="connsiteY4" fmla="*/ 5303381 h 5350653"/>
                <a:gd name="connsiteX5" fmla="*/ 740624 w 860323"/>
                <a:gd name="connsiteY5" fmla="*/ 4410199 h 5350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0323" h="5350653">
                  <a:moveTo>
                    <a:pt x="860323" y="4391640"/>
                  </a:moveTo>
                  <a:lnTo>
                    <a:pt x="860323" y="0"/>
                  </a:lnTo>
                  <a:lnTo>
                    <a:pt x="0" y="0"/>
                  </a:lnTo>
                  <a:lnTo>
                    <a:pt x="0" y="5350653"/>
                  </a:lnTo>
                  <a:lnTo>
                    <a:pt x="51263" y="5303381"/>
                  </a:lnTo>
                  <a:cubicBezTo>
                    <a:pt x="254192" y="5071082"/>
                    <a:pt x="403404" y="4518411"/>
                    <a:pt x="740624" y="4410199"/>
                  </a:cubicBezTo>
                  <a:close/>
                </a:path>
              </a:pathLst>
            </a:custGeom>
            <a:solidFill>
              <a:srgbClr val="CBD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r>
                <a:rPr lang="ar-MA" sz="2400" dirty="0">
                  <a:solidFill>
                    <a:srgbClr val="374D81"/>
                  </a:solidFill>
                  <a:latin typeface="Almarai Bold" pitchFamily="2" charset="-78"/>
                  <a:cs typeface="Almarai Bold" pitchFamily="2" charset="-78"/>
                </a:rPr>
                <a:t> </a:t>
              </a:r>
              <a:endParaRPr lang="fr-FR" sz="2400" dirty="0">
                <a:solidFill>
                  <a:srgbClr val="374D81"/>
                </a:solidFill>
                <a:latin typeface="Almarai Bold" pitchFamily="2" charset="-78"/>
                <a:cs typeface="Almarai Bold" pitchFamily="2" charset="-78"/>
              </a:endParaRP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8039AF68-14B4-6294-60F8-ADD5094F76FD}"/>
              </a:ext>
            </a:extLst>
          </p:cNvPr>
          <p:cNvSpPr/>
          <p:nvPr/>
        </p:nvSpPr>
        <p:spPr>
          <a:xfrm>
            <a:off x="1" y="6875221"/>
            <a:ext cx="986366" cy="5989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lmarai Bold" pitchFamily="2" charset="-78"/>
                <a:cs typeface="Almarai Bold" pitchFamily="2" charset="-78"/>
              </a:rPr>
              <a:t>25</a:t>
            </a:r>
            <a:endParaRPr lang="fr-FR" dirty="0">
              <a:latin typeface="Almarai Bold" pitchFamily="2" charset="-78"/>
              <a:cs typeface="Almarai Bold" pitchFamily="2" charset="-78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9E0F649-3E7E-40DD-044A-38913B743610}"/>
              </a:ext>
            </a:extLst>
          </p:cNvPr>
          <p:cNvCxnSpPr/>
          <p:nvPr/>
        </p:nvCxnSpPr>
        <p:spPr>
          <a:xfrm>
            <a:off x="1006667" y="6875218"/>
            <a:ext cx="0" cy="59899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FA749C2-A64A-3085-8645-6064EC0B7507}"/>
              </a:ext>
            </a:extLst>
          </p:cNvPr>
          <p:cNvSpPr/>
          <p:nvPr/>
        </p:nvSpPr>
        <p:spPr>
          <a:xfrm>
            <a:off x="3104288" y="2182170"/>
            <a:ext cx="5983424" cy="11663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rgbClr val="00206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شكرا على حسن المتابعة</a:t>
            </a:r>
            <a:endParaRPr lang="fr-FR" sz="3200" dirty="0">
              <a:solidFill>
                <a:srgbClr val="002060"/>
              </a:solidFill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AA4572-A9A1-22AF-2555-FF98E76AE456}"/>
              </a:ext>
            </a:extLst>
          </p:cNvPr>
          <p:cNvSpPr/>
          <p:nvPr/>
        </p:nvSpPr>
        <p:spPr>
          <a:xfrm>
            <a:off x="0" y="3135245"/>
            <a:ext cx="12191996" cy="7485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rgbClr val="002060"/>
                </a:solidFill>
                <a:latin typeface="Air Strip Arabic" panose="02000500000000000000" pitchFamily="2" charset="-78"/>
                <a:cs typeface="Air Strip Arabic" panose="02000500000000000000" pitchFamily="2" charset="-78"/>
              </a:rPr>
              <a:t>منصة                                تحييكم</a:t>
            </a:r>
            <a:endParaRPr lang="fr-FR" sz="3200" dirty="0">
              <a:solidFill>
                <a:srgbClr val="002060"/>
              </a:solidFill>
              <a:latin typeface="Air Strip Arabic" panose="02000500000000000000" pitchFamily="2" charset="-78"/>
              <a:cs typeface="Air Strip Arabic" panose="02000500000000000000" pitchFamily="2" charset="-78"/>
            </a:endParaRPr>
          </a:p>
        </p:txBody>
      </p:sp>
      <p:pic>
        <p:nvPicPr>
          <p:cNvPr id="7" name="Picture 6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B8ACC651-55F5-DF13-9FCF-5EC62E74D34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742" y="3383396"/>
            <a:ext cx="1924516" cy="25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897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</TotalTime>
  <Words>1676</Words>
  <Application>Microsoft Office PowerPoint</Application>
  <PresentationFormat>Grand écran</PresentationFormat>
  <Paragraphs>423</Paragraphs>
  <Slides>25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45" baseType="lpstr">
      <vt:lpstr>Hacen Samra</vt:lpstr>
      <vt:lpstr>Al Qabas</vt:lpstr>
      <vt:lpstr>Exo ExtraBold</vt:lpstr>
      <vt:lpstr>AbdoMaster-Medium</vt:lpstr>
      <vt:lpstr>Snap ITC</vt:lpstr>
      <vt:lpstr>Almarai Bold</vt:lpstr>
      <vt:lpstr>Calibri</vt:lpstr>
      <vt:lpstr>SketchIconsbold</vt:lpstr>
      <vt:lpstr>Calibri Light</vt:lpstr>
      <vt:lpstr>SketchIcons</vt:lpstr>
      <vt:lpstr>Air Strip Arabic</vt:lpstr>
      <vt:lpstr>Aptos</vt:lpstr>
      <vt:lpstr>Arial</vt:lpstr>
      <vt:lpstr>Hacen Casablanca Hd</vt:lpstr>
      <vt:lpstr>Cascadia Mono SemiBold</vt:lpstr>
      <vt:lpstr>Adobe SHIN</vt:lpstr>
      <vt:lpstr>BEJITA Black</vt:lpstr>
      <vt:lpstr>Wingdings</vt:lpstr>
      <vt:lpstr>Sultan Nahia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BOUBRIK ABDESSAMAD</dc:creator>
  <cp:lastModifiedBy>ABDESSAMAD.BOUBRIK</cp:lastModifiedBy>
  <cp:revision>44</cp:revision>
  <dcterms:created xsi:type="dcterms:W3CDTF">2024-02-01T12:00:28Z</dcterms:created>
  <dcterms:modified xsi:type="dcterms:W3CDTF">2026-01-28T19:40:06Z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2024-02-01T12:06:15Z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fcae8f1a-f405-4aeb-bb1c-580a3a76803b</vt:lpwstr>
  </property>
  <property fmtid="{D5CDD505-2E9C-101B-9397-08002B2CF9AE}" pid="7" name="MSIP_Label_defa4170-0d19-0005-0004-bc88714345d2_ActionId">
    <vt:lpwstr>1ac40067-9688-4520-a8bc-c458fa4a84ff</vt:lpwstr>
  </property>
  <property fmtid="{D5CDD505-2E9C-101B-9397-08002B2CF9AE}" pid="8" name="MSIP_Label_defa4170-0d19-0005-0004-bc88714345d2_ContentBits">
    <vt:lpwstr>0</vt:lpwstr>
  </property>
</Properties>
</file>